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96"/>
  </p:notesMasterIdLst>
  <p:handoutMasterIdLst>
    <p:handoutMasterId r:id="rId197"/>
  </p:handoutMasterIdLst>
  <p:sldIdLst>
    <p:sldId id="256" r:id="rId2"/>
    <p:sldId id="5173" r:id="rId3"/>
    <p:sldId id="5385" r:id="rId4"/>
    <p:sldId id="5006" r:id="rId5"/>
    <p:sldId id="5159" r:id="rId6"/>
    <p:sldId id="5089" r:id="rId7"/>
    <p:sldId id="5164" r:id="rId8"/>
    <p:sldId id="5165" r:id="rId9"/>
    <p:sldId id="5134" r:id="rId10"/>
    <p:sldId id="5135" r:id="rId11"/>
    <p:sldId id="5136" r:id="rId12"/>
    <p:sldId id="5137" r:id="rId13"/>
    <p:sldId id="5138" r:id="rId14"/>
    <p:sldId id="5166" r:id="rId15"/>
    <p:sldId id="5167" r:id="rId16"/>
    <p:sldId id="5140" r:id="rId17"/>
    <p:sldId id="5139" r:id="rId18"/>
    <p:sldId id="5168" r:id="rId19"/>
    <p:sldId id="5169" r:id="rId20"/>
    <p:sldId id="5160" r:id="rId21"/>
    <p:sldId id="5161" r:id="rId22"/>
    <p:sldId id="5091" r:id="rId23"/>
    <p:sldId id="5162" r:id="rId24"/>
    <p:sldId id="5092" r:id="rId25"/>
    <p:sldId id="5086" r:id="rId26"/>
    <p:sldId id="5087" r:id="rId27"/>
    <p:sldId id="5088" r:id="rId28"/>
    <p:sldId id="5163" r:id="rId29"/>
    <p:sldId id="5170" r:id="rId30"/>
    <p:sldId id="5018" r:id="rId31"/>
    <p:sldId id="288" r:id="rId32"/>
    <p:sldId id="5058" r:id="rId33"/>
    <p:sldId id="5405" r:id="rId34"/>
    <p:sldId id="5067" r:id="rId35"/>
    <p:sldId id="5172" r:id="rId36"/>
    <p:sldId id="4774" r:id="rId37"/>
    <p:sldId id="358" r:id="rId38"/>
    <p:sldId id="359" r:id="rId39"/>
    <p:sldId id="5083" r:id="rId40"/>
    <p:sldId id="5021" r:id="rId41"/>
    <p:sldId id="4777" r:id="rId42"/>
    <p:sldId id="4787" r:id="rId43"/>
    <p:sldId id="4788" r:id="rId44"/>
    <p:sldId id="4789" r:id="rId45"/>
    <p:sldId id="4790" r:id="rId46"/>
    <p:sldId id="4776" r:id="rId47"/>
    <p:sldId id="4781" r:id="rId48"/>
    <p:sldId id="4791" r:id="rId49"/>
    <p:sldId id="5084" r:id="rId50"/>
    <p:sldId id="5174" r:id="rId51"/>
    <p:sldId id="5016" r:id="rId52"/>
    <p:sldId id="5017" r:id="rId53"/>
    <p:sldId id="5078" r:id="rId54"/>
    <p:sldId id="5019" r:id="rId55"/>
    <p:sldId id="5020" r:id="rId56"/>
    <p:sldId id="5079" r:id="rId57"/>
    <p:sldId id="5080" r:id="rId58"/>
    <p:sldId id="5024" r:id="rId59"/>
    <p:sldId id="5201" r:id="rId60"/>
    <p:sldId id="5152" r:id="rId61"/>
    <p:sldId id="5178" r:id="rId62"/>
    <p:sldId id="5181" r:id="rId63"/>
    <p:sldId id="5112" r:id="rId64"/>
    <p:sldId id="5116" r:id="rId65"/>
    <p:sldId id="5118" r:id="rId66"/>
    <p:sldId id="5119" r:id="rId67"/>
    <p:sldId id="5121" r:id="rId68"/>
    <p:sldId id="5153" r:id="rId69"/>
    <p:sldId id="5371" r:id="rId70"/>
    <p:sldId id="5124" r:id="rId71"/>
    <p:sldId id="5125" r:id="rId72"/>
    <p:sldId id="5126" r:id="rId73"/>
    <p:sldId id="5127" r:id="rId74"/>
    <p:sldId id="5372" r:id="rId75"/>
    <p:sldId id="5128" r:id="rId76"/>
    <p:sldId id="5353" r:id="rId77"/>
    <p:sldId id="5375" r:id="rId78"/>
    <p:sldId id="5373" r:id="rId79"/>
    <p:sldId id="5376" r:id="rId80"/>
    <p:sldId id="5377" r:id="rId81"/>
    <p:sldId id="5351" r:id="rId82"/>
    <p:sldId id="5141" r:id="rId83"/>
    <p:sldId id="5142" r:id="rId84"/>
    <p:sldId id="5081" r:id="rId85"/>
    <p:sldId id="5356" r:id="rId86"/>
    <p:sldId id="5357" r:id="rId87"/>
    <p:sldId id="5367" r:id="rId88"/>
    <p:sldId id="5368" r:id="rId89"/>
    <p:sldId id="5370" r:id="rId90"/>
    <p:sldId id="5369" r:id="rId91"/>
    <p:sldId id="5206" r:id="rId92"/>
    <p:sldId id="5145" r:id="rId93"/>
    <p:sldId id="5359" r:id="rId94"/>
    <p:sldId id="5358" r:id="rId95"/>
    <p:sldId id="5146" r:id="rId96"/>
    <p:sldId id="5147" r:id="rId97"/>
    <p:sldId id="5148" r:id="rId98"/>
    <p:sldId id="5190" r:id="rId99"/>
    <p:sldId id="5297" r:id="rId100"/>
    <p:sldId id="5075" r:id="rId101"/>
    <p:sldId id="5348" r:id="rId102"/>
    <p:sldId id="324" r:id="rId103"/>
    <p:sldId id="5398" r:id="rId104"/>
    <p:sldId id="4765" r:id="rId105"/>
    <p:sldId id="5362" r:id="rId106"/>
    <p:sldId id="5399" r:id="rId107"/>
    <p:sldId id="5379" r:id="rId108"/>
    <p:sldId id="4766" r:id="rId109"/>
    <p:sldId id="5380" r:id="rId110"/>
    <p:sldId id="5400" r:id="rId111"/>
    <p:sldId id="5381" r:id="rId112"/>
    <p:sldId id="5390" r:id="rId113"/>
    <p:sldId id="5392" r:id="rId114"/>
    <p:sldId id="5401" r:id="rId115"/>
    <p:sldId id="5395" r:id="rId116"/>
    <p:sldId id="5393" r:id="rId117"/>
    <p:sldId id="5397" r:id="rId118"/>
    <p:sldId id="5402" r:id="rId119"/>
    <p:sldId id="5396" r:id="rId120"/>
    <p:sldId id="4767" r:id="rId121"/>
    <p:sldId id="5364" r:id="rId122"/>
    <p:sldId id="5403" r:id="rId123"/>
    <p:sldId id="5382" r:id="rId124"/>
    <p:sldId id="5389" r:id="rId125"/>
    <p:sldId id="5383" r:id="rId126"/>
    <p:sldId id="5404" r:id="rId127"/>
    <p:sldId id="5384" r:id="rId128"/>
    <p:sldId id="4770" r:id="rId129"/>
    <p:sldId id="4768" r:id="rId130"/>
    <p:sldId id="4769" r:id="rId131"/>
    <p:sldId id="5279" r:id="rId132"/>
    <p:sldId id="5280" r:id="rId133"/>
    <p:sldId id="5365" r:id="rId134"/>
    <p:sldId id="5281" r:id="rId135"/>
    <p:sldId id="5282" r:id="rId136"/>
    <p:sldId id="5284" r:id="rId137"/>
    <p:sldId id="5285" r:id="rId138"/>
    <p:sldId id="5286" r:id="rId139"/>
    <p:sldId id="5288" r:id="rId140"/>
    <p:sldId id="5289" r:id="rId141"/>
    <p:sldId id="5290" r:id="rId142"/>
    <p:sldId id="5291" r:id="rId143"/>
    <p:sldId id="5292" r:id="rId144"/>
    <p:sldId id="5293" r:id="rId145"/>
    <p:sldId id="5240" r:id="rId146"/>
    <p:sldId id="5406" r:id="rId147"/>
    <p:sldId id="5407" r:id="rId148"/>
    <p:sldId id="5408" r:id="rId149"/>
    <p:sldId id="5409" r:id="rId150"/>
    <p:sldId id="5324" r:id="rId151"/>
    <p:sldId id="5309" r:id="rId152"/>
    <p:sldId id="5321" r:id="rId153"/>
    <p:sldId id="5316" r:id="rId154"/>
    <p:sldId id="333" r:id="rId155"/>
    <p:sldId id="5352" r:id="rId156"/>
    <p:sldId id="5410" r:id="rId157"/>
    <p:sldId id="316" r:id="rId158"/>
    <p:sldId id="317" r:id="rId159"/>
    <p:sldId id="5094" r:id="rId160"/>
    <p:sldId id="5109" r:id="rId161"/>
    <p:sldId id="5344" r:id="rId162"/>
    <p:sldId id="5411" r:id="rId163"/>
    <p:sldId id="5122" r:id="rId164"/>
    <p:sldId id="337" r:id="rId165"/>
    <p:sldId id="338" r:id="rId166"/>
    <p:sldId id="5330" r:id="rId167"/>
    <p:sldId id="5322" r:id="rId168"/>
    <p:sldId id="5331" r:id="rId169"/>
    <p:sldId id="5412" r:id="rId170"/>
    <p:sldId id="5332" r:id="rId171"/>
    <p:sldId id="5413" r:id="rId172"/>
    <p:sldId id="5154" r:id="rId173"/>
    <p:sldId id="5323" r:id="rId174"/>
    <p:sldId id="5428" r:id="rId175"/>
    <p:sldId id="5414" r:id="rId176"/>
    <p:sldId id="5429" r:id="rId177"/>
    <p:sldId id="5430" r:id="rId178"/>
    <p:sldId id="5337" r:id="rId179"/>
    <p:sldId id="5338" r:id="rId180"/>
    <p:sldId id="5415" r:id="rId181"/>
    <p:sldId id="5431" r:id="rId182"/>
    <p:sldId id="5432" r:id="rId183"/>
    <p:sldId id="5333" r:id="rId184"/>
    <p:sldId id="5433" r:id="rId185"/>
    <p:sldId id="5171" r:id="rId186"/>
    <p:sldId id="5335" r:id="rId187"/>
    <p:sldId id="5325" r:id="rId188"/>
    <p:sldId id="5434" r:id="rId189"/>
    <p:sldId id="5386" r:id="rId190"/>
    <p:sldId id="5387" r:id="rId191"/>
    <p:sldId id="5195" r:id="rId192"/>
    <p:sldId id="5196" r:id="rId193"/>
    <p:sldId id="5202" r:id="rId194"/>
    <p:sldId id="5301" r:id="rId195"/>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研修の概要" id="{972F42F0-8081-B146-8B41-25C3ACE5ACB9}">
          <p14:sldIdLst>
            <p14:sldId id="256"/>
            <p14:sldId id="5173"/>
            <p14:sldId id="5385"/>
          </p14:sldIdLst>
        </p14:section>
        <p14:section name="問題解決と論理の必要性" id="{92477460-BC97-A240-B03F-195986D4412E}">
          <p14:sldIdLst>
            <p14:sldId id="5006"/>
            <p14:sldId id="5159"/>
            <p14:sldId id="5089"/>
            <p14:sldId id="5164"/>
            <p14:sldId id="5165"/>
            <p14:sldId id="5134"/>
            <p14:sldId id="5135"/>
            <p14:sldId id="5136"/>
            <p14:sldId id="5137"/>
            <p14:sldId id="5138"/>
            <p14:sldId id="5166"/>
            <p14:sldId id="5167"/>
            <p14:sldId id="5140"/>
            <p14:sldId id="5139"/>
            <p14:sldId id="5168"/>
            <p14:sldId id="5169"/>
            <p14:sldId id="5160"/>
            <p14:sldId id="5161"/>
            <p14:sldId id="5091"/>
            <p14:sldId id="5162"/>
            <p14:sldId id="5092"/>
            <p14:sldId id="5086"/>
            <p14:sldId id="5087"/>
            <p14:sldId id="5088"/>
            <p14:sldId id="5163"/>
            <p14:sldId id="5170"/>
            <p14:sldId id="5018"/>
            <p14:sldId id="288"/>
            <p14:sldId id="5058"/>
            <p14:sldId id="5405"/>
            <p14:sldId id="5067"/>
          </p14:sldIdLst>
        </p14:section>
        <p14:section name="問題解決の基本" id="{3F2DB92D-EE69-E74D-A2B4-F69B823BC9B9}">
          <p14:sldIdLst>
            <p14:sldId id="5172"/>
            <p14:sldId id="4774"/>
            <p14:sldId id="358"/>
            <p14:sldId id="359"/>
          </p14:sldIdLst>
        </p14:section>
        <p14:section name="ありたい姿の定義" id="{10F169FC-18E3-0449-BA0D-233FE64DAD98}">
          <p14:sldIdLst>
            <p14:sldId id="5083"/>
            <p14:sldId id="5021"/>
            <p14:sldId id="4777"/>
            <p14:sldId id="4787"/>
            <p14:sldId id="4788"/>
            <p14:sldId id="4789"/>
            <p14:sldId id="4790"/>
            <p14:sldId id="4776"/>
            <p14:sldId id="4781"/>
            <p14:sldId id="4791"/>
            <p14:sldId id="5084"/>
            <p14:sldId id="5174"/>
            <p14:sldId id="5016"/>
            <p14:sldId id="5017"/>
            <p14:sldId id="5078"/>
            <p14:sldId id="5019"/>
            <p14:sldId id="5020"/>
            <p14:sldId id="5079"/>
            <p14:sldId id="5080"/>
          </p14:sldIdLst>
        </p14:section>
        <p14:section name="2回目：問題解決の復習とMECE" id="{34551CED-BE9F-A542-B502-C4AB0748FD42}">
          <p14:sldIdLst>
            <p14:sldId id="5024"/>
            <p14:sldId id="5201"/>
          </p14:sldIdLst>
        </p14:section>
        <p14:section name="イシュー設定①MECEな選択肢" id="{6C677596-B924-324B-8C37-81C9B70DD14A}">
          <p14:sldIdLst>
            <p14:sldId id="5152"/>
            <p14:sldId id="5178"/>
            <p14:sldId id="5181"/>
            <p14:sldId id="5112"/>
            <p14:sldId id="5116"/>
            <p14:sldId id="5118"/>
            <p14:sldId id="5119"/>
            <p14:sldId id="5121"/>
          </p14:sldIdLst>
        </p14:section>
        <p14:section name="構造化のステップ_2回目" id="{7DCED384-FC71-4740-8BC6-EE014F877752}">
          <p14:sldIdLst>
            <p14:sldId id="5153"/>
            <p14:sldId id="5371"/>
            <p14:sldId id="5124"/>
            <p14:sldId id="5125"/>
            <p14:sldId id="5126"/>
            <p14:sldId id="5127"/>
            <p14:sldId id="5372"/>
            <p14:sldId id="5128"/>
            <p14:sldId id="5353"/>
            <p14:sldId id="5375"/>
            <p14:sldId id="5373"/>
            <p14:sldId id="5376"/>
            <p14:sldId id="5377"/>
            <p14:sldId id="5351"/>
            <p14:sldId id="5141"/>
            <p14:sldId id="5142"/>
            <p14:sldId id="5081"/>
            <p14:sldId id="5356"/>
            <p14:sldId id="5357"/>
            <p14:sldId id="5367"/>
            <p14:sldId id="5368"/>
            <p14:sldId id="5370"/>
            <p14:sldId id="5369"/>
            <p14:sldId id="5206"/>
            <p14:sldId id="5145"/>
            <p14:sldId id="5359"/>
            <p14:sldId id="5358"/>
            <p14:sldId id="5146"/>
            <p14:sldId id="5147"/>
            <p14:sldId id="5148"/>
            <p14:sldId id="5190"/>
            <p14:sldId id="5297"/>
            <p14:sldId id="5075"/>
            <p14:sldId id="5348"/>
            <p14:sldId id="324"/>
            <p14:sldId id="5398"/>
            <p14:sldId id="4765"/>
            <p14:sldId id="5362"/>
            <p14:sldId id="5399"/>
            <p14:sldId id="5379"/>
            <p14:sldId id="4766"/>
            <p14:sldId id="5380"/>
            <p14:sldId id="5400"/>
            <p14:sldId id="5381"/>
            <p14:sldId id="5390"/>
            <p14:sldId id="5392"/>
            <p14:sldId id="5401"/>
            <p14:sldId id="5395"/>
            <p14:sldId id="5393"/>
            <p14:sldId id="5397"/>
            <p14:sldId id="5402"/>
            <p14:sldId id="5396"/>
            <p14:sldId id="4767"/>
            <p14:sldId id="5364"/>
            <p14:sldId id="5403"/>
            <p14:sldId id="5382"/>
            <p14:sldId id="5389"/>
            <p14:sldId id="5383"/>
            <p14:sldId id="5404"/>
            <p14:sldId id="5384"/>
            <p14:sldId id="4770"/>
            <p14:sldId id="4768"/>
            <p14:sldId id="4769"/>
            <p14:sldId id="5279"/>
            <p14:sldId id="5280"/>
            <p14:sldId id="5365"/>
            <p14:sldId id="5281"/>
            <p14:sldId id="5282"/>
            <p14:sldId id="5284"/>
            <p14:sldId id="5285"/>
            <p14:sldId id="5286"/>
            <p14:sldId id="5288"/>
            <p14:sldId id="5289"/>
            <p14:sldId id="5290"/>
            <p14:sldId id="5291"/>
            <p14:sldId id="5292"/>
            <p14:sldId id="5293"/>
          </p14:sldIdLst>
        </p14:section>
        <p14:section name="論理展開の技術" id="{F669AC35-646D-3549-BD07-FC18BBE766DE}">
          <p14:sldIdLst>
            <p14:sldId id="5240"/>
            <p14:sldId id="5406"/>
            <p14:sldId id="5407"/>
            <p14:sldId id="5408"/>
            <p14:sldId id="5409"/>
            <p14:sldId id="5324"/>
            <p14:sldId id="5309"/>
            <p14:sldId id="5321"/>
            <p14:sldId id="5316"/>
            <p14:sldId id="333"/>
            <p14:sldId id="5352"/>
            <p14:sldId id="5410"/>
            <p14:sldId id="316"/>
            <p14:sldId id="317"/>
            <p14:sldId id="5094"/>
            <p14:sldId id="5109"/>
            <p14:sldId id="5344"/>
            <p14:sldId id="5411"/>
            <p14:sldId id="5122"/>
            <p14:sldId id="337"/>
            <p14:sldId id="338"/>
            <p14:sldId id="5330"/>
            <p14:sldId id="5322"/>
            <p14:sldId id="5331"/>
            <p14:sldId id="5412"/>
            <p14:sldId id="5332"/>
            <p14:sldId id="5413"/>
            <p14:sldId id="5154"/>
            <p14:sldId id="5323"/>
            <p14:sldId id="5428"/>
            <p14:sldId id="5414"/>
            <p14:sldId id="5429"/>
            <p14:sldId id="5430"/>
            <p14:sldId id="5337"/>
            <p14:sldId id="5338"/>
            <p14:sldId id="5415"/>
            <p14:sldId id="5431"/>
            <p14:sldId id="5432"/>
            <p14:sldId id="5333"/>
            <p14:sldId id="5433"/>
            <p14:sldId id="5171"/>
            <p14:sldId id="5335"/>
            <p14:sldId id="5325"/>
            <p14:sldId id="5434"/>
          </p14:sldIdLst>
        </p14:section>
        <p14:section name="初日グループワークまとめ" id="{C5054469-E56C-6F4C-8FA5-13D63184512C}">
          <p14:sldIdLst>
            <p14:sldId id="5386"/>
            <p14:sldId id="5387"/>
            <p14:sldId id="5195"/>
            <p14:sldId id="5196"/>
          </p14:sldIdLst>
        </p14:section>
        <p14:section name="補足" id="{E313AC91-B6E7-3540-88B0-C370FA060655}">
          <p14:sldIdLst>
            <p14:sldId id="5202"/>
            <p14:sldId id="530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8" autoAdjust="0"/>
    <p:restoredTop sz="94660"/>
  </p:normalViewPr>
  <p:slideViewPr>
    <p:cSldViewPr>
      <p:cViewPr varScale="1">
        <p:scale>
          <a:sx n="112" d="100"/>
          <a:sy n="112" d="100"/>
        </p:scale>
        <p:origin x="680" y="184"/>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532" y="-90"/>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DB16E7A8-EEFE-435B-AB22-F9656429D444}" type="datetimeFigureOut">
              <a:rPr kumimoji="1" lang="ja-JP" altLang="en-US" smtClean="0"/>
              <a:pPr/>
              <a:t>2023/3/3</a:t>
            </a:fld>
            <a:endParaRPr kumimoji="1" lang="ja-JP" altLang="en-US"/>
          </a:p>
        </p:txBody>
      </p:sp>
      <p:sp>
        <p:nvSpPr>
          <p:cNvPr id="4" name="フッター プレースホルダ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8742DD25-4A44-4497-B7B8-61CA7B067AF4}" type="slidenum">
              <a:rPr kumimoji="1" lang="ja-JP" altLang="en-US" smtClean="0"/>
              <a:pPr/>
              <a:t>‹#›</a:t>
            </a:fld>
            <a:endParaRPr kumimoji="1" lang="ja-JP" altLang="en-US"/>
          </a:p>
        </p:txBody>
      </p:sp>
    </p:spTree>
    <p:extLst>
      <p:ext uri="{BB962C8B-B14F-4D97-AF65-F5344CB8AC3E}">
        <p14:creationId xmlns:p14="http://schemas.microsoft.com/office/powerpoint/2010/main" val="1131373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DBE84DDB-A62D-4284-BCE5-DD6EE03ADA42}" type="datetimeFigureOut">
              <a:rPr kumimoji="1" lang="ja-JP" altLang="en-US" smtClean="0"/>
              <a:pPr/>
              <a:t>2023/3/3</a:t>
            </a:fld>
            <a:endParaRPr kumimoji="1" lang="ja-JP" altLang="en-US"/>
          </a:p>
        </p:txBody>
      </p:sp>
      <p:sp>
        <p:nvSpPr>
          <p:cNvPr id="4" name="スライド イメージ プレースホルダ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FB39A7D0-C85F-4390-BBAC-55AA85261A81}" type="slidenum">
              <a:rPr kumimoji="1" lang="ja-JP" altLang="en-US" smtClean="0"/>
              <a:pPr/>
              <a:t>‹#›</a:t>
            </a:fld>
            <a:endParaRPr kumimoji="1" lang="ja-JP" altLang="en-US"/>
          </a:p>
        </p:txBody>
      </p:sp>
    </p:spTree>
    <p:extLst>
      <p:ext uri="{BB962C8B-B14F-4D97-AF65-F5344CB8AC3E}">
        <p14:creationId xmlns:p14="http://schemas.microsoft.com/office/powerpoint/2010/main" val="173421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B39A7D0-C85F-4390-BBAC-55AA85261A81}" type="slidenum">
              <a:rPr kumimoji="1" lang="ja-JP" altLang="en-US" smtClean="0"/>
              <a:pPr/>
              <a:t>88</a:t>
            </a:fld>
            <a:endParaRPr kumimoji="1" lang="ja-JP" altLang="en-US"/>
          </a:p>
        </p:txBody>
      </p:sp>
    </p:spTree>
    <p:extLst>
      <p:ext uri="{BB962C8B-B14F-4D97-AF65-F5344CB8AC3E}">
        <p14:creationId xmlns:p14="http://schemas.microsoft.com/office/powerpoint/2010/main" val="182021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B39A7D0-C85F-4390-BBAC-55AA85261A81}" type="slidenum">
              <a:rPr kumimoji="1" lang="ja-JP" altLang="en-US" smtClean="0"/>
              <a:pPr/>
              <a:t>116</a:t>
            </a:fld>
            <a:endParaRPr kumimoji="1" lang="ja-JP" altLang="en-US"/>
          </a:p>
        </p:txBody>
      </p:sp>
    </p:spTree>
    <p:extLst>
      <p:ext uri="{BB962C8B-B14F-4D97-AF65-F5344CB8AC3E}">
        <p14:creationId xmlns:p14="http://schemas.microsoft.com/office/powerpoint/2010/main" val="13732208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9" name="スライド番号プレースホルダ 5">
            <a:extLst>
              <a:ext uri="{FF2B5EF4-FFF2-40B4-BE49-F238E27FC236}">
                <a16:creationId xmlns:a16="http://schemas.microsoft.com/office/drawing/2014/main" id="{466E38DD-BCDD-42BF-B704-25A21ED3BC53}"/>
              </a:ext>
            </a:extLst>
          </p:cNvPr>
          <p:cNvSpPr>
            <a:spLocks noGrp="1"/>
          </p:cNvSpPr>
          <p:nvPr>
            <p:ph type="sldNum" sz="quarter" idx="12"/>
          </p:nvPr>
        </p:nvSpPr>
        <p:spPr>
          <a:xfrm>
            <a:off x="9004597" y="6385454"/>
            <a:ext cx="2844800" cy="365125"/>
          </a:xfrm>
          <a:prstGeom prst="rect">
            <a:avLst/>
          </a:prstGeom>
        </p:spPr>
        <p:txBody>
          <a:bodyPr/>
          <a:lstStyle>
            <a:lvl1pPr>
              <a:defRPr>
                <a:solidFill>
                  <a:schemeClr val="bg1">
                    <a:lumMod val="50000"/>
                  </a:schemeClr>
                </a:solidFill>
              </a:defRPr>
            </a:lvl1pPr>
          </a:lstStyle>
          <a:p>
            <a:fld id="{C5CBEA7B-64A4-4354-845E-AE91C99E82B0}" type="slidenum">
              <a:rPr lang="ja-JP" altLang="en-US" smtClean="0"/>
              <a:pPr/>
              <a:t>‹#›</a:t>
            </a:fld>
            <a:endParaRPr lang="ja-JP" altLang="en-US" dirty="0"/>
          </a:p>
        </p:txBody>
      </p:sp>
      <p:pic>
        <p:nvPicPr>
          <p:cNvPr id="10" name="図 9">
            <a:extLst>
              <a:ext uri="{FF2B5EF4-FFF2-40B4-BE49-F238E27FC236}">
                <a16:creationId xmlns:a16="http://schemas.microsoft.com/office/drawing/2014/main" id="{6236205A-C222-4B41-BC5E-BF354540CA76}"/>
              </a:ext>
            </a:extLst>
          </p:cNvPr>
          <p:cNvPicPr>
            <a:picLocks noChangeAspect="1"/>
          </p:cNvPicPr>
          <p:nvPr userDrawn="1"/>
        </p:nvPicPr>
        <p:blipFill rotWithShape="1">
          <a:blip r:embed="rId2" cstate="print">
            <a:clrChange>
              <a:clrFrom>
                <a:srgbClr val="7E7E7E"/>
              </a:clrFrom>
              <a:clrTo>
                <a:srgbClr val="7E7E7E">
                  <a:alpha val="0"/>
                </a:srgbClr>
              </a:clrTo>
            </a:clrChange>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3509"/>
          <a:stretch/>
        </p:blipFill>
        <p:spPr>
          <a:xfrm>
            <a:off x="2699622" y="128593"/>
            <a:ext cx="6792755" cy="6598055"/>
          </a:xfrm>
          <a:prstGeom prst="rect">
            <a:avLst/>
          </a:prstGeom>
        </p:spPr>
      </p:pic>
      <p:sp>
        <p:nvSpPr>
          <p:cNvPr id="13" name="タイトル 1">
            <a:extLst>
              <a:ext uri="{FF2B5EF4-FFF2-40B4-BE49-F238E27FC236}">
                <a16:creationId xmlns:a16="http://schemas.microsoft.com/office/drawing/2014/main" id="{D5C178C2-0FAA-4836-B9DC-69C196705595}"/>
              </a:ext>
            </a:extLst>
          </p:cNvPr>
          <p:cNvSpPr>
            <a:spLocks noGrp="1"/>
          </p:cNvSpPr>
          <p:nvPr>
            <p:ph type="ctrTitle"/>
          </p:nvPr>
        </p:nvSpPr>
        <p:spPr>
          <a:xfrm>
            <a:off x="1871531" y="2530996"/>
            <a:ext cx="8783999" cy="1308844"/>
          </a:xfrm>
          <a:prstGeom prst="rect">
            <a:avLst/>
          </a:prstGeom>
        </p:spPr>
        <p:txBody>
          <a:bodyPr anchor="b">
            <a:normAutofit/>
          </a:bodyPr>
          <a:lstStyle>
            <a:lvl1pPr algn="ctr">
              <a:defRPr sz="3200"/>
            </a:lvl1pPr>
          </a:lstStyle>
          <a:p>
            <a:r>
              <a:rPr kumimoji="1" lang="ja-JP" altLang="en-US" dirty="0"/>
              <a:t>マスタ タイトルの書式設定</a:t>
            </a:r>
          </a:p>
        </p:txBody>
      </p:sp>
      <p:sp>
        <p:nvSpPr>
          <p:cNvPr id="14" name="サブタイトル 2">
            <a:extLst>
              <a:ext uri="{FF2B5EF4-FFF2-40B4-BE49-F238E27FC236}">
                <a16:creationId xmlns:a16="http://schemas.microsoft.com/office/drawing/2014/main" id="{3DE03592-BDB2-47FB-B636-D3BAB0AC14AB}"/>
              </a:ext>
            </a:extLst>
          </p:cNvPr>
          <p:cNvSpPr>
            <a:spLocks noGrp="1"/>
          </p:cNvSpPr>
          <p:nvPr>
            <p:ph type="subTitle" idx="1"/>
          </p:nvPr>
        </p:nvSpPr>
        <p:spPr>
          <a:xfrm>
            <a:off x="1871531" y="4127624"/>
            <a:ext cx="8783999" cy="1415008"/>
          </a:xfrm>
          <a:prstGeom prst="rect">
            <a:avLst/>
          </a:prstGeom>
        </p:spPr>
        <p:txBody>
          <a:bodyPr>
            <a:normAutofit/>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 サブタイトルの書式設定</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46B6635-1751-4C5B-A778-34BA52079C92}"/>
              </a:ext>
            </a:extLst>
          </p:cNvPr>
          <p:cNvSpPr>
            <a:spLocks noGrp="1"/>
          </p:cNvSpPr>
          <p:nvPr>
            <p:ph type="title"/>
          </p:nvPr>
        </p:nvSpPr>
        <p:spPr>
          <a:xfrm>
            <a:off x="609600" y="198438"/>
            <a:ext cx="10972800" cy="490066"/>
          </a:xfrm>
        </p:spPr>
        <p:txBody>
          <a:bodyPr>
            <a:normAutofit/>
          </a:bodyPr>
          <a:lstStyle>
            <a:lvl1pPr>
              <a:defRPr sz="1600"/>
            </a:lvl1pPr>
          </a:lstStyle>
          <a:p>
            <a:r>
              <a:rPr kumimoji="1" lang="ja-JP" altLang="en-US" dirty="0"/>
              <a:t>マスタ タイトルの書式設定</a:t>
            </a:r>
          </a:p>
        </p:txBody>
      </p:sp>
      <p:sp>
        <p:nvSpPr>
          <p:cNvPr id="6" name="コンテンツ プレースホルダ 2">
            <a:extLst>
              <a:ext uri="{FF2B5EF4-FFF2-40B4-BE49-F238E27FC236}">
                <a16:creationId xmlns:a16="http://schemas.microsoft.com/office/drawing/2014/main" id="{71A251B7-FFC8-4B2A-8F7D-96C0D1E5FCFC}"/>
              </a:ext>
            </a:extLst>
          </p:cNvPr>
          <p:cNvSpPr>
            <a:spLocks noGrp="1"/>
          </p:cNvSpPr>
          <p:nvPr>
            <p:ph idx="1"/>
          </p:nvPr>
        </p:nvSpPr>
        <p:spPr>
          <a:xfrm>
            <a:off x="609600" y="781719"/>
            <a:ext cx="10972800" cy="5292000"/>
          </a:xfrm>
        </p:spPr>
        <p:txBody>
          <a:bodyPr/>
          <a:lstStyle>
            <a:lvl4pPr>
              <a:buNone/>
              <a:defRPr/>
            </a:lvl4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endParaRPr kumimoji="1" lang="en-US" altLang="ja-JP" dirty="0"/>
          </a:p>
        </p:txBody>
      </p:sp>
      <p:sp>
        <p:nvSpPr>
          <p:cNvPr id="7" name="スライド番号プレースホルダ 5">
            <a:extLst>
              <a:ext uri="{FF2B5EF4-FFF2-40B4-BE49-F238E27FC236}">
                <a16:creationId xmlns:a16="http://schemas.microsoft.com/office/drawing/2014/main" id="{7374D7EE-A740-44A2-BE79-B7907BA1E34B}"/>
              </a:ext>
            </a:extLst>
          </p:cNvPr>
          <p:cNvSpPr>
            <a:spLocks noGrp="1"/>
          </p:cNvSpPr>
          <p:nvPr>
            <p:ph type="sldNum" sz="quarter" idx="4"/>
          </p:nvPr>
        </p:nvSpPr>
        <p:spPr>
          <a:xfrm>
            <a:off x="9004597" y="6385454"/>
            <a:ext cx="2844800" cy="365125"/>
          </a:xfrm>
          <a:prstGeom prst="rect">
            <a:avLst/>
          </a:prstGeom>
        </p:spPr>
        <p:txBody>
          <a:bodyPr vert="horz" lIns="91440" tIns="45720" rIns="91440" bIns="45720" rtlCol="0" anchor="ctr"/>
          <a:lstStyle>
            <a:lvl1pPr algn="r">
              <a:defRPr sz="1400" b="1">
                <a:solidFill>
                  <a:schemeClr val="bg1">
                    <a:lumMod val="50000"/>
                  </a:schemeClr>
                </a:solidFill>
                <a:latin typeface="Tahoma" pitchFamily="34" charset="0"/>
                <a:cs typeface="Tahoma" pitchFamily="34" charset="0"/>
              </a:defRPr>
            </a:lvl1pPr>
          </a:lstStyle>
          <a:p>
            <a:fld id="{C5CBEA7B-64A4-4354-845E-AE91C99E82B0}" type="slidenum">
              <a:rPr lang="ja-JP" altLang="en-US" smtClean="0"/>
              <a:pPr/>
              <a:t>‹#›</a:t>
            </a:fld>
            <a:endParaRPr lang="ja-JP" altLang="en-US" dirty="0"/>
          </a:p>
        </p:txBody>
      </p:sp>
      <p:pic>
        <p:nvPicPr>
          <p:cNvPr id="8" name="図 7">
            <a:extLst>
              <a:ext uri="{FF2B5EF4-FFF2-40B4-BE49-F238E27FC236}">
                <a16:creationId xmlns:a16="http://schemas.microsoft.com/office/drawing/2014/main" id="{0D5AD833-216B-46E8-809A-A38880C387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315074"/>
            <a:ext cx="1672003" cy="43550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9"/>
        <p:cNvGrpSpPr/>
        <p:nvPr/>
      </p:nvGrpSpPr>
      <p:grpSpPr>
        <a:xfrm>
          <a:off x="0" y="0"/>
          <a:ext cx="0" cy="0"/>
          <a:chOff x="0" y="0"/>
          <a:chExt cx="0" cy="0"/>
        </a:xfrm>
      </p:grpSpPr>
      <p:sp>
        <p:nvSpPr>
          <p:cNvPr id="30" name="Google Shape;30;p33"/>
          <p:cNvSpPr txBox="1">
            <a:spLocks noGrp="1"/>
          </p:cNvSpPr>
          <p:nvPr>
            <p:ph type="body" idx="1"/>
          </p:nvPr>
        </p:nvSpPr>
        <p:spPr>
          <a:xfrm>
            <a:off x="1215012" y="5337727"/>
            <a:ext cx="10100026" cy="318490"/>
          </a:xfrm>
          <a:prstGeom prst="rect">
            <a:avLst/>
          </a:prstGeom>
          <a:noFill/>
          <a:ln>
            <a:noFill/>
          </a:ln>
        </p:spPr>
        <p:txBody>
          <a:bodyPr spcFirstLastPara="1" wrap="square" lIns="45700" tIns="45700" rIns="45700" bIns="45700" anchor="t" anchorCtr="0">
            <a:normAutofit/>
          </a:bodyPr>
          <a:lstStyle>
            <a:lvl1pPr marL="228600" lvl="0" indent="-114300" algn="l">
              <a:lnSpc>
                <a:spcPct val="100000"/>
              </a:lnSpc>
              <a:spcBef>
                <a:spcPts val="0"/>
              </a:spcBef>
              <a:spcAft>
                <a:spcPts val="0"/>
              </a:spcAft>
              <a:buClr>
                <a:srgbClr val="000000"/>
              </a:buClr>
              <a:buSzPts val="3600"/>
              <a:buFont typeface="Arial"/>
              <a:buNone/>
              <a:defRPr sz="1800" b="0" i="0">
                <a:latin typeface="Yu Gothic" panose="020B0400000000000000" pitchFamily="34" charset="-128"/>
                <a:ea typeface="Yu Gothic" panose="020B0400000000000000" pitchFamily="34" charset="-128"/>
                <a:cs typeface="Arial"/>
                <a:sym typeface="Arial"/>
              </a:defRPr>
            </a:lvl1pPr>
            <a:lvl2pPr marL="457200" lvl="1" indent="-184595" algn="l">
              <a:lnSpc>
                <a:spcPct val="90000"/>
              </a:lnSpc>
              <a:spcBef>
                <a:spcPts val="2250"/>
              </a:spcBef>
              <a:spcAft>
                <a:spcPts val="0"/>
              </a:spcAft>
              <a:buClr>
                <a:srgbClr val="000000"/>
              </a:buClr>
              <a:buSzPts val="2214"/>
              <a:buChar char="•"/>
              <a:defRPr/>
            </a:lvl2pPr>
            <a:lvl3pPr marL="685800" lvl="2" indent="-184595" algn="l">
              <a:lnSpc>
                <a:spcPct val="90000"/>
              </a:lnSpc>
              <a:spcBef>
                <a:spcPts val="2250"/>
              </a:spcBef>
              <a:spcAft>
                <a:spcPts val="0"/>
              </a:spcAft>
              <a:buClr>
                <a:srgbClr val="000000"/>
              </a:buClr>
              <a:buSzPts val="2214"/>
              <a:buChar char="•"/>
              <a:defRPr/>
            </a:lvl3pPr>
            <a:lvl4pPr marL="914400" lvl="3" indent="-184595" algn="l">
              <a:lnSpc>
                <a:spcPct val="90000"/>
              </a:lnSpc>
              <a:spcBef>
                <a:spcPts val="2250"/>
              </a:spcBef>
              <a:spcAft>
                <a:spcPts val="0"/>
              </a:spcAft>
              <a:buClr>
                <a:srgbClr val="000000"/>
              </a:buClr>
              <a:buSzPts val="2214"/>
              <a:buChar char="•"/>
              <a:defRPr/>
            </a:lvl4pPr>
            <a:lvl5pPr marL="1143000" lvl="4" indent="-184595" algn="l">
              <a:lnSpc>
                <a:spcPct val="90000"/>
              </a:lnSpc>
              <a:spcBef>
                <a:spcPts val="2250"/>
              </a:spcBef>
              <a:spcAft>
                <a:spcPts val="0"/>
              </a:spcAft>
              <a:buClr>
                <a:srgbClr val="000000"/>
              </a:buClr>
              <a:buSzPts val="2214"/>
              <a:buChar char="•"/>
              <a:defRPr/>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dirty="0"/>
          </a:p>
        </p:txBody>
      </p:sp>
      <p:sp>
        <p:nvSpPr>
          <p:cNvPr id="31" name="Google Shape;31;p33"/>
          <p:cNvSpPr txBox="1">
            <a:spLocks noGrp="1"/>
          </p:cNvSpPr>
          <p:nvPr>
            <p:ph type="body" idx="2"/>
          </p:nvPr>
        </p:nvSpPr>
        <p:spPr>
          <a:xfrm>
            <a:off x="876962" y="2469930"/>
            <a:ext cx="10438077" cy="1918140"/>
          </a:xfrm>
          <a:prstGeom prst="rect">
            <a:avLst/>
          </a:prstGeom>
          <a:noFill/>
          <a:ln>
            <a:noFill/>
          </a:ln>
        </p:spPr>
        <p:txBody>
          <a:bodyPr spcFirstLastPara="1" wrap="square" lIns="50800" tIns="50800" rIns="50800" bIns="50800" anchor="t" anchorCtr="0">
            <a:normAutofit/>
          </a:bodyPr>
          <a:lstStyle>
            <a:lvl1pPr marL="228600" lvl="0" indent="-114300" algn="l">
              <a:lnSpc>
                <a:spcPct val="90000"/>
              </a:lnSpc>
              <a:spcBef>
                <a:spcPts val="0"/>
              </a:spcBef>
              <a:spcAft>
                <a:spcPts val="0"/>
              </a:spcAft>
              <a:buClr>
                <a:srgbClr val="000000"/>
              </a:buClr>
              <a:buSzPts val="8500"/>
              <a:buFont typeface="Arial"/>
              <a:buNone/>
              <a:defRPr sz="4250"/>
            </a:lvl1pPr>
            <a:lvl2pPr marL="457200" lvl="1" indent="-114300" algn="l">
              <a:lnSpc>
                <a:spcPct val="90000"/>
              </a:lnSpc>
              <a:spcBef>
                <a:spcPts val="0"/>
              </a:spcBef>
              <a:spcAft>
                <a:spcPts val="0"/>
              </a:spcAft>
              <a:buClr>
                <a:srgbClr val="000000"/>
              </a:buClr>
              <a:buSzPts val="8500"/>
              <a:buFont typeface="Arial"/>
              <a:buNone/>
              <a:defRPr sz="4250"/>
            </a:lvl2pPr>
            <a:lvl3pPr marL="685800" lvl="2" indent="-114300" algn="l">
              <a:lnSpc>
                <a:spcPct val="90000"/>
              </a:lnSpc>
              <a:spcBef>
                <a:spcPts val="0"/>
              </a:spcBef>
              <a:spcAft>
                <a:spcPts val="0"/>
              </a:spcAft>
              <a:buClr>
                <a:srgbClr val="000000"/>
              </a:buClr>
              <a:buSzPts val="8500"/>
              <a:buFont typeface="Arial"/>
              <a:buNone/>
              <a:defRPr sz="4250"/>
            </a:lvl3pPr>
            <a:lvl4pPr marL="914400" lvl="3" indent="-114300" algn="l">
              <a:lnSpc>
                <a:spcPct val="90000"/>
              </a:lnSpc>
              <a:spcBef>
                <a:spcPts val="0"/>
              </a:spcBef>
              <a:spcAft>
                <a:spcPts val="0"/>
              </a:spcAft>
              <a:buClr>
                <a:srgbClr val="000000"/>
              </a:buClr>
              <a:buSzPts val="8500"/>
              <a:buFont typeface="Arial"/>
              <a:buNone/>
              <a:defRPr sz="4250"/>
            </a:lvl4pPr>
            <a:lvl5pPr marL="1143000" lvl="4" indent="-114300" algn="l">
              <a:lnSpc>
                <a:spcPct val="90000"/>
              </a:lnSpc>
              <a:spcBef>
                <a:spcPts val="0"/>
              </a:spcBef>
              <a:spcAft>
                <a:spcPts val="0"/>
              </a:spcAft>
              <a:buClr>
                <a:srgbClr val="000000"/>
              </a:buClr>
              <a:buSzPts val="8500"/>
              <a:buFont typeface="Arial"/>
              <a:buNone/>
              <a:defRPr sz="4250"/>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dirty="0"/>
          </a:p>
        </p:txBody>
      </p:sp>
      <p:sp>
        <p:nvSpPr>
          <p:cNvPr id="32" name="Google Shape;32;p33"/>
          <p:cNvSpPr txBox="1">
            <a:spLocks noGrp="1"/>
          </p:cNvSpPr>
          <p:nvPr>
            <p:ph type="sldNum" idx="12"/>
          </p:nvPr>
        </p:nvSpPr>
        <p:spPr>
          <a:xfrm>
            <a:off x="5989206" y="6209708"/>
            <a:ext cx="207341" cy="518091"/>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Arial"/>
              <a:buNone/>
              <a:defRPr sz="900"/>
            </a:lvl1pPr>
            <a:lvl2pPr marL="0" lvl="1" indent="0" algn="ctr">
              <a:lnSpc>
                <a:spcPct val="100000"/>
              </a:lnSpc>
              <a:spcBef>
                <a:spcPts val="0"/>
              </a:spcBef>
              <a:spcAft>
                <a:spcPts val="0"/>
              </a:spcAft>
              <a:buClr>
                <a:srgbClr val="000000"/>
              </a:buClr>
              <a:buSzPts val="1800"/>
              <a:buFont typeface="Arial"/>
              <a:buNone/>
              <a:defRPr sz="900"/>
            </a:lvl2pPr>
            <a:lvl3pPr marL="0" lvl="2" indent="0" algn="ctr">
              <a:lnSpc>
                <a:spcPct val="100000"/>
              </a:lnSpc>
              <a:spcBef>
                <a:spcPts val="0"/>
              </a:spcBef>
              <a:spcAft>
                <a:spcPts val="0"/>
              </a:spcAft>
              <a:buClr>
                <a:srgbClr val="000000"/>
              </a:buClr>
              <a:buSzPts val="1800"/>
              <a:buFont typeface="Arial"/>
              <a:buNone/>
              <a:defRPr sz="900"/>
            </a:lvl3pPr>
            <a:lvl4pPr marL="0" lvl="3" indent="0" algn="ctr">
              <a:lnSpc>
                <a:spcPct val="100000"/>
              </a:lnSpc>
              <a:spcBef>
                <a:spcPts val="0"/>
              </a:spcBef>
              <a:spcAft>
                <a:spcPts val="0"/>
              </a:spcAft>
              <a:buClr>
                <a:srgbClr val="000000"/>
              </a:buClr>
              <a:buSzPts val="1800"/>
              <a:buFont typeface="Arial"/>
              <a:buNone/>
              <a:defRPr sz="900"/>
            </a:lvl4pPr>
            <a:lvl5pPr marL="0" lvl="4" indent="0" algn="ctr">
              <a:lnSpc>
                <a:spcPct val="100000"/>
              </a:lnSpc>
              <a:spcBef>
                <a:spcPts val="0"/>
              </a:spcBef>
              <a:spcAft>
                <a:spcPts val="0"/>
              </a:spcAft>
              <a:buClr>
                <a:srgbClr val="000000"/>
              </a:buClr>
              <a:buSzPts val="1800"/>
              <a:buFont typeface="Arial"/>
              <a:buNone/>
              <a:defRPr sz="900"/>
            </a:lvl5pPr>
            <a:lvl6pPr marL="0" lvl="5" indent="0" algn="ctr">
              <a:lnSpc>
                <a:spcPct val="100000"/>
              </a:lnSpc>
              <a:spcBef>
                <a:spcPts val="0"/>
              </a:spcBef>
              <a:spcAft>
                <a:spcPts val="0"/>
              </a:spcAft>
              <a:buClr>
                <a:srgbClr val="000000"/>
              </a:buClr>
              <a:buSzPts val="1800"/>
              <a:buFont typeface="Arial"/>
              <a:buNone/>
              <a:defRPr sz="900"/>
            </a:lvl6pPr>
            <a:lvl7pPr marL="0" lvl="6" indent="0" algn="ctr">
              <a:lnSpc>
                <a:spcPct val="100000"/>
              </a:lnSpc>
              <a:spcBef>
                <a:spcPts val="0"/>
              </a:spcBef>
              <a:spcAft>
                <a:spcPts val="0"/>
              </a:spcAft>
              <a:buClr>
                <a:srgbClr val="000000"/>
              </a:buClr>
              <a:buSzPts val="1800"/>
              <a:buFont typeface="Arial"/>
              <a:buNone/>
              <a:defRPr sz="900"/>
            </a:lvl7pPr>
            <a:lvl8pPr marL="0" lvl="7" indent="0" algn="ctr">
              <a:lnSpc>
                <a:spcPct val="100000"/>
              </a:lnSpc>
              <a:spcBef>
                <a:spcPts val="0"/>
              </a:spcBef>
              <a:spcAft>
                <a:spcPts val="0"/>
              </a:spcAft>
              <a:buClr>
                <a:srgbClr val="000000"/>
              </a:buClr>
              <a:buSzPts val="1800"/>
              <a:buFont typeface="Arial"/>
              <a:buNone/>
              <a:defRPr sz="900"/>
            </a:lvl8pPr>
            <a:lvl9pPr marL="0" lvl="8" indent="0" algn="ctr">
              <a:lnSpc>
                <a:spcPct val="100000"/>
              </a:lnSpc>
              <a:spcBef>
                <a:spcPts val="0"/>
              </a:spcBef>
              <a:spcAft>
                <a:spcPts val="0"/>
              </a:spcAft>
              <a:buClr>
                <a:srgbClr val="000000"/>
              </a:buClr>
              <a:buSzPts val="1800"/>
              <a:buFont typeface="Arial"/>
              <a:buNone/>
              <a:defRPr sz="900"/>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9840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4752ADC-31BC-4352-A800-3AE746C967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755" y="6314410"/>
            <a:ext cx="2236672" cy="435505"/>
          </a:xfrm>
          <a:prstGeom prst="rect">
            <a:avLst/>
          </a:prstGeom>
        </p:spPr>
      </p:pic>
    </p:spTree>
    <p:extLst>
      <p:ext uri="{BB962C8B-B14F-4D97-AF65-F5344CB8AC3E}">
        <p14:creationId xmlns:p14="http://schemas.microsoft.com/office/powerpoint/2010/main" val="1833962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タイトル プレースホルダ 1">
            <a:extLst>
              <a:ext uri="{FF2B5EF4-FFF2-40B4-BE49-F238E27FC236}">
                <a16:creationId xmlns:a16="http://schemas.microsoft.com/office/drawing/2014/main" id="{1F4400D7-1537-4A43-8057-4A7A7D115249}"/>
              </a:ext>
            </a:extLst>
          </p:cNvPr>
          <p:cNvSpPr>
            <a:spLocks noGrp="1"/>
          </p:cNvSpPr>
          <p:nvPr>
            <p:ph type="title"/>
          </p:nvPr>
        </p:nvSpPr>
        <p:spPr>
          <a:xfrm>
            <a:off x="609600" y="274638"/>
            <a:ext cx="10972800" cy="490066"/>
          </a:xfrm>
          <a:prstGeom prst="rect">
            <a:avLst/>
          </a:prstGeom>
        </p:spPr>
        <p:txBody>
          <a:bodyPr vert="horz" lIns="91440" tIns="45720" rIns="91440" bIns="45720" rtlCol="0" anchor="ctr">
            <a:normAutofit/>
          </a:bodyPr>
          <a:lstStyle/>
          <a:p>
            <a:r>
              <a:rPr kumimoji="1" lang="ja-JP" altLang="en-US" dirty="0"/>
              <a:t>マスタ タイトルの書式設定</a:t>
            </a:r>
          </a:p>
        </p:txBody>
      </p:sp>
      <p:sp>
        <p:nvSpPr>
          <p:cNvPr id="7" name="テキスト プレースホルダ 2">
            <a:extLst>
              <a:ext uri="{FF2B5EF4-FFF2-40B4-BE49-F238E27FC236}">
                <a16:creationId xmlns:a16="http://schemas.microsoft.com/office/drawing/2014/main" id="{A77339C9-06FB-4704-9CCC-323EAA00BECE}"/>
              </a:ext>
            </a:extLst>
          </p:cNvPr>
          <p:cNvSpPr>
            <a:spLocks noGrp="1"/>
          </p:cNvSpPr>
          <p:nvPr>
            <p:ph type="body" idx="1"/>
          </p:nvPr>
        </p:nvSpPr>
        <p:spPr>
          <a:xfrm>
            <a:off x="609600" y="908721"/>
            <a:ext cx="10972800" cy="5217443"/>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p:txBody>
      </p:sp>
      <p:sp>
        <p:nvSpPr>
          <p:cNvPr id="8" name="スライド番号プレースホルダ 5">
            <a:extLst>
              <a:ext uri="{FF2B5EF4-FFF2-40B4-BE49-F238E27FC236}">
                <a16:creationId xmlns:a16="http://schemas.microsoft.com/office/drawing/2014/main" id="{CBBD8555-FF26-4014-B8E9-A9848B26C958}"/>
              </a:ext>
            </a:extLst>
          </p:cNvPr>
          <p:cNvSpPr>
            <a:spLocks noGrp="1"/>
          </p:cNvSpPr>
          <p:nvPr>
            <p:ph type="sldNum" sz="quarter" idx="4"/>
          </p:nvPr>
        </p:nvSpPr>
        <p:spPr>
          <a:xfrm>
            <a:off x="9004597" y="6385454"/>
            <a:ext cx="2844800" cy="365125"/>
          </a:xfrm>
          <a:prstGeom prst="rect">
            <a:avLst/>
          </a:prstGeom>
        </p:spPr>
        <p:txBody>
          <a:bodyPr vert="horz" lIns="91440" tIns="45720" rIns="91440" bIns="45720" rtlCol="0" anchor="ctr"/>
          <a:lstStyle>
            <a:lvl1pPr algn="r">
              <a:defRPr sz="1400" b="1">
                <a:solidFill>
                  <a:schemeClr val="bg1">
                    <a:lumMod val="50000"/>
                  </a:schemeClr>
                </a:solidFill>
                <a:latin typeface="Tahoma" pitchFamily="34" charset="0"/>
                <a:cs typeface="Tahoma" pitchFamily="34" charset="0"/>
              </a:defRPr>
            </a:lvl1pPr>
          </a:lstStyle>
          <a:p>
            <a:fld id="{C5CBEA7B-64A4-4354-845E-AE91C99E82B0}" type="slidenum">
              <a:rPr lang="ja-JP" altLang="en-US" smtClean="0"/>
              <a:pPr/>
              <a:t>‹#›</a:t>
            </a:fld>
            <a:endParaRPr lang="ja-JP" altLang="en-US" dirty="0"/>
          </a:p>
        </p:txBody>
      </p:sp>
      <p:sp>
        <p:nvSpPr>
          <p:cNvPr id="9" name="正方形/長方形 8">
            <a:extLst>
              <a:ext uri="{FF2B5EF4-FFF2-40B4-BE49-F238E27FC236}">
                <a16:creationId xmlns:a16="http://schemas.microsoft.com/office/drawing/2014/main" id="{FB87082D-0A5A-4707-A62B-EA1469CB99AA}"/>
              </a:ext>
            </a:extLst>
          </p:cNvPr>
          <p:cNvSpPr/>
          <p:nvPr userDrawn="1"/>
        </p:nvSpPr>
        <p:spPr>
          <a:xfrm>
            <a:off x="3836955" y="6519746"/>
            <a:ext cx="4512501" cy="230832"/>
          </a:xfrm>
          <a:prstGeom prst="rect">
            <a:avLst/>
          </a:prstGeom>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900" dirty="0">
                <a:solidFill>
                  <a:schemeClr val="bg1">
                    <a:lumMod val="65000"/>
                  </a:schemeClr>
                </a:solidFill>
                <a:latin typeface="Tahoma" pitchFamily="34" charset="0"/>
                <a:ea typeface="Tahoma" pitchFamily="34" charset="0"/>
                <a:cs typeface="Tahoma" pitchFamily="34" charset="0"/>
              </a:rPr>
              <a:t>Copyright (C) 2021</a:t>
            </a:r>
            <a:r>
              <a:rPr lang="ja-JP" altLang="en-US" sz="900" dirty="0">
                <a:solidFill>
                  <a:schemeClr val="bg1">
                    <a:lumMod val="65000"/>
                  </a:schemeClr>
                </a:solidFill>
                <a:latin typeface="Tahoma" pitchFamily="34" charset="0"/>
                <a:cs typeface="Tahoma" pitchFamily="34" charset="0"/>
              </a:rPr>
              <a:t> </a:t>
            </a:r>
            <a:r>
              <a:rPr lang="en-US" altLang="ja-JP" sz="900" dirty="0" err="1">
                <a:solidFill>
                  <a:schemeClr val="bg1">
                    <a:lumMod val="65000"/>
                  </a:schemeClr>
                </a:solidFill>
                <a:latin typeface="Tahoma" pitchFamily="34" charset="0"/>
                <a:ea typeface="Tahoma" pitchFamily="34" charset="0"/>
                <a:cs typeface="Tahoma" pitchFamily="34" charset="0"/>
              </a:rPr>
              <a:t>YuMK</a:t>
            </a:r>
            <a:r>
              <a:rPr lang="en-US" altLang="ja-JP" sz="900" baseline="0" dirty="0">
                <a:solidFill>
                  <a:schemeClr val="bg1">
                    <a:lumMod val="65000"/>
                  </a:schemeClr>
                </a:solidFill>
                <a:latin typeface="Tahoma" pitchFamily="34" charset="0"/>
                <a:ea typeface="Tahoma" pitchFamily="34" charset="0"/>
                <a:cs typeface="Tahoma" pitchFamily="34" charset="0"/>
              </a:rPr>
              <a:t> LLC.</a:t>
            </a:r>
            <a:r>
              <a:rPr lang="en-US" altLang="ja-JP" sz="900" dirty="0">
                <a:solidFill>
                  <a:schemeClr val="bg1">
                    <a:lumMod val="65000"/>
                  </a:schemeClr>
                </a:solidFill>
                <a:latin typeface="Tahoma" pitchFamily="34" charset="0"/>
                <a:ea typeface="Tahoma" pitchFamily="34" charset="0"/>
                <a:cs typeface="Tahoma" pitchFamily="34" charset="0"/>
              </a:rPr>
              <a:t> All Rights Reserved.</a:t>
            </a:r>
            <a:endParaRPr lang="ja-JP" altLang="en-US" sz="900" dirty="0">
              <a:solidFill>
                <a:schemeClr val="bg1">
                  <a:lumMod val="65000"/>
                </a:schemeClr>
              </a:solidFill>
              <a:latin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dt="0"/>
  <p:txStyles>
    <p:titleStyle>
      <a:lvl1pPr algn="ctr" defTabSz="914400" rtl="0" eaLnBrk="1" latinLnBrk="0" hangingPunct="1">
        <a:spcBef>
          <a:spcPct val="0"/>
        </a:spcBef>
        <a:buNone/>
        <a:defRPr kumimoji="1" sz="1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p:titleStyle>
    <p:body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wantedly.com/companies/zein/post_articles/185530#_=_"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wantedly.com/companies/zein/post_articles/185530#_=_"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wantedly.com/companies/zein/post_articles/185530#_=_"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antedly.com/companies/zein/post_articles/185530#_=_"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461A370-8D67-4ED5-B02D-55E322ED5995}"/>
              </a:ext>
            </a:extLst>
          </p:cNvPr>
          <p:cNvSpPr>
            <a:spLocks noGrp="1"/>
          </p:cNvSpPr>
          <p:nvPr>
            <p:ph type="ctrTitle"/>
          </p:nvPr>
        </p:nvSpPr>
        <p:spPr>
          <a:xfrm>
            <a:off x="1964606" y="2417713"/>
            <a:ext cx="8262788" cy="2022574"/>
          </a:xfrm>
        </p:spPr>
        <p:txBody>
          <a:bodyPr anchor="ctr">
            <a:normAutofit/>
          </a:bodyPr>
          <a:lstStyle/>
          <a:p>
            <a:pPr>
              <a:lnSpc>
                <a:spcPct val="150000"/>
              </a:lnSpc>
            </a:pPr>
            <a:r>
              <a:rPr lang="ja-JP" altLang="en-US"/>
              <a:t>マーケティング講座おまけ</a:t>
            </a:r>
            <a:br>
              <a:rPr lang="en-US" altLang="ja-JP" dirty="0"/>
            </a:br>
            <a:r>
              <a:rPr lang="en-US" altLang="ja-JP" dirty="0"/>
              <a:t>〜</a:t>
            </a:r>
            <a:r>
              <a:rPr lang="ja-JP" altLang="en-US"/>
              <a:t>ロジカルシンキングと問題解決</a:t>
            </a:r>
            <a:r>
              <a:rPr lang="en-US" altLang="ja-JP" dirty="0"/>
              <a:t>〜</a:t>
            </a:r>
            <a:endParaRPr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太郎と花子の会話：根拠を追加</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9</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。昨日会った時に寒気がすると言っていたからね。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テキスト ボックス 9">
            <a:extLst>
              <a:ext uri="{FF2B5EF4-FFF2-40B4-BE49-F238E27FC236}">
                <a16:creationId xmlns:a16="http://schemas.microsoft.com/office/drawing/2014/main" id="{ACA816EB-7DD9-4E6D-A646-C3386C12859E}"/>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31914369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54053E9-0A7C-4297-AC08-8E7C15596292}"/>
              </a:ext>
            </a:extLst>
          </p:cNvPr>
          <p:cNvSpPr txBox="1">
            <a:spLocks/>
          </p:cNvSpPr>
          <p:nvPr/>
        </p:nvSpPr>
        <p:spPr>
          <a:xfrm>
            <a:off x="1981200" y="198438"/>
            <a:ext cx="8229600" cy="490066"/>
          </a:xfrm>
          <a:prstGeom prst="rect">
            <a:avLst/>
          </a:prstGeom>
        </p:spPr>
        <p:txBody>
          <a:bodyPr/>
          <a:lstStyle>
            <a:lvl1pPr algn="ctr" defTabSz="914400" rtl="0" eaLnBrk="1" latinLnBrk="0" hangingPunct="1">
              <a:spcBef>
                <a:spcPct val="0"/>
              </a:spcBef>
              <a:buNone/>
              <a:defRPr kumimoji="1" sz="1800" kern="1200">
                <a:solidFill>
                  <a:schemeClr val="tx1"/>
                </a:solidFill>
                <a:latin typeface="メイリオ" pitchFamily="50" charset="-128"/>
                <a:ea typeface="メイリオ" pitchFamily="50" charset="-128"/>
                <a:cs typeface="メイリオ" pitchFamily="50" charset="-128"/>
              </a:defRPr>
            </a:lvl1pPr>
          </a:lstStyle>
          <a:p>
            <a:r>
              <a:rPr lang="ja-JP" altLang="en-US">
                <a:latin typeface="Yu Gothic" panose="020B0400000000000000" pitchFamily="34" charset="-128"/>
                <a:ea typeface="Yu Gothic" panose="020B0400000000000000" pitchFamily="34" charset="-128"/>
              </a:rPr>
              <a:t>因数</a:t>
            </a:r>
            <a:r>
              <a:rPr lang="ja-JP" altLang="en-US" dirty="0">
                <a:latin typeface="Yu Gothic" panose="020B0400000000000000" pitchFamily="34" charset="-128"/>
                <a:ea typeface="Yu Gothic" panose="020B0400000000000000" pitchFamily="34" charset="-128"/>
              </a:rPr>
              <a:t>分解</a:t>
            </a:r>
            <a:r>
              <a:rPr lang="ja-JP" altLang="en-US">
                <a:latin typeface="Yu Gothic" panose="020B0400000000000000" pitchFamily="34" charset="-128"/>
                <a:ea typeface="Yu Gothic" panose="020B0400000000000000" pitchFamily="34" charset="-128"/>
              </a:rPr>
              <a:t>によるロジックツリー</a:t>
            </a:r>
            <a:endParaRPr lang="ja-JP" altLang="en-US" dirty="0">
              <a:latin typeface="Yu Gothic" panose="020B0400000000000000" pitchFamily="34" charset="-128"/>
              <a:ea typeface="Yu Gothic" panose="020B0400000000000000" pitchFamily="34" charset="-128"/>
            </a:endParaRPr>
          </a:p>
        </p:txBody>
      </p:sp>
      <p:sp>
        <p:nvSpPr>
          <p:cNvPr id="6" name="コンテンツ プレースホルダー 2">
            <a:extLst>
              <a:ext uri="{FF2B5EF4-FFF2-40B4-BE49-F238E27FC236}">
                <a16:creationId xmlns:a16="http://schemas.microsoft.com/office/drawing/2014/main" id="{321AF47B-9FE6-4A9D-9588-1C32166A35BA}"/>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000" dirty="0">
                <a:latin typeface="Yu Gothic" panose="020B0400000000000000" pitchFamily="34" charset="-128"/>
                <a:ea typeface="Yu Gothic" panose="020B0400000000000000" pitchFamily="34" charset="-128"/>
              </a:rPr>
              <a:t>事象を構成する要素を分類して物事を分解していく</a:t>
            </a:r>
          </a:p>
        </p:txBody>
      </p:sp>
      <p:sp>
        <p:nvSpPr>
          <p:cNvPr id="3" name="正方形/長方形 2">
            <a:extLst>
              <a:ext uri="{FF2B5EF4-FFF2-40B4-BE49-F238E27FC236}">
                <a16:creationId xmlns:a16="http://schemas.microsoft.com/office/drawing/2014/main" id="{14D0C77C-48F0-4136-8A9C-C4D247937AFF}"/>
              </a:ext>
            </a:extLst>
          </p:cNvPr>
          <p:cNvSpPr/>
          <p:nvPr/>
        </p:nvSpPr>
        <p:spPr>
          <a:xfrm>
            <a:off x="2999656" y="395918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売上</a:t>
            </a:r>
          </a:p>
        </p:txBody>
      </p:sp>
      <p:sp>
        <p:nvSpPr>
          <p:cNvPr id="8" name="正方形/長方形 7">
            <a:extLst>
              <a:ext uri="{FF2B5EF4-FFF2-40B4-BE49-F238E27FC236}">
                <a16:creationId xmlns:a16="http://schemas.microsoft.com/office/drawing/2014/main" id="{794A8686-FA08-4EDC-A01A-C69F9BE0CBF0}"/>
              </a:ext>
            </a:extLst>
          </p:cNvPr>
          <p:cNvSpPr/>
          <p:nvPr/>
        </p:nvSpPr>
        <p:spPr>
          <a:xfrm>
            <a:off x="4440324" y="328498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顧客数</a:t>
            </a:r>
          </a:p>
        </p:txBody>
      </p:sp>
      <p:sp>
        <p:nvSpPr>
          <p:cNvPr id="9" name="正方形/長方形 8">
            <a:extLst>
              <a:ext uri="{FF2B5EF4-FFF2-40B4-BE49-F238E27FC236}">
                <a16:creationId xmlns:a16="http://schemas.microsoft.com/office/drawing/2014/main" id="{248F53D7-2AF4-4C38-8077-5B283223009E}"/>
              </a:ext>
            </a:extLst>
          </p:cNvPr>
          <p:cNvSpPr/>
          <p:nvPr/>
        </p:nvSpPr>
        <p:spPr>
          <a:xfrm>
            <a:off x="4440324" y="464442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平均客単価</a:t>
            </a:r>
          </a:p>
        </p:txBody>
      </p:sp>
      <p:sp>
        <p:nvSpPr>
          <p:cNvPr id="10" name="正方形/長方形 9">
            <a:extLst>
              <a:ext uri="{FF2B5EF4-FFF2-40B4-BE49-F238E27FC236}">
                <a16:creationId xmlns:a16="http://schemas.microsoft.com/office/drawing/2014/main" id="{3A6D554A-A37F-4383-8017-9D3FD2B0B655}"/>
              </a:ext>
            </a:extLst>
          </p:cNvPr>
          <p:cNvSpPr/>
          <p:nvPr/>
        </p:nvSpPr>
        <p:spPr>
          <a:xfrm>
            <a:off x="5879976" y="284422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新規客数</a:t>
            </a:r>
          </a:p>
        </p:txBody>
      </p:sp>
      <p:sp>
        <p:nvSpPr>
          <p:cNvPr id="11" name="正方形/長方形 10">
            <a:extLst>
              <a:ext uri="{FF2B5EF4-FFF2-40B4-BE49-F238E27FC236}">
                <a16:creationId xmlns:a16="http://schemas.microsoft.com/office/drawing/2014/main" id="{C5BD5976-BB78-43E6-A594-88A3AABAFABF}"/>
              </a:ext>
            </a:extLst>
          </p:cNvPr>
          <p:cNvSpPr/>
          <p:nvPr/>
        </p:nvSpPr>
        <p:spPr>
          <a:xfrm>
            <a:off x="5879976" y="367223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既存客数</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A722661F-C893-452A-9A45-F23671F6E0F3}"/>
              </a:ext>
            </a:extLst>
          </p:cNvPr>
          <p:cNvSpPr/>
          <p:nvPr/>
        </p:nvSpPr>
        <p:spPr>
          <a:xfrm>
            <a:off x="5877245" y="4266970"/>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購入点数</a:t>
            </a:r>
            <a:endParaRPr lang="en-US" altLang="ja-JP"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783C9EA4-0F13-4FD0-A58F-7E4C78A14E9E}"/>
              </a:ext>
            </a:extLst>
          </p:cNvPr>
          <p:cNvSpPr/>
          <p:nvPr/>
        </p:nvSpPr>
        <p:spPr>
          <a:xfrm>
            <a:off x="5877245" y="4932460"/>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カートの</a:t>
            </a:r>
            <a:endParaRPr lang="en-US" altLang="ja-JP" sz="1200" dirty="0">
              <a:latin typeface="Yu Gothic" panose="020B0400000000000000" pitchFamily="34" charset="-128"/>
              <a:ea typeface="Yu Gothic" panose="020B0400000000000000" pitchFamily="34" charset="-128"/>
            </a:endParaRPr>
          </a:p>
          <a:p>
            <a:pPr algn="ctr"/>
            <a:r>
              <a:rPr lang="ja-JP" altLang="en-US" sz="1200" dirty="0">
                <a:latin typeface="Yu Gothic" panose="020B0400000000000000" pitchFamily="34" charset="-128"/>
                <a:ea typeface="Yu Gothic" panose="020B0400000000000000" pitchFamily="34" charset="-128"/>
              </a:rPr>
              <a:t>平均商品単価</a:t>
            </a:r>
            <a:endParaRPr lang="en-US" altLang="ja-JP" sz="1200" dirty="0">
              <a:latin typeface="Yu Gothic" panose="020B0400000000000000" pitchFamily="34" charset="-128"/>
              <a:ea typeface="Yu Gothic" panose="020B0400000000000000" pitchFamily="34" charset="-128"/>
            </a:endParaRPr>
          </a:p>
        </p:txBody>
      </p:sp>
      <p:sp>
        <p:nvSpPr>
          <p:cNvPr id="14" name="正方形/長方形 13">
            <a:extLst>
              <a:ext uri="{FF2B5EF4-FFF2-40B4-BE49-F238E27FC236}">
                <a16:creationId xmlns:a16="http://schemas.microsoft.com/office/drawing/2014/main" id="{726634E0-D6CE-47D5-AF9C-4095C5767735}"/>
              </a:ext>
            </a:extLst>
          </p:cNvPr>
          <p:cNvSpPr/>
          <p:nvPr/>
        </p:nvSpPr>
        <p:spPr>
          <a:xfrm>
            <a:off x="7307649" y="256490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リード数</a:t>
            </a:r>
          </a:p>
        </p:txBody>
      </p:sp>
      <p:sp>
        <p:nvSpPr>
          <p:cNvPr id="15" name="正方形/長方形 14">
            <a:extLst>
              <a:ext uri="{FF2B5EF4-FFF2-40B4-BE49-F238E27FC236}">
                <a16:creationId xmlns:a16="http://schemas.microsoft.com/office/drawing/2014/main" id="{DA0FB99E-0DA4-4103-B448-A642082658A1}"/>
              </a:ext>
            </a:extLst>
          </p:cNvPr>
          <p:cNvSpPr/>
          <p:nvPr/>
        </p:nvSpPr>
        <p:spPr>
          <a:xfrm>
            <a:off x="7307649" y="311495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受注率</a:t>
            </a:r>
            <a:endParaRPr lang="en-US" altLang="ja-JP" sz="1200" dirty="0">
              <a:latin typeface="Yu Gothic" panose="020B0400000000000000" pitchFamily="34" charset="-128"/>
              <a:ea typeface="Yu Gothic" panose="020B0400000000000000" pitchFamily="34" charset="-128"/>
            </a:endParaRPr>
          </a:p>
        </p:txBody>
      </p:sp>
      <p:cxnSp>
        <p:nvCxnSpPr>
          <p:cNvPr id="19" name="コネクタ: カギ線 18">
            <a:extLst>
              <a:ext uri="{FF2B5EF4-FFF2-40B4-BE49-F238E27FC236}">
                <a16:creationId xmlns:a16="http://schemas.microsoft.com/office/drawing/2014/main" id="{1029A079-524E-480C-90AF-1BF95510B215}"/>
              </a:ext>
            </a:extLst>
          </p:cNvPr>
          <p:cNvCxnSpPr>
            <a:cxnSpLocks/>
            <a:stCxn id="3" idx="3"/>
            <a:endCxn id="8" idx="1"/>
          </p:cNvCxnSpPr>
          <p:nvPr/>
        </p:nvCxnSpPr>
        <p:spPr>
          <a:xfrm flipV="1">
            <a:off x="4202596" y="3505364"/>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21">
            <a:extLst>
              <a:ext uri="{FF2B5EF4-FFF2-40B4-BE49-F238E27FC236}">
                <a16:creationId xmlns:a16="http://schemas.microsoft.com/office/drawing/2014/main" id="{FA7E125A-E8A1-4CDC-AE01-B4D8524EAB28}"/>
              </a:ext>
            </a:extLst>
          </p:cNvPr>
          <p:cNvCxnSpPr>
            <a:cxnSpLocks/>
            <a:stCxn id="3" idx="3"/>
            <a:endCxn id="9" idx="1"/>
          </p:cNvCxnSpPr>
          <p:nvPr/>
        </p:nvCxnSpPr>
        <p:spPr>
          <a:xfrm>
            <a:off x="4202596" y="4179562"/>
            <a:ext cx="237728" cy="685244"/>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5" name="コネクタ: カギ線 24">
            <a:extLst>
              <a:ext uri="{FF2B5EF4-FFF2-40B4-BE49-F238E27FC236}">
                <a16:creationId xmlns:a16="http://schemas.microsoft.com/office/drawing/2014/main" id="{707D4D30-F2D7-4FE9-87EF-0F25EF1E6D27}"/>
              </a:ext>
            </a:extLst>
          </p:cNvPr>
          <p:cNvCxnSpPr>
            <a:cxnSpLocks/>
            <a:stCxn id="9" idx="3"/>
            <a:endCxn id="13" idx="1"/>
          </p:cNvCxnSpPr>
          <p:nvPr/>
        </p:nvCxnSpPr>
        <p:spPr>
          <a:xfrm>
            <a:off x="5643265" y="4864806"/>
            <a:ext cx="233981" cy="28803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コネクタ: カギ線 27">
            <a:extLst>
              <a:ext uri="{FF2B5EF4-FFF2-40B4-BE49-F238E27FC236}">
                <a16:creationId xmlns:a16="http://schemas.microsoft.com/office/drawing/2014/main" id="{A0C5DA3A-9A09-4C89-9EF0-459949A04B3E}"/>
              </a:ext>
            </a:extLst>
          </p:cNvPr>
          <p:cNvCxnSpPr>
            <a:cxnSpLocks/>
            <a:stCxn id="9" idx="3"/>
            <a:endCxn id="12" idx="1"/>
          </p:cNvCxnSpPr>
          <p:nvPr/>
        </p:nvCxnSpPr>
        <p:spPr>
          <a:xfrm flipV="1">
            <a:off x="5643265" y="4487348"/>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30">
            <a:extLst>
              <a:ext uri="{FF2B5EF4-FFF2-40B4-BE49-F238E27FC236}">
                <a16:creationId xmlns:a16="http://schemas.microsoft.com/office/drawing/2014/main" id="{56F4E5B9-6B2E-4B8E-A808-20C831BE0DB7}"/>
              </a:ext>
            </a:extLst>
          </p:cNvPr>
          <p:cNvCxnSpPr>
            <a:cxnSpLocks/>
            <a:stCxn id="8" idx="3"/>
            <a:endCxn id="10" idx="1"/>
          </p:cNvCxnSpPr>
          <p:nvPr/>
        </p:nvCxnSpPr>
        <p:spPr>
          <a:xfrm flipV="1">
            <a:off x="5643264" y="3064607"/>
            <a:ext cx="236712" cy="44075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4" name="コネクタ: カギ線 33">
            <a:extLst>
              <a:ext uri="{FF2B5EF4-FFF2-40B4-BE49-F238E27FC236}">
                <a16:creationId xmlns:a16="http://schemas.microsoft.com/office/drawing/2014/main" id="{A4C9F0D9-98B9-484B-A58A-100A3CE725F2}"/>
              </a:ext>
            </a:extLst>
          </p:cNvPr>
          <p:cNvCxnSpPr>
            <a:cxnSpLocks/>
            <a:stCxn id="8" idx="3"/>
            <a:endCxn id="11" idx="1"/>
          </p:cNvCxnSpPr>
          <p:nvPr/>
        </p:nvCxnSpPr>
        <p:spPr>
          <a:xfrm>
            <a:off x="5643264" y="3505364"/>
            <a:ext cx="236712" cy="38724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4" name="コネクタ: カギ線 43">
            <a:extLst>
              <a:ext uri="{FF2B5EF4-FFF2-40B4-BE49-F238E27FC236}">
                <a16:creationId xmlns:a16="http://schemas.microsoft.com/office/drawing/2014/main" id="{EAD0588B-5B25-46A5-9A6E-414283078EFA}"/>
              </a:ext>
            </a:extLst>
          </p:cNvPr>
          <p:cNvCxnSpPr>
            <a:cxnSpLocks/>
            <a:stCxn id="10" idx="3"/>
            <a:endCxn id="14" idx="1"/>
          </p:cNvCxnSpPr>
          <p:nvPr/>
        </p:nvCxnSpPr>
        <p:spPr>
          <a:xfrm flipV="1">
            <a:off x="7082917" y="2785284"/>
            <a:ext cx="224733" cy="27932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コネクタ: カギ線 46">
            <a:extLst>
              <a:ext uri="{FF2B5EF4-FFF2-40B4-BE49-F238E27FC236}">
                <a16:creationId xmlns:a16="http://schemas.microsoft.com/office/drawing/2014/main" id="{65FC973F-4B81-4825-A0BB-C3DA9C5892E6}"/>
              </a:ext>
            </a:extLst>
          </p:cNvPr>
          <p:cNvCxnSpPr>
            <a:cxnSpLocks/>
            <a:stCxn id="10" idx="3"/>
            <a:endCxn id="15" idx="1"/>
          </p:cNvCxnSpPr>
          <p:nvPr/>
        </p:nvCxnSpPr>
        <p:spPr>
          <a:xfrm>
            <a:off x="7082917" y="3064606"/>
            <a:ext cx="224733" cy="27072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8132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71101F-689E-E0A9-CC28-80CD993A5EE4}"/>
              </a:ext>
            </a:extLst>
          </p:cNvPr>
          <p:cNvSpPr>
            <a:spLocks noGrp="1"/>
          </p:cNvSpPr>
          <p:nvPr>
            <p:ph type="title"/>
          </p:nvPr>
        </p:nvSpPr>
        <p:spPr/>
        <p:txBody>
          <a:bodyPr/>
          <a:lstStyle/>
          <a:p>
            <a:r>
              <a:rPr kumimoji="1" lang="ja-JP" altLang="en-US"/>
              <a:t>ロジックツリーのポイント</a:t>
            </a:r>
          </a:p>
        </p:txBody>
      </p:sp>
      <p:sp>
        <p:nvSpPr>
          <p:cNvPr id="3" name="コンテンツ プレースホルダー 2">
            <a:extLst>
              <a:ext uri="{FF2B5EF4-FFF2-40B4-BE49-F238E27FC236}">
                <a16:creationId xmlns:a16="http://schemas.microsoft.com/office/drawing/2014/main" id="{7B3DBDE8-63DC-7B82-3897-13B9CE7F9181}"/>
              </a:ext>
            </a:extLst>
          </p:cNvPr>
          <p:cNvSpPr>
            <a:spLocks noGrp="1"/>
          </p:cNvSpPr>
          <p:nvPr>
            <p:ph idx="1"/>
          </p:nvPr>
        </p:nvSpPr>
        <p:spPr/>
        <p:txBody>
          <a:bodyPr/>
          <a:lstStyle/>
          <a:p>
            <a:r>
              <a:rPr lang="en-US" altLang="ja-JP" dirty="0"/>
              <a:t>MECE</a:t>
            </a:r>
            <a:r>
              <a:rPr lang="ja-JP" altLang="en-US"/>
              <a:t>であること</a:t>
            </a:r>
            <a:endParaRPr lang="en-US" altLang="ja-JP" dirty="0"/>
          </a:p>
          <a:p>
            <a:r>
              <a:rPr lang="ja-JP" altLang="en-US"/>
              <a:t>階層の概念をそろえること</a:t>
            </a:r>
            <a:endParaRPr lang="en-US" altLang="ja-JP" dirty="0"/>
          </a:p>
          <a:p>
            <a:r>
              <a:rPr kumimoji="1" lang="en-US" altLang="ja-JP" dirty="0"/>
              <a:t>1</a:t>
            </a:r>
            <a:r>
              <a:rPr kumimoji="1" lang="ja-JP" altLang="en-US"/>
              <a:t>ブロック</a:t>
            </a:r>
            <a:r>
              <a:rPr kumimoji="1" lang="en-US" altLang="ja-JP" dirty="0"/>
              <a:t>1</a:t>
            </a:r>
            <a:r>
              <a:rPr kumimoji="1" lang="ja-JP" altLang="en-US"/>
              <a:t>メッセージ</a:t>
            </a:r>
          </a:p>
        </p:txBody>
      </p:sp>
      <p:sp>
        <p:nvSpPr>
          <p:cNvPr id="4" name="スライド番号プレースホルダー 3">
            <a:extLst>
              <a:ext uri="{FF2B5EF4-FFF2-40B4-BE49-F238E27FC236}">
                <a16:creationId xmlns:a16="http://schemas.microsoft.com/office/drawing/2014/main" id="{15259D83-BB9B-2202-1C1C-3450935069E8}"/>
              </a:ext>
            </a:extLst>
          </p:cNvPr>
          <p:cNvSpPr>
            <a:spLocks noGrp="1"/>
          </p:cNvSpPr>
          <p:nvPr>
            <p:ph type="sldNum" sz="quarter" idx="4"/>
          </p:nvPr>
        </p:nvSpPr>
        <p:spPr/>
        <p:txBody>
          <a:bodyPr/>
          <a:lstStyle/>
          <a:p>
            <a:fld id="{C5CBEA7B-64A4-4354-845E-AE91C99E82B0}" type="slidenum">
              <a:rPr lang="ja-JP" altLang="en-US" smtClean="0"/>
              <a:pPr/>
              <a:t>100</a:t>
            </a:fld>
            <a:endParaRPr lang="ja-JP" altLang="en-US" dirty="0"/>
          </a:p>
        </p:txBody>
      </p:sp>
      <p:sp>
        <p:nvSpPr>
          <p:cNvPr id="5" name="正方形/長方形 4">
            <a:extLst>
              <a:ext uri="{FF2B5EF4-FFF2-40B4-BE49-F238E27FC236}">
                <a16:creationId xmlns:a16="http://schemas.microsoft.com/office/drawing/2014/main" id="{72E8F146-6396-A2AA-0A59-76AC075C92D0}"/>
              </a:ext>
            </a:extLst>
          </p:cNvPr>
          <p:cNvSpPr/>
          <p:nvPr/>
        </p:nvSpPr>
        <p:spPr>
          <a:xfrm>
            <a:off x="2999656" y="395918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売上</a:t>
            </a:r>
          </a:p>
        </p:txBody>
      </p:sp>
      <p:sp>
        <p:nvSpPr>
          <p:cNvPr id="6" name="正方形/長方形 5">
            <a:extLst>
              <a:ext uri="{FF2B5EF4-FFF2-40B4-BE49-F238E27FC236}">
                <a16:creationId xmlns:a16="http://schemas.microsoft.com/office/drawing/2014/main" id="{A6A714B0-C991-F6F4-1295-D7625A277FD2}"/>
              </a:ext>
            </a:extLst>
          </p:cNvPr>
          <p:cNvSpPr/>
          <p:nvPr/>
        </p:nvSpPr>
        <p:spPr>
          <a:xfrm>
            <a:off x="4440324" y="328498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顧客数</a:t>
            </a:r>
          </a:p>
        </p:txBody>
      </p:sp>
      <p:sp>
        <p:nvSpPr>
          <p:cNvPr id="7" name="正方形/長方形 6">
            <a:extLst>
              <a:ext uri="{FF2B5EF4-FFF2-40B4-BE49-F238E27FC236}">
                <a16:creationId xmlns:a16="http://schemas.microsoft.com/office/drawing/2014/main" id="{479C5306-3E3F-B01A-FB6C-D342F25162F9}"/>
              </a:ext>
            </a:extLst>
          </p:cNvPr>
          <p:cNvSpPr/>
          <p:nvPr/>
        </p:nvSpPr>
        <p:spPr>
          <a:xfrm>
            <a:off x="4440324" y="464442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平均客単価</a:t>
            </a:r>
          </a:p>
        </p:txBody>
      </p:sp>
      <p:sp>
        <p:nvSpPr>
          <p:cNvPr id="8" name="正方形/長方形 7">
            <a:extLst>
              <a:ext uri="{FF2B5EF4-FFF2-40B4-BE49-F238E27FC236}">
                <a16:creationId xmlns:a16="http://schemas.microsoft.com/office/drawing/2014/main" id="{D90D2F26-A6FA-5291-F674-7584E1771EF5}"/>
              </a:ext>
            </a:extLst>
          </p:cNvPr>
          <p:cNvSpPr/>
          <p:nvPr/>
        </p:nvSpPr>
        <p:spPr>
          <a:xfrm>
            <a:off x="5879976" y="284422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新規客数</a:t>
            </a:r>
          </a:p>
        </p:txBody>
      </p:sp>
      <p:sp>
        <p:nvSpPr>
          <p:cNvPr id="9" name="正方形/長方形 8">
            <a:extLst>
              <a:ext uri="{FF2B5EF4-FFF2-40B4-BE49-F238E27FC236}">
                <a16:creationId xmlns:a16="http://schemas.microsoft.com/office/drawing/2014/main" id="{DB293BC9-E07F-D585-8D05-604AB623E9F8}"/>
              </a:ext>
            </a:extLst>
          </p:cNvPr>
          <p:cNvSpPr/>
          <p:nvPr/>
        </p:nvSpPr>
        <p:spPr>
          <a:xfrm>
            <a:off x="5879976" y="367223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既存客数</a:t>
            </a:r>
            <a:endParaRPr lang="en-US" altLang="ja-JP"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326E8C4A-773C-F14E-74E1-3E99B667021C}"/>
              </a:ext>
            </a:extLst>
          </p:cNvPr>
          <p:cNvSpPr/>
          <p:nvPr/>
        </p:nvSpPr>
        <p:spPr>
          <a:xfrm>
            <a:off x="5877245" y="4266970"/>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購入点数</a:t>
            </a:r>
            <a:endParaRPr lang="en-US" altLang="ja-JP"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B0AE23B4-A3FA-641A-CF77-AD910337C372}"/>
              </a:ext>
            </a:extLst>
          </p:cNvPr>
          <p:cNvSpPr/>
          <p:nvPr/>
        </p:nvSpPr>
        <p:spPr>
          <a:xfrm>
            <a:off x="5877245" y="4932460"/>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カートの</a:t>
            </a:r>
            <a:endParaRPr lang="en-US" altLang="ja-JP" sz="1200" dirty="0">
              <a:latin typeface="Yu Gothic" panose="020B0400000000000000" pitchFamily="34" charset="-128"/>
              <a:ea typeface="Yu Gothic" panose="020B0400000000000000" pitchFamily="34" charset="-128"/>
            </a:endParaRPr>
          </a:p>
          <a:p>
            <a:pPr algn="ctr"/>
            <a:r>
              <a:rPr lang="ja-JP" altLang="en-US" sz="1200" dirty="0">
                <a:latin typeface="Yu Gothic" panose="020B0400000000000000" pitchFamily="34" charset="-128"/>
                <a:ea typeface="Yu Gothic" panose="020B0400000000000000" pitchFamily="34" charset="-128"/>
              </a:rPr>
              <a:t>平均商品単価</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1BECC5ED-691C-971A-3A22-C2F5F231FFC6}"/>
              </a:ext>
            </a:extLst>
          </p:cNvPr>
          <p:cNvSpPr/>
          <p:nvPr/>
        </p:nvSpPr>
        <p:spPr>
          <a:xfrm>
            <a:off x="7307649" y="256490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リード数</a:t>
            </a:r>
          </a:p>
        </p:txBody>
      </p:sp>
      <p:sp>
        <p:nvSpPr>
          <p:cNvPr id="13" name="正方形/長方形 12">
            <a:extLst>
              <a:ext uri="{FF2B5EF4-FFF2-40B4-BE49-F238E27FC236}">
                <a16:creationId xmlns:a16="http://schemas.microsoft.com/office/drawing/2014/main" id="{296A720F-D7F2-DD81-5914-04F18D5779B5}"/>
              </a:ext>
            </a:extLst>
          </p:cNvPr>
          <p:cNvSpPr/>
          <p:nvPr/>
        </p:nvSpPr>
        <p:spPr>
          <a:xfrm>
            <a:off x="7307649" y="311495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受注率</a:t>
            </a:r>
            <a:endParaRPr lang="en-US" altLang="ja-JP" sz="1200" dirty="0">
              <a:latin typeface="Yu Gothic" panose="020B0400000000000000" pitchFamily="34" charset="-128"/>
              <a:ea typeface="Yu Gothic" panose="020B0400000000000000" pitchFamily="34" charset="-128"/>
            </a:endParaRPr>
          </a:p>
        </p:txBody>
      </p:sp>
      <p:cxnSp>
        <p:nvCxnSpPr>
          <p:cNvPr id="14" name="コネクタ: カギ線 18">
            <a:extLst>
              <a:ext uri="{FF2B5EF4-FFF2-40B4-BE49-F238E27FC236}">
                <a16:creationId xmlns:a16="http://schemas.microsoft.com/office/drawing/2014/main" id="{EE2BF1FD-586E-0B4C-A14E-80A7B2A6C566}"/>
              </a:ext>
            </a:extLst>
          </p:cNvPr>
          <p:cNvCxnSpPr>
            <a:cxnSpLocks/>
            <a:stCxn id="5" idx="3"/>
            <a:endCxn id="6" idx="1"/>
          </p:cNvCxnSpPr>
          <p:nvPr/>
        </p:nvCxnSpPr>
        <p:spPr>
          <a:xfrm flipV="1">
            <a:off x="4202596" y="3505364"/>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 name="コネクタ: カギ線 21">
            <a:extLst>
              <a:ext uri="{FF2B5EF4-FFF2-40B4-BE49-F238E27FC236}">
                <a16:creationId xmlns:a16="http://schemas.microsoft.com/office/drawing/2014/main" id="{82257738-79F5-F200-32E7-9CA7586EF81B}"/>
              </a:ext>
            </a:extLst>
          </p:cNvPr>
          <p:cNvCxnSpPr>
            <a:cxnSpLocks/>
            <a:stCxn id="5" idx="3"/>
            <a:endCxn id="7" idx="1"/>
          </p:cNvCxnSpPr>
          <p:nvPr/>
        </p:nvCxnSpPr>
        <p:spPr>
          <a:xfrm>
            <a:off x="4202596" y="4179562"/>
            <a:ext cx="237728" cy="685244"/>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6" name="コネクタ: カギ線 24">
            <a:extLst>
              <a:ext uri="{FF2B5EF4-FFF2-40B4-BE49-F238E27FC236}">
                <a16:creationId xmlns:a16="http://schemas.microsoft.com/office/drawing/2014/main" id="{A4D890B2-0435-97BE-6D2C-5068B64EAF02}"/>
              </a:ext>
            </a:extLst>
          </p:cNvPr>
          <p:cNvCxnSpPr>
            <a:cxnSpLocks/>
            <a:stCxn id="7" idx="3"/>
            <a:endCxn id="11" idx="1"/>
          </p:cNvCxnSpPr>
          <p:nvPr/>
        </p:nvCxnSpPr>
        <p:spPr>
          <a:xfrm>
            <a:off x="5643265" y="4864806"/>
            <a:ext cx="233981" cy="28803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 name="コネクタ: カギ線 27">
            <a:extLst>
              <a:ext uri="{FF2B5EF4-FFF2-40B4-BE49-F238E27FC236}">
                <a16:creationId xmlns:a16="http://schemas.microsoft.com/office/drawing/2014/main" id="{596C3F42-5A17-38DC-DCA9-AAE8AAF161FF}"/>
              </a:ext>
            </a:extLst>
          </p:cNvPr>
          <p:cNvCxnSpPr>
            <a:cxnSpLocks/>
            <a:stCxn id="7" idx="3"/>
            <a:endCxn id="10" idx="1"/>
          </p:cNvCxnSpPr>
          <p:nvPr/>
        </p:nvCxnSpPr>
        <p:spPr>
          <a:xfrm flipV="1">
            <a:off x="5643265" y="4487348"/>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 name="コネクタ: カギ線 30">
            <a:extLst>
              <a:ext uri="{FF2B5EF4-FFF2-40B4-BE49-F238E27FC236}">
                <a16:creationId xmlns:a16="http://schemas.microsoft.com/office/drawing/2014/main" id="{7AB12B90-0F3B-3A56-C68C-04A8169CC530}"/>
              </a:ext>
            </a:extLst>
          </p:cNvPr>
          <p:cNvCxnSpPr>
            <a:cxnSpLocks/>
            <a:stCxn id="6" idx="3"/>
            <a:endCxn id="8" idx="1"/>
          </p:cNvCxnSpPr>
          <p:nvPr/>
        </p:nvCxnSpPr>
        <p:spPr>
          <a:xfrm flipV="1">
            <a:off x="5643264" y="3064607"/>
            <a:ext cx="236712" cy="44075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 name="コネクタ: カギ線 33">
            <a:extLst>
              <a:ext uri="{FF2B5EF4-FFF2-40B4-BE49-F238E27FC236}">
                <a16:creationId xmlns:a16="http://schemas.microsoft.com/office/drawing/2014/main" id="{71E93184-B319-477F-2C66-25C350F76168}"/>
              </a:ext>
            </a:extLst>
          </p:cNvPr>
          <p:cNvCxnSpPr>
            <a:cxnSpLocks/>
            <a:stCxn id="6" idx="3"/>
            <a:endCxn id="9" idx="1"/>
          </p:cNvCxnSpPr>
          <p:nvPr/>
        </p:nvCxnSpPr>
        <p:spPr>
          <a:xfrm>
            <a:off x="5643264" y="3505364"/>
            <a:ext cx="236712" cy="38724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 name="コネクタ: カギ線 43">
            <a:extLst>
              <a:ext uri="{FF2B5EF4-FFF2-40B4-BE49-F238E27FC236}">
                <a16:creationId xmlns:a16="http://schemas.microsoft.com/office/drawing/2014/main" id="{9810E7C8-2C6E-E335-23E5-F121D57187FE}"/>
              </a:ext>
            </a:extLst>
          </p:cNvPr>
          <p:cNvCxnSpPr>
            <a:cxnSpLocks/>
            <a:stCxn id="8" idx="3"/>
            <a:endCxn id="12" idx="1"/>
          </p:cNvCxnSpPr>
          <p:nvPr/>
        </p:nvCxnSpPr>
        <p:spPr>
          <a:xfrm flipV="1">
            <a:off x="7082917" y="2785284"/>
            <a:ext cx="224733" cy="27932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1" name="コネクタ: カギ線 46">
            <a:extLst>
              <a:ext uri="{FF2B5EF4-FFF2-40B4-BE49-F238E27FC236}">
                <a16:creationId xmlns:a16="http://schemas.microsoft.com/office/drawing/2014/main" id="{75BB2D02-3624-81C8-046F-4AF8EB44E49E}"/>
              </a:ext>
            </a:extLst>
          </p:cNvPr>
          <p:cNvCxnSpPr>
            <a:cxnSpLocks/>
            <a:stCxn id="8" idx="3"/>
            <a:endCxn id="13" idx="1"/>
          </p:cNvCxnSpPr>
          <p:nvPr/>
        </p:nvCxnSpPr>
        <p:spPr>
          <a:xfrm>
            <a:off x="7082917" y="3064606"/>
            <a:ext cx="224733" cy="27072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69662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bwMode="auto">
          <a:xfrm>
            <a:off x="4197043" y="4257092"/>
            <a:ext cx="1754941" cy="5040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4" name="角丸四角形 3"/>
          <p:cNvSpPr/>
          <p:nvPr/>
        </p:nvSpPr>
        <p:spPr bwMode="auto">
          <a:xfrm>
            <a:off x="1775521" y="2733777"/>
            <a:ext cx="1565657" cy="661232"/>
          </a:xfrm>
          <a:prstGeom prst="roundRect">
            <a:avLst/>
          </a:prstGeom>
          <a:solidFill>
            <a:schemeClr val="tx1"/>
          </a:solidFill>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30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主題</a:t>
            </a: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5" name="角丸四角形 4"/>
          <p:cNvSpPr/>
          <p:nvPr/>
        </p:nvSpPr>
        <p:spPr bwMode="auto">
          <a:xfrm>
            <a:off x="4197042" y="1334628"/>
            <a:ext cx="1754941" cy="5040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cxnSp>
        <p:nvCxnSpPr>
          <p:cNvPr id="9" name="直線コネクタ 8"/>
          <p:cNvCxnSpPr/>
          <p:nvPr/>
        </p:nvCxnSpPr>
        <p:spPr>
          <a:xfrm>
            <a:off x="3774493" y="4509120"/>
            <a:ext cx="410727" cy="0"/>
          </a:xfrm>
          <a:prstGeom prst="line">
            <a:avLst/>
          </a:prstGeom>
        </p:spPr>
        <p:style>
          <a:lnRef idx="1">
            <a:schemeClr val="dk1"/>
          </a:lnRef>
          <a:fillRef idx="0">
            <a:schemeClr val="dk1"/>
          </a:fillRef>
          <a:effectRef idx="0">
            <a:schemeClr val="dk1"/>
          </a:effectRef>
          <a:fontRef idx="minor">
            <a:schemeClr val="tx1"/>
          </a:fontRef>
        </p:style>
      </p:cxnSp>
      <p:sp>
        <p:nvSpPr>
          <p:cNvPr id="11" name="角丸四角形 10"/>
          <p:cNvSpPr/>
          <p:nvPr/>
        </p:nvSpPr>
        <p:spPr bwMode="auto">
          <a:xfrm>
            <a:off x="7052940" y="3254638"/>
            <a:ext cx="1071736" cy="35165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15" name="角丸四角形 14"/>
          <p:cNvSpPr/>
          <p:nvPr/>
        </p:nvSpPr>
        <p:spPr bwMode="auto">
          <a:xfrm>
            <a:off x="7052940" y="5608421"/>
            <a:ext cx="1071736" cy="3516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17" name="角丸四角形 16"/>
          <p:cNvSpPr/>
          <p:nvPr/>
        </p:nvSpPr>
        <p:spPr bwMode="auto">
          <a:xfrm>
            <a:off x="9202604" y="2225895"/>
            <a:ext cx="919336" cy="1992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cxnSp>
        <p:nvCxnSpPr>
          <p:cNvPr id="22" name="カギ線コネクタ 21"/>
          <p:cNvCxnSpPr/>
          <p:nvPr/>
        </p:nvCxnSpPr>
        <p:spPr>
          <a:xfrm rot="16200000" flipH="1">
            <a:off x="8493748" y="3564534"/>
            <a:ext cx="878381" cy="539332"/>
          </a:xfrm>
          <a:prstGeom prst="bentConnector3">
            <a:avLst>
              <a:gd name="adj1" fmla="val 99104"/>
            </a:avLst>
          </a:prstGeom>
        </p:spPr>
        <p:style>
          <a:lnRef idx="1">
            <a:schemeClr val="dk1"/>
          </a:lnRef>
          <a:fillRef idx="0">
            <a:schemeClr val="dk1"/>
          </a:fillRef>
          <a:effectRef idx="0">
            <a:schemeClr val="dk1"/>
          </a:effectRef>
          <a:fontRef idx="minor">
            <a:schemeClr val="tx1"/>
          </a:fontRef>
        </p:style>
      </p:cxnSp>
      <p:cxnSp>
        <p:nvCxnSpPr>
          <p:cNvPr id="33" name="直線コネクタ 32"/>
          <p:cNvCxnSpPr>
            <a:endCxn id="15" idx="1"/>
          </p:cNvCxnSpPr>
          <p:nvPr/>
        </p:nvCxnSpPr>
        <p:spPr>
          <a:xfrm>
            <a:off x="6494840" y="5784249"/>
            <a:ext cx="558100" cy="0"/>
          </a:xfrm>
          <a:prstGeom prst="line">
            <a:avLst/>
          </a:prstGeom>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a:off x="6494840" y="4501589"/>
            <a:ext cx="0" cy="1282660"/>
          </a:xfrm>
          <a:prstGeom prst="line">
            <a:avLst/>
          </a:prstGeom>
        </p:spPr>
        <p:style>
          <a:lnRef idx="1">
            <a:schemeClr val="dk1"/>
          </a:lnRef>
          <a:fillRef idx="0">
            <a:schemeClr val="dk1"/>
          </a:fillRef>
          <a:effectRef idx="0">
            <a:schemeClr val="dk1"/>
          </a:effectRef>
          <a:fontRef idx="minor">
            <a:schemeClr val="tx1"/>
          </a:fontRef>
        </p:style>
      </p:cxnSp>
      <p:grpSp>
        <p:nvGrpSpPr>
          <p:cNvPr id="78" name="グループ化 77"/>
          <p:cNvGrpSpPr/>
          <p:nvPr/>
        </p:nvGrpSpPr>
        <p:grpSpPr>
          <a:xfrm>
            <a:off x="4227599" y="1964404"/>
            <a:ext cx="1693827" cy="2199976"/>
            <a:chOff x="2703598" y="1928947"/>
            <a:chExt cx="1693827" cy="2199976"/>
          </a:xfrm>
          <a:effectLst/>
        </p:grpSpPr>
        <p:sp>
          <p:nvSpPr>
            <p:cNvPr id="72" name="下矢印 71"/>
            <p:cNvSpPr/>
            <p:nvPr/>
          </p:nvSpPr>
          <p:spPr bwMode="auto">
            <a:xfrm>
              <a:off x="3298484" y="3395009"/>
              <a:ext cx="504056" cy="733914"/>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73" name="下矢印 72"/>
            <p:cNvSpPr/>
            <p:nvPr/>
          </p:nvSpPr>
          <p:spPr bwMode="auto">
            <a:xfrm rot="10800000">
              <a:off x="3298484" y="1928947"/>
              <a:ext cx="504056" cy="804829"/>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74" name="角丸四角形 73"/>
            <p:cNvSpPr/>
            <p:nvPr/>
          </p:nvSpPr>
          <p:spPr bwMode="auto">
            <a:xfrm>
              <a:off x="2703598" y="2809425"/>
              <a:ext cx="1693827" cy="429854"/>
            </a:xfrm>
            <a:prstGeom prst="roundRect">
              <a:avLst/>
            </a:prstGeom>
            <a:solidFill>
              <a:schemeClr val="accent5">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16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a:t>
              </a:r>
              <a:r>
                <a:rPr lang="en-US" altLang="ja-JP" sz="16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MECE</a:t>
              </a:r>
              <a:r>
                <a:rPr lang="ja-JP" altLang="en-US" sz="16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＞か？</a:t>
              </a:r>
            </a:p>
          </p:txBody>
        </p:sp>
      </p:grpSp>
      <p:grpSp>
        <p:nvGrpSpPr>
          <p:cNvPr id="79" name="グループ化 78"/>
          <p:cNvGrpSpPr/>
          <p:nvPr/>
        </p:nvGrpSpPr>
        <p:grpSpPr>
          <a:xfrm>
            <a:off x="6773891" y="3637933"/>
            <a:ext cx="1551995" cy="1742375"/>
            <a:chOff x="2703598" y="1928947"/>
            <a:chExt cx="1570120" cy="2199976"/>
          </a:xfrm>
          <a:effectLst/>
        </p:grpSpPr>
        <p:sp>
          <p:nvSpPr>
            <p:cNvPr id="80" name="下矢印 79"/>
            <p:cNvSpPr/>
            <p:nvPr/>
          </p:nvSpPr>
          <p:spPr bwMode="auto">
            <a:xfrm>
              <a:off x="3298484" y="3395009"/>
              <a:ext cx="504056" cy="733914"/>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81" name="下矢印 80"/>
            <p:cNvSpPr/>
            <p:nvPr/>
          </p:nvSpPr>
          <p:spPr bwMode="auto">
            <a:xfrm rot="10800000">
              <a:off x="3298484" y="1928947"/>
              <a:ext cx="504056" cy="804829"/>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82" name="角丸四角形 81"/>
            <p:cNvSpPr/>
            <p:nvPr/>
          </p:nvSpPr>
          <p:spPr bwMode="auto">
            <a:xfrm>
              <a:off x="2703598" y="2832961"/>
              <a:ext cx="1570120" cy="429854"/>
            </a:xfrm>
            <a:prstGeom prst="roundRect">
              <a:avLst/>
            </a:prstGeom>
            <a:solidFill>
              <a:schemeClr val="accent5">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14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a:t>
              </a:r>
              <a:r>
                <a:rPr lang="en-US" altLang="ja-JP" sz="14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MECE</a:t>
              </a:r>
              <a:r>
                <a:rPr lang="ja-JP" altLang="en-US" sz="14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＞か？</a:t>
              </a:r>
            </a:p>
          </p:txBody>
        </p:sp>
      </p:grpSp>
      <p:cxnSp>
        <p:nvCxnSpPr>
          <p:cNvPr id="87" name="直線コネクタ 86"/>
          <p:cNvCxnSpPr/>
          <p:nvPr/>
        </p:nvCxnSpPr>
        <p:spPr>
          <a:xfrm>
            <a:off x="5951984" y="4499635"/>
            <a:ext cx="451799" cy="1955"/>
          </a:xfrm>
          <a:prstGeom prst="line">
            <a:avLst/>
          </a:prstGeom>
        </p:spPr>
        <p:style>
          <a:lnRef idx="1">
            <a:schemeClr val="accent1"/>
          </a:lnRef>
          <a:fillRef idx="0">
            <a:schemeClr val="accent1"/>
          </a:fillRef>
          <a:effectRef idx="0">
            <a:schemeClr val="accent1"/>
          </a:effectRef>
          <a:fontRef idx="minor">
            <a:schemeClr val="tx1"/>
          </a:fontRef>
        </p:style>
      </p:cxnSp>
      <p:sp>
        <p:nvSpPr>
          <p:cNvPr id="88" name="角丸四角形 87"/>
          <p:cNvSpPr/>
          <p:nvPr/>
        </p:nvSpPr>
        <p:spPr bwMode="auto">
          <a:xfrm>
            <a:off x="9202603" y="4154653"/>
            <a:ext cx="919336" cy="1992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grpSp>
        <p:nvGrpSpPr>
          <p:cNvPr id="89" name="グループ化 88"/>
          <p:cNvGrpSpPr/>
          <p:nvPr/>
        </p:nvGrpSpPr>
        <p:grpSpPr>
          <a:xfrm>
            <a:off x="9067693" y="2548863"/>
            <a:ext cx="1189157" cy="1451746"/>
            <a:chOff x="2703598" y="1928947"/>
            <a:chExt cx="1693827" cy="2199976"/>
          </a:xfrm>
          <a:effectLst/>
        </p:grpSpPr>
        <p:sp>
          <p:nvSpPr>
            <p:cNvPr id="90" name="下矢印 89"/>
            <p:cNvSpPr/>
            <p:nvPr/>
          </p:nvSpPr>
          <p:spPr bwMode="auto">
            <a:xfrm>
              <a:off x="3298484" y="3395009"/>
              <a:ext cx="504056" cy="733914"/>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91" name="下矢印 90"/>
            <p:cNvSpPr/>
            <p:nvPr/>
          </p:nvSpPr>
          <p:spPr bwMode="auto">
            <a:xfrm rot="10800000">
              <a:off x="3298484" y="1928947"/>
              <a:ext cx="504056" cy="804829"/>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92" name="角丸四角形 91"/>
            <p:cNvSpPr/>
            <p:nvPr/>
          </p:nvSpPr>
          <p:spPr bwMode="auto">
            <a:xfrm>
              <a:off x="2703598" y="2832961"/>
              <a:ext cx="1693827" cy="429854"/>
            </a:xfrm>
            <a:prstGeom prst="roundRect">
              <a:avLst/>
            </a:prstGeom>
            <a:solidFill>
              <a:schemeClr val="accent5">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105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a:t>
              </a:r>
              <a:r>
                <a:rPr lang="en-US" altLang="ja-JP" sz="105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MECE</a:t>
              </a:r>
              <a:r>
                <a:rPr lang="ja-JP" altLang="en-US" sz="105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＞か？</a:t>
              </a:r>
            </a:p>
          </p:txBody>
        </p:sp>
      </p:grpSp>
      <p:sp>
        <p:nvSpPr>
          <p:cNvPr id="96" name="右矢印 95"/>
          <p:cNvSpPr/>
          <p:nvPr/>
        </p:nvSpPr>
        <p:spPr bwMode="auto">
          <a:xfrm>
            <a:off x="2558348" y="6093296"/>
            <a:ext cx="7210060" cy="504056"/>
          </a:xfrm>
          <a:prstGeom prst="rightArrow">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97" name="テキスト ボックス 96"/>
          <p:cNvSpPr txBox="1"/>
          <p:nvPr/>
        </p:nvSpPr>
        <p:spPr>
          <a:xfrm>
            <a:off x="2558349" y="5723188"/>
            <a:ext cx="2025485" cy="369332"/>
          </a:xfrm>
          <a:prstGeom prst="rect">
            <a:avLst/>
          </a:prstGeom>
          <a:noFill/>
        </p:spPr>
        <p:txBody>
          <a:bodyPr wrap="square" rtlCol="0">
            <a:spAutoFit/>
          </a:bodyPr>
          <a:lstStyle/>
          <a:p>
            <a:r>
              <a:rPr lang="ja-JP" altLang="en-US" dirty="0">
                <a:latin typeface="Yu Gothic" panose="020B0400000000000000" pitchFamily="34" charset="-128"/>
                <a:ea typeface="Yu Gothic" panose="020B0400000000000000" pitchFamily="34" charset="-128"/>
              </a:rPr>
              <a:t>より具体的か？</a:t>
            </a:r>
          </a:p>
        </p:txBody>
      </p:sp>
      <p:cxnSp>
        <p:nvCxnSpPr>
          <p:cNvPr id="99" name="カギ線コネクタ 98"/>
          <p:cNvCxnSpPr>
            <a:stCxn id="5" idx="1"/>
            <a:endCxn id="4" idx="3"/>
          </p:cNvCxnSpPr>
          <p:nvPr/>
        </p:nvCxnSpPr>
        <p:spPr>
          <a:xfrm rot="10800000" flipV="1">
            <a:off x="3341177" y="1586656"/>
            <a:ext cx="855864" cy="1477737"/>
          </a:xfrm>
          <a:prstGeom prst="bentConnector3">
            <a:avLst>
              <a:gd name="adj1" fmla="val 50000"/>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3769108" y="3064394"/>
            <a:ext cx="0" cy="1450251"/>
          </a:xfrm>
          <a:prstGeom prst="line">
            <a:avLst/>
          </a:prstGeom>
        </p:spPr>
        <p:style>
          <a:lnRef idx="1">
            <a:schemeClr val="dk1"/>
          </a:lnRef>
          <a:fillRef idx="0">
            <a:schemeClr val="dk1"/>
          </a:fillRef>
          <a:effectRef idx="0">
            <a:schemeClr val="dk1"/>
          </a:effectRef>
          <a:fontRef idx="minor">
            <a:schemeClr val="tx1"/>
          </a:fontRef>
        </p:style>
      </p:cxnSp>
      <p:sp>
        <p:nvSpPr>
          <p:cNvPr id="138" name="テキスト ボックス 137"/>
          <p:cNvSpPr txBox="1"/>
          <p:nvPr/>
        </p:nvSpPr>
        <p:spPr>
          <a:xfrm>
            <a:off x="2630367" y="1165351"/>
            <a:ext cx="1565657" cy="338554"/>
          </a:xfrm>
          <a:prstGeom prst="rect">
            <a:avLst/>
          </a:prstGeom>
          <a:noFill/>
        </p:spPr>
        <p:txBody>
          <a:bodyPr wrap="square" rtlCol="0">
            <a:spAutoFit/>
          </a:bodyPr>
          <a:lstStyle/>
          <a:p>
            <a:r>
              <a:rPr lang="ja-JP" altLang="en-US" sz="1600" dirty="0">
                <a:latin typeface="Yu Gothic" panose="020B0400000000000000" pitchFamily="34" charset="-128"/>
                <a:ea typeface="Yu Gothic" panose="020B0400000000000000" pitchFamily="34" charset="-128"/>
              </a:rPr>
              <a:t>因果は</a:t>
            </a:r>
            <a:r>
              <a:rPr lang="en-US" altLang="ja-JP" sz="1600" dirty="0">
                <a:latin typeface="Yu Gothic" panose="020B0400000000000000" pitchFamily="34" charset="-128"/>
                <a:ea typeface="Yu Gothic" panose="020B0400000000000000" pitchFamily="34" charset="-128"/>
              </a:rPr>
              <a:t>OK</a:t>
            </a:r>
            <a:r>
              <a:rPr lang="ja-JP" altLang="en-US" sz="1600" dirty="0">
                <a:latin typeface="Yu Gothic" panose="020B0400000000000000" pitchFamily="34" charset="-128"/>
                <a:ea typeface="Yu Gothic" panose="020B0400000000000000" pitchFamily="34" charset="-128"/>
              </a:rPr>
              <a:t>か</a:t>
            </a:r>
            <a:r>
              <a:rPr lang="en-US" altLang="ja-JP" sz="1600" dirty="0">
                <a:latin typeface="Yu Gothic" panose="020B0400000000000000" pitchFamily="34" charset="-128"/>
                <a:ea typeface="Yu Gothic" panose="020B0400000000000000" pitchFamily="34" charset="-128"/>
              </a:rPr>
              <a:t>?</a:t>
            </a:r>
            <a:endParaRPr lang="ja-JP" altLang="en-US" sz="1600" dirty="0">
              <a:latin typeface="Yu Gothic" panose="020B0400000000000000" pitchFamily="34" charset="-128"/>
              <a:ea typeface="Yu Gothic" panose="020B0400000000000000" pitchFamily="34" charset="-128"/>
            </a:endParaRPr>
          </a:p>
        </p:txBody>
      </p:sp>
      <p:cxnSp>
        <p:nvCxnSpPr>
          <p:cNvPr id="140" name="カギ線コネクタ 139"/>
          <p:cNvCxnSpPr/>
          <p:nvPr/>
        </p:nvCxnSpPr>
        <p:spPr>
          <a:xfrm rot="10800000" flipV="1">
            <a:off x="5936742" y="3430466"/>
            <a:ext cx="1116198" cy="1078654"/>
          </a:xfrm>
          <a:prstGeom prst="bentConnector3">
            <a:avLst>
              <a:gd name="adj1" fmla="val 50000"/>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1" name="カギ線コネクタ 150"/>
          <p:cNvCxnSpPr/>
          <p:nvPr/>
        </p:nvCxnSpPr>
        <p:spPr>
          <a:xfrm rot="10800000" flipV="1">
            <a:off x="8108253" y="2328861"/>
            <a:ext cx="1116198" cy="1078654"/>
          </a:xfrm>
          <a:prstGeom prst="bentConnector3">
            <a:avLst>
              <a:gd name="adj1" fmla="val 50000"/>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4" name="テキスト ボックス 153"/>
          <p:cNvSpPr txBox="1"/>
          <p:nvPr/>
        </p:nvSpPr>
        <p:spPr>
          <a:xfrm>
            <a:off x="5905254" y="3103022"/>
            <a:ext cx="1247347" cy="307777"/>
          </a:xfrm>
          <a:prstGeom prst="rect">
            <a:avLst/>
          </a:prstGeom>
          <a:noFill/>
        </p:spPr>
        <p:txBody>
          <a:bodyPr wrap="square" rtlCol="0">
            <a:spAutoFit/>
          </a:bodyPr>
          <a:lstStyle/>
          <a:p>
            <a:r>
              <a:rPr lang="ja-JP" altLang="en-US" sz="1400" dirty="0">
                <a:latin typeface="Yu Gothic" panose="020B0400000000000000" pitchFamily="34" charset="-128"/>
                <a:ea typeface="Yu Gothic" panose="020B0400000000000000" pitchFamily="34" charset="-128"/>
              </a:rPr>
              <a:t>因果は</a:t>
            </a:r>
            <a:r>
              <a:rPr lang="en-US" altLang="ja-JP" sz="1400" dirty="0">
                <a:latin typeface="Yu Gothic" panose="020B0400000000000000" pitchFamily="34" charset="-128"/>
                <a:ea typeface="Yu Gothic" panose="020B0400000000000000" pitchFamily="34" charset="-128"/>
              </a:rPr>
              <a:t>OK</a:t>
            </a:r>
            <a:r>
              <a:rPr lang="ja-JP" altLang="en-US" sz="1400" dirty="0">
                <a:latin typeface="Yu Gothic" panose="020B0400000000000000" pitchFamily="34" charset="-128"/>
                <a:ea typeface="Yu Gothic" panose="020B0400000000000000" pitchFamily="34" charset="-128"/>
              </a:rPr>
              <a:t>か</a:t>
            </a:r>
            <a:r>
              <a:rPr lang="en-US" altLang="ja-JP" sz="1400" dirty="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155" name="テキスト ボックス 154"/>
          <p:cNvSpPr txBox="1"/>
          <p:nvPr/>
        </p:nvSpPr>
        <p:spPr>
          <a:xfrm>
            <a:off x="7974024" y="2017747"/>
            <a:ext cx="1378495" cy="307777"/>
          </a:xfrm>
          <a:prstGeom prst="rect">
            <a:avLst/>
          </a:prstGeom>
          <a:noFill/>
        </p:spPr>
        <p:txBody>
          <a:bodyPr wrap="square" rtlCol="0">
            <a:spAutoFit/>
          </a:bodyPr>
          <a:lstStyle/>
          <a:p>
            <a:r>
              <a:rPr lang="ja-JP" altLang="en-US" sz="1400" dirty="0">
                <a:latin typeface="Yu Gothic" panose="020B0400000000000000" pitchFamily="34" charset="-128"/>
                <a:ea typeface="Yu Gothic" panose="020B0400000000000000" pitchFamily="34" charset="-128"/>
              </a:rPr>
              <a:t>因果は</a:t>
            </a:r>
            <a:r>
              <a:rPr lang="en-US" altLang="ja-JP" sz="1400" dirty="0">
                <a:latin typeface="Yu Gothic" panose="020B0400000000000000" pitchFamily="34" charset="-128"/>
                <a:ea typeface="Yu Gothic" panose="020B0400000000000000" pitchFamily="34" charset="-128"/>
              </a:rPr>
              <a:t>OK</a:t>
            </a:r>
            <a:r>
              <a:rPr lang="ja-JP" altLang="en-US" sz="1400" dirty="0">
                <a:latin typeface="Yu Gothic" panose="020B0400000000000000" pitchFamily="34" charset="-128"/>
                <a:ea typeface="Yu Gothic" panose="020B0400000000000000" pitchFamily="34" charset="-128"/>
              </a:rPr>
              <a:t>か</a:t>
            </a:r>
            <a:r>
              <a:rPr lang="en-US" altLang="ja-JP" sz="1400" dirty="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5" name="タイトル 1">
            <a:extLst>
              <a:ext uri="{FF2B5EF4-FFF2-40B4-BE49-F238E27FC236}">
                <a16:creationId xmlns:a16="http://schemas.microsoft.com/office/drawing/2014/main" id="{04A995D0-DB5A-4006-93E0-325A6B2C313E}"/>
              </a:ext>
            </a:extLst>
          </p:cNvPr>
          <p:cNvSpPr txBox="1">
            <a:spLocks/>
          </p:cNvSpPr>
          <p:nvPr/>
        </p:nvSpPr>
        <p:spPr>
          <a:xfrm>
            <a:off x="1981200" y="198438"/>
            <a:ext cx="8229600" cy="490066"/>
          </a:xfrm>
          <a:prstGeom prst="rect">
            <a:avLst/>
          </a:prstGeom>
        </p:spPr>
        <p:txBody>
          <a:bodyPr/>
          <a:lstStyle>
            <a:lvl1pPr algn="ctr" defTabSz="914400" rtl="0" eaLnBrk="1" latinLnBrk="0" hangingPunct="1">
              <a:spcBef>
                <a:spcPct val="0"/>
              </a:spcBef>
              <a:buNone/>
              <a:defRPr kumimoji="1" sz="1800" kern="1200">
                <a:solidFill>
                  <a:schemeClr val="tx1"/>
                </a:solidFill>
                <a:latin typeface="メイリオ" pitchFamily="50" charset="-128"/>
                <a:ea typeface="メイリオ" pitchFamily="50" charset="-128"/>
                <a:cs typeface="メイリオ" pitchFamily="50" charset="-128"/>
              </a:defRPr>
            </a:lvl1pPr>
          </a:lstStyle>
          <a:p>
            <a:r>
              <a:rPr lang="ja-JP" altLang="en-US">
                <a:latin typeface="Yu Gothic" panose="020B0400000000000000" pitchFamily="34" charset="-128"/>
                <a:ea typeface="Yu Gothic" panose="020B0400000000000000" pitchFamily="34" charset="-128"/>
              </a:rPr>
              <a:t>ロジックツリーの構造イメージ</a:t>
            </a:r>
            <a:endParaRPr lang="ja-JP" altLang="en-US"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38573087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4366B367-AD43-42CB-B161-C535D95EDCB8}"/>
              </a:ext>
            </a:extLst>
          </p:cNvPr>
          <p:cNvSpPr/>
          <p:nvPr/>
        </p:nvSpPr>
        <p:spPr>
          <a:xfrm>
            <a:off x="1775520"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What</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問題発生個所と問題の大きさを特定</a:t>
            </a:r>
          </a:p>
        </p:txBody>
      </p:sp>
      <p:sp>
        <p:nvSpPr>
          <p:cNvPr id="4" name="正方形/長方形 3">
            <a:extLst>
              <a:ext uri="{FF2B5EF4-FFF2-40B4-BE49-F238E27FC236}">
                <a16:creationId xmlns:a16="http://schemas.microsoft.com/office/drawing/2014/main" id="{CF9EF916-CF6A-40C3-875E-C8D83131FD00}"/>
              </a:ext>
            </a:extLst>
          </p:cNvPr>
          <p:cNvSpPr/>
          <p:nvPr/>
        </p:nvSpPr>
        <p:spPr>
          <a:xfrm>
            <a:off x="4904632"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Why</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問題発生個所を特定</a:t>
            </a:r>
          </a:p>
        </p:txBody>
      </p:sp>
      <p:sp>
        <p:nvSpPr>
          <p:cNvPr id="5" name="矢印: 右 4">
            <a:extLst>
              <a:ext uri="{FF2B5EF4-FFF2-40B4-BE49-F238E27FC236}">
                <a16:creationId xmlns:a16="http://schemas.microsoft.com/office/drawing/2014/main" id="{6FF6D9E1-802C-41AE-AE9C-E136AA7FD997}"/>
              </a:ext>
            </a:extLst>
          </p:cNvPr>
          <p:cNvSpPr/>
          <p:nvPr/>
        </p:nvSpPr>
        <p:spPr>
          <a:xfrm>
            <a:off x="4439816" y="2852936"/>
            <a:ext cx="216024" cy="64807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839A315E-E1D7-4870-9323-A9D8B86AF082}"/>
              </a:ext>
            </a:extLst>
          </p:cNvPr>
          <p:cNvSpPr/>
          <p:nvPr/>
        </p:nvSpPr>
        <p:spPr>
          <a:xfrm>
            <a:off x="8033744"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How</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問題改善策を整理</a:t>
            </a:r>
          </a:p>
        </p:txBody>
      </p:sp>
      <p:sp>
        <p:nvSpPr>
          <p:cNvPr id="7" name="矢印: 右 6">
            <a:extLst>
              <a:ext uri="{FF2B5EF4-FFF2-40B4-BE49-F238E27FC236}">
                <a16:creationId xmlns:a16="http://schemas.microsoft.com/office/drawing/2014/main" id="{643153EC-9FEE-48CF-9591-130D906240B2}"/>
              </a:ext>
            </a:extLst>
          </p:cNvPr>
          <p:cNvSpPr/>
          <p:nvPr/>
        </p:nvSpPr>
        <p:spPr>
          <a:xfrm>
            <a:off x="7568928" y="2852936"/>
            <a:ext cx="216024" cy="64807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 name="タイトル 1">
            <a:extLst>
              <a:ext uri="{FF2B5EF4-FFF2-40B4-BE49-F238E27FC236}">
                <a16:creationId xmlns:a16="http://schemas.microsoft.com/office/drawing/2014/main" id="{1CEEBBA0-E193-EDDF-715F-5B958A1FA4A0}"/>
              </a:ext>
            </a:extLst>
          </p:cNvPr>
          <p:cNvSpPr txBox="1">
            <a:spLocks/>
          </p:cNvSpPr>
          <p:nvPr/>
        </p:nvSpPr>
        <p:spPr>
          <a:xfrm>
            <a:off x="609600" y="198438"/>
            <a:ext cx="10972800" cy="490066"/>
          </a:xfrm>
          <a:prstGeom prst="rect">
            <a:avLst/>
          </a:prstGeom>
        </p:spPr>
        <p:txBody>
          <a:bodyPr/>
          <a:lstStyle>
            <a:lvl1pPr algn="ctr" defTabSz="914400" rtl="0" eaLnBrk="1" latinLnBrk="0" hangingPunct="1">
              <a:spcBef>
                <a:spcPct val="0"/>
              </a:spcBef>
              <a:buNone/>
              <a:defRPr kumimoji="1" sz="1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stStyle>
          <a:p>
            <a:r>
              <a:rPr lang="ja-JP" altLang="en-US"/>
              <a:t>ロジックツリーを活用した問題解決</a:t>
            </a:r>
          </a:p>
        </p:txBody>
      </p:sp>
    </p:spTree>
    <p:extLst>
      <p:ext uri="{BB962C8B-B14F-4D97-AF65-F5344CB8AC3E}">
        <p14:creationId xmlns:p14="http://schemas.microsoft.com/office/powerpoint/2010/main" val="278874236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52905AE-17F5-49F5-A558-BEF04175500B}"/>
              </a:ext>
            </a:extLst>
          </p:cNvPr>
          <p:cNvPicPr>
            <a:picLocks noChangeAspect="1" noChangeArrowheads="1"/>
          </p:cNvPicPr>
          <p:nvPr/>
        </p:nvPicPr>
        <p:blipFill>
          <a:blip r:embed="rId2">
            <a:clrChange>
              <a:clrFrom>
                <a:srgbClr val="F4EFE3"/>
              </a:clrFrom>
              <a:clrTo>
                <a:srgbClr val="F4EFE3">
                  <a:alpha val="0"/>
                </a:srgbClr>
              </a:clrTo>
            </a:clrChange>
            <a:extLst>
              <a:ext uri="{28A0092B-C50C-407E-A947-70E740481C1C}">
                <a14:useLocalDpi xmlns:a14="http://schemas.microsoft.com/office/drawing/2010/main" val="0"/>
              </a:ext>
            </a:extLst>
          </a:blip>
          <a:srcRect/>
          <a:stretch>
            <a:fillRect/>
          </a:stretch>
        </p:blipFill>
        <p:spPr bwMode="auto">
          <a:xfrm>
            <a:off x="2286000" y="1268761"/>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970CEDD6-BE31-471F-B040-45DC290C1F8C}"/>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
        <p:nvSpPr>
          <p:cNvPr id="4" name="テキスト ボックス 3">
            <a:extLst>
              <a:ext uri="{FF2B5EF4-FFF2-40B4-BE49-F238E27FC236}">
                <a16:creationId xmlns:a16="http://schemas.microsoft.com/office/drawing/2014/main" id="{E0811786-B79A-40A5-B2F7-58BFBF145787}"/>
              </a:ext>
            </a:extLst>
          </p:cNvPr>
          <p:cNvSpPr txBox="1"/>
          <p:nvPr/>
        </p:nvSpPr>
        <p:spPr>
          <a:xfrm>
            <a:off x="3438863" y="5234840"/>
            <a:ext cx="5314275" cy="707886"/>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rPr>
              <a:t>問題発生個所の特定に使うロジックツリーを</a:t>
            </a:r>
            <a:endParaRPr lang="en-US" altLang="ja-JP" sz="2000" b="1" dirty="0">
              <a:latin typeface="メイリオ" panose="020B0604030504040204" pitchFamily="50" charset="-128"/>
              <a:ea typeface="メイリオ" panose="020B0604030504040204" pitchFamily="50" charset="-128"/>
            </a:endParaRPr>
          </a:p>
          <a:p>
            <a:r>
              <a:rPr lang="ja-JP" altLang="en-US" sz="2000" b="1" dirty="0">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what</a:t>
            </a:r>
            <a:r>
              <a:rPr lang="ja-JP" altLang="en-US" sz="2000" b="1" dirty="0">
                <a:solidFill>
                  <a:srgbClr val="FF0000"/>
                </a:solidFill>
                <a:latin typeface="メイリオ" panose="020B0604030504040204" pitchFamily="50" charset="-128"/>
                <a:ea typeface="メイリオ" panose="020B0604030504040204" pitchFamily="50" charset="-128"/>
              </a:rPr>
              <a:t>ツリー</a:t>
            </a:r>
            <a:r>
              <a:rPr lang="ja-JP" altLang="en-US" sz="2000" b="1" dirty="0">
                <a:latin typeface="メイリオ" panose="020B0604030504040204" pitchFamily="50" charset="-128"/>
                <a:ea typeface="メイリオ" panose="020B0604030504040204" pitchFamily="50" charset="-128"/>
              </a:rPr>
              <a:t>（要素分解ツリー）」という</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6142723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kumimoji="1" lang="en-US" altLang="ja-JP" dirty="0"/>
              <a:t>①</a:t>
            </a:r>
            <a:r>
              <a:rPr kumimoji="1" lang="ja-JP" altLang="en-US"/>
              <a:t>：</a:t>
            </a:r>
            <a:r>
              <a:rPr kumimoji="1" lang="en-US" altLang="ja-JP" dirty="0"/>
              <a:t>WHAT</a:t>
            </a:r>
            <a:r>
              <a:rPr kumimoji="1" lang="ja-JP" altLang="en-US"/>
              <a:t>ツリー</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ja-JP" altLang="en-US"/>
              <a:t>購入する車の選択肢を分解してください</a:t>
            </a:r>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104</a:t>
            </a:fld>
            <a:endParaRPr lang="ja-JP" altLang="en-US" dirty="0"/>
          </a:p>
        </p:txBody>
      </p:sp>
      <p:sp>
        <p:nvSpPr>
          <p:cNvPr id="5" name="正方形/長方形 4">
            <a:extLst>
              <a:ext uri="{FF2B5EF4-FFF2-40B4-BE49-F238E27FC236}">
                <a16:creationId xmlns:a16="http://schemas.microsoft.com/office/drawing/2014/main" id="{49A96B47-7BC6-F3EE-54FD-301EBB2C3066}"/>
              </a:ext>
            </a:extLst>
          </p:cNvPr>
          <p:cNvSpPr/>
          <p:nvPr/>
        </p:nvSpPr>
        <p:spPr>
          <a:xfrm>
            <a:off x="8483283" y="6166934"/>
            <a:ext cx="3366114" cy="276999"/>
          </a:xfrm>
          <a:prstGeom prst="rect">
            <a:avLst/>
          </a:prstGeom>
        </p:spPr>
        <p:txBody>
          <a:bodyPr wrap="none">
            <a:spAutoFit/>
          </a:bodyPr>
          <a:lstStyle/>
          <a:p>
            <a:r>
              <a:rPr lang="ja-JP" altLang="en-US" sz="1200"/>
              <a:t>https://infinity-agent.co.jp/lab/logic-tree-example/</a:t>
            </a:r>
          </a:p>
        </p:txBody>
      </p:sp>
    </p:spTree>
    <p:extLst>
      <p:ext uri="{BB962C8B-B14F-4D97-AF65-F5344CB8AC3E}">
        <p14:creationId xmlns:p14="http://schemas.microsoft.com/office/powerpoint/2010/main" val="20300455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105</a:t>
            </a:fld>
            <a:endParaRPr lang="ja-JP" altLang="en-US" dirty="0"/>
          </a:p>
        </p:txBody>
      </p:sp>
    </p:spTree>
    <p:extLst>
      <p:ext uri="{BB962C8B-B14F-4D97-AF65-F5344CB8AC3E}">
        <p14:creationId xmlns:p14="http://schemas.microsoft.com/office/powerpoint/2010/main" val="14949711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CEA7-09FC-1011-B133-1D9C852AFDFB}"/>
              </a:ext>
            </a:extLst>
          </p:cNvPr>
          <p:cNvSpPr>
            <a:spLocks noGrp="1"/>
          </p:cNvSpPr>
          <p:nvPr>
            <p:ph type="title"/>
          </p:nvPr>
        </p:nvSpPr>
        <p:spPr/>
        <p:txBody>
          <a:bodyPr/>
          <a:lstStyle/>
          <a:p>
            <a:r>
              <a:rPr lang="ja-JP" altLang="en-US"/>
              <a:t>ロジックツリーのトレーニング</a:t>
            </a:r>
            <a:r>
              <a:rPr lang="en-US" altLang="ja-JP" dirty="0"/>
              <a:t>①</a:t>
            </a:r>
            <a:r>
              <a:rPr lang="ja-JP" altLang="en-US"/>
              <a:t>：</a:t>
            </a:r>
            <a:r>
              <a:rPr lang="en-US" altLang="ja-JP" dirty="0"/>
              <a:t>WHAT</a:t>
            </a:r>
            <a:r>
              <a:rPr lang="ja-JP" altLang="en-US"/>
              <a:t>ツリーの解答例</a:t>
            </a:r>
            <a:endParaRPr kumimoji="1" lang="ja-JP" altLang="en-US"/>
          </a:p>
        </p:txBody>
      </p:sp>
      <p:sp>
        <p:nvSpPr>
          <p:cNvPr id="3" name="コンテンツ プレースホルダー 2">
            <a:extLst>
              <a:ext uri="{FF2B5EF4-FFF2-40B4-BE49-F238E27FC236}">
                <a16:creationId xmlns:a16="http://schemas.microsoft.com/office/drawing/2014/main" id="{E2006BE1-BE65-9FBF-1E7C-065196A2A4C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46D8CF7-D4A0-6265-5FE3-643CB48E6B13}"/>
              </a:ext>
            </a:extLst>
          </p:cNvPr>
          <p:cNvSpPr>
            <a:spLocks noGrp="1"/>
          </p:cNvSpPr>
          <p:nvPr>
            <p:ph type="sldNum" sz="quarter" idx="4"/>
          </p:nvPr>
        </p:nvSpPr>
        <p:spPr/>
        <p:txBody>
          <a:bodyPr/>
          <a:lstStyle/>
          <a:p>
            <a:fld id="{C5CBEA7B-64A4-4354-845E-AE91C99E82B0}" type="slidenum">
              <a:rPr lang="ja-JP" altLang="en-US" smtClean="0"/>
              <a:pPr/>
              <a:t>106</a:t>
            </a:fld>
            <a:endParaRPr lang="ja-JP" altLang="en-US" dirty="0"/>
          </a:p>
        </p:txBody>
      </p:sp>
      <p:pic>
        <p:nvPicPr>
          <p:cNvPr id="15362" name="Picture 2">
            <a:extLst>
              <a:ext uri="{FF2B5EF4-FFF2-40B4-BE49-F238E27FC236}">
                <a16:creationId xmlns:a16="http://schemas.microsoft.com/office/drawing/2014/main" id="{558F65BB-4A88-E646-CA3B-192993F99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783" y="1190635"/>
            <a:ext cx="8336434" cy="503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4313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257F5B3-82C5-4FE4-B2FA-93D85DE4AB5D}"/>
              </a:ext>
            </a:extLst>
          </p:cNvPr>
          <p:cNvPicPr>
            <a:picLocks noChangeAspect="1" noChangeArrowheads="1"/>
          </p:cNvPicPr>
          <p:nvPr/>
        </p:nvPicPr>
        <p:blipFill>
          <a:blip r:embed="rId2">
            <a:clrChange>
              <a:clrFrom>
                <a:srgbClr val="F4EFE3"/>
              </a:clrFrom>
              <a:clrTo>
                <a:srgbClr val="F4EFE3">
                  <a:alpha val="0"/>
                </a:srgbClr>
              </a:clrTo>
            </a:clrChange>
            <a:extLst>
              <a:ext uri="{28A0092B-C50C-407E-A947-70E740481C1C}">
                <a14:useLocalDpi xmlns:a14="http://schemas.microsoft.com/office/drawing/2010/main" val="0"/>
              </a:ext>
            </a:extLst>
          </a:blip>
          <a:srcRect/>
          <a:stretch>
            <a:fillRect/>
          </a:stretch>
        </p:blipFill>
        <p:spPr bwMode="auto">
          <a:xfrm>
            <a:off x="2286000" y="1268761"/>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17FF08EE-8526-4386-8FC0-4708ECD2A8EA}"/>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
        <p:nvSpPr>
          <p:cNvPr id="4" name="テキスト ボックス 3">
            <a:extLst>
              <a:ext uri="{FF2B5EF4-FFF2-40B4-BE49-F238E27FC236}">
                <a16:creationId xmlns:a16="http://schemas.microsoft.com/office/drawing/2014/main" id="{E0CF9D81-49AB-4572-9176-9D9900F3ED4E}"/>
              </a:ext>
            </a:extLst>
          </p:cNvPr>
          <p:cNvSpPr txBox="1"/>
          <p:nvPr/>
        </p:nvSpPr>
        <p:spPr>
          <a:xfrm>
            <a:off x="3438863" y="5234840"/>
            <a:ext cx="5103641" cy="707886"/>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rPr>
              <a:t>問題の原因究明に使うロジックツリーを</a:t>
            </a:r>
            <a:endParaRPr lang="en-US" altLang="ja-JP" sz="2000" b="1" dirty="0">
              <a:latin typeface="メイリオ" panose="020B0604030504040204" pitchFamily="50" charset="-128"/>
              <a:ea typeface="メイリオ" panose="020B0604030504040204" pitchFamily="50" charset="-128"/>
            </a:endParaRPr>
          </a:p>
          <a:p>
            <a:r>
              <a:rPr lang="ja-JP" altLang="en-US" sz="2000" b="1" dirty="0">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why</a:t>
            </a:r>
            <a:r>
              <a:rPr lang="ja-JP" altLang="en-US" sz="2000" b="1" dirty="0">
                <a:solidFill>
                  <a:srgbClr val="FF0000"/>
                </a:solidFill>
                <a:latin typeface="メイリオ" panose="020B0604030504040204" pitchFamily="50" charset="-128"/>
                <a:ea typeface="メイリオ" panose="020B0604030504040204" pitchFamily="50" charset="-128"/>
              </a:rPr>
              <a:t>ツリー</a:t>
            </a:r>
            <a:r>
              <a:rPr lang="ja-JP" altLang="en-US" sz="2000" b="1" dirty="0">
                <a:latin typeface="メイリオ" panose="020B0604030504040204" pitchFamily="50" charset="-128"/>
                <a:ea typeface="メイリオ" panose="020B0604030504040204" pitchFamily="50" charset="-128"/>
              </a:rPr>
              <a:t>（原因究明ツリー）」という</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665453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lang="ja-JP" altLang="en-US"/>
              <a:t>②</a:t>
            </a:r>
            <a:r>
              <a:rPr kumimoji="1" lang="ja-JP" altLang="en-US"/>
              <a:t>：</a:t>
            </a:r>
            <a:r>
              <a:rPr kumimoji="1" lang="en-US" altLang="ja-JP" dirty="0"/>
              <a:t>WHY</a:t>
            </a:r>
            <a:r>
              <a:rPr kumimoji="1" lang="ja-JP" altLang="en-US"/>
              <a:t>ツリー</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ja-JP" altLang="en-US"/>
              <a:t>ダイエットしても体重が落ちません。</a:t>
            </a:r>
            <a:endParaRPr lang="en-US" altLang="ja-JP" dirty="0"/>
          </a:p>
          <a:p>
            <a:r>
              <a:rPr lang="ja-JP" altLang="en-US"/>
              <a:t>原因をロジックツリーで分解してください</a:t>
            </a:r>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108</a:t>
            </a:fld>
            <a:endParaRPr lang="ja-JP" altLang="en-US" dirty="0"/>
          </a:p>
        </p:txBody>
      </p:sp>
      <p:sp>
        <p:nvSpPr>
          <p:cNvPr id="5" name="正方形/長方形 4">
            <a:extLst>
              <a:ext uri="{FF2B5EF4-FFF2-40B4-BE49-F238E27FC236}">
                <a16:creationId xmlns:a16="http://schemas.microsoft.com/office/drawing/2014/main" id="{49A96B47-7BC6-F3EE-54FD-301EBB2C3066}"/>
              </a:ext>
            </a:extLst>
          </p:cNvPr>
          <p:cNvSpPr/>
          <p:nvPr/>
        </p:nvSpPr>
        <p:spPr>
          <a:xfrm>
            <a:off x="8483283" y="6166934"/>
            <a:ext cx="3366114" cy="276999"/>
          </a:xfrm>
          <a:prstGeom prst="rect">
            <a:avLst/>
          </a:prstGeom>
        </p:spPr>
        <p:txBody>
          <a:bodyPr wrap="none">
            <a:spAutoFit/>
          </a:bodyPr>
          <a:lstStyle/>
          <a:p>
            <a:r>
              <a:rPr lang="ja-JP" altLang="en-US" sz="1200"/>
              <a:t>https://infinity-agent.co.jp/lab/logic-tree-example/</a:t>
            </a:r>
          </a:p>
        </p:txBody>
      </p:sp>
    </p:spTree>
    <p:extLst>
      <p:ext uri="{BB962C8B-B14F-4D97-AF65-F5344CB8AC3E}">
        <p14:creationId xmlns:p14="http://schemas.microsoft.com/office/powerpoint/2010/main" val="146687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10</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コンテンツ プレースホルダー 2">
            <a:extLst>
              <a:ext uri="{FF2B5EF4-FFF2-40B4-BE49-F238E27FC236}">
                <a16:creationId xmlns:a16="http://schemas.microsoft.com/office/drawing/2014/main" id="{1FC3A4CC-FE5B-46DE-8E92-E867FBA1C07D}"/>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000" dirty="0"/>
              <a:t>太郎は</a:t>
            </a:r>
            <a:r>
              <a:rPr lang="ja-JP" altLang="en-US" sz="2000" b="1" u="sng" dirty="0">
                <a:solidFill>
                  <a:srgbClr val="FF0000"/>
                </a:solidFill>
              </a:rPr>
              <a:t>結論に加えて根拠・理由も述べている</a:t>
            </a:r>
            <a:r>
              <a:rPr lang="ja-JP" altLang="en-US" sz="2000" dirty="0"/>
              <a:t>ので、先程の結論のみよりも説得的になります。</a:t>
            </a:r>
            <a:endParaRPr lang="en-US" altLang="ja-JP" sz="2000" dirty="0"/>
          </a:p>
          <a:p>
            <a:r>
              <a:rPr lang="ja-JP" altLang="en-US" sz="2000" dirty="0"/>
              <a:t>花子は、たとえ太郎の結論と同じことを予め思っていなかったとしても、太郎の主張を受け入れる可能性が出てきます。</a:t>
            </a:r>
            <a:endParaRPr lang="en-US" altLang="ja-JP" sz="2000" dirty="0"/>
          </a:p>
        </p:txBody>
      </p:sp>
      <p:sp>
        <p:nvSpPr>
          <p:cNvPr id="3" name="思考の吹き出し: 雲形 2">
            <a:extLst>
              <a:ext uri="{FF2B5EF4-FFF2-40B4-BE49-F238E27FC236}">
                <a16:creationId xmlns:a16="http://schemas.microsoft.com/office/drawing/2014/main" id="{DCF689F3-484E-4AFC-A2E7-82F59F591186}"/>
              </a:ext>
            </a:extLst>
          </p:cNvPr>
          <p:cNvSpPr/>
          <p:nvPr/>
        </p:nvSpPr>
        <p:spPr>
          <a:xfrm>
            <a:off x="4234270" y="2663221"/>
            <a:ext cx="2704702" cy="1727533"/>
          </a:xfrm>
          <a:prstGeom prst="cloudCallout">
            <a:avLst>
              <a:gd name="adj1" fmla="val -46486"/>
              <a:gd name="adj2" fmla="val 49840"/>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そういえば昨日ホラー映画見た後悪寒がしたって言ってたな</a:t>
            </a:r>
            <a:r>
              <a:rPr lang="en-US" altLang="ja-JP" sz="1200" dirty="0">
                <a:latin typeface="メイリオ" panose="020B0604030504040204" pitchFamily="50" charset="-128"/>
                <a:ea typeface="メイリオ" panose="020B0604030504040204" pitchFamily="50" charset="-128"/>
              </a:rPr>
              <a:t>w</a:t>
            </a:r>
          </a:p>
          <a:p>
            <a:pPr algn="ct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まあでもほんとに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風邪なのかな？</a:t>
            </a:r>
            <a:endParaRPr lang="en-US" altLang="ja-JP" sz="12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111197DF-370E-4728-A402-195FD7C418D4}"/>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31562713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109</a:t>
            </a:fld>
            <a:endParaRPr lang="ja-JP" altLang="en-US" dirty="0"/>
          </a:p>
        </p:txBody>
      </p:sp>
    </p:spTree>
    <p:extLst>
      <p:ext uri="{BB962C8B-B14F-4D97-AF65-F5344CB8AC3E}">
        <p14:creationId xmlns:p14="http://schemas.microsoft.com/office/powerpoint/2010/main" val="581814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90052-2BFE-B6DF-3635-6EB82A423934}"/>
              </a:ext>
            </a:extLst>
          </p:cNvPr>
          <p:cNvSpPr>
            <a:spLocks noGrp="1"/>
          </p:cNvSpPr>
          <p:nvPr>
            <p:ph type="title"/>
          </p:nvPr>
        </p:nvSpPr>
        <p:spPr/>
        <p:txBody>
          <a:bodyPr/>
          <a:lstStyle/>
          <a:p>
            <a:r>
              <a:rPr lang="ja-JP" altLang="en-US"/>
              <a:t>ロジックツリーのトレーニング②の解答例</a:t>
            </a:r>
            <a:endParaRPr kumimoji="1" lang="ja-JP" altLang="en-US"/>
          </a:p>
        </p:txBody>
      </p:sp>
      <p:sp>
        <p:nvSpPr>
          <p:cNvPr id="3" name="コンテンツ プレースホルダー 2">
            <a:extLst>
              <a:ext uri="{FF2B5EF4-FFF2-40B4-BE49-F238E27FC236}">
                <a16:creationId xmlns:a16="http://schemas.microsoft.com/office/drawing/2014/main" id="{D7F4C7F9-A795-ACEE-775D-C87C9B397B09}"/>
              </a:ext>
            </a:extLst>
          </p:cNvPr>
          <p:cNvSpPr>
            <a:spLocks noGrp="1"/>
          </p:cNvSpPr>
          <p:nvPr>
            <p:ph idx="1"/>
          </p:nvPr>
        </p:nvSpPr>
        <p:spPr>
          <a:xfrm>
            <a:off x="821946" y="870284"/>
            <a:ext cx="10400413" cy="5015947"/>
          </a:xfr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A1F309F-B087-53D7-EA9C-A79CCB11A2B7}"/>
              </a:ext>
            </a:extLst>
          </p:cNvPr>
          <p:cNvSpPr>
            <a:spLocks noGrp="1"/>
          </p:cNvSpPr>
          <p:nvPr>
            <p:ph type="sldNum" sz="quarter" idx="4"/>
          </p:nvPr>
        </p:nvSpPr>
        <p:spPr/>
        <p:txBody>
          <a:bodyPr/>
          <a:lstStyle/>
          <a:p>
            <a:fld id="{C5CBEA7B-64A4-4354-845E-AE91C99E82B0}" type="slidenum">
              <a:rPr lang="ja-JP" altLang="en-US" smtClean="0"/>
              <a:pPr/>
              <a:t>110</a:t>
            </a:fld>
            <a:endParaRPr lang="ja-JP" altLang="en-US" dirty="0"/>
          </a:p>
        </p:txBody>
      </p:sp>
      <p:pic>
        <p:nvPicPr>
          <p:cNvPr id="16386" name="Picture 2">
            <a:extLst>
              <a:ext uri="{FF2B5EF4-FFF2-40B4-BE49-F238E27FC236}">
                <a16:creationId xmlns:a16="http://schemas.microsoft.com/office/drawing/2014/main" id="{5BDEBD26-79BD-6FA1-144A-789423FB05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245"/>
          <a:stretch/>
        </p:blipFill>
        <p:spPr bwMode="auto">
          <a:xfrm>
            <a:off x="1754853" y="1226533"/>
            <a:ext cx="8534598" cy="4303447"/>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2D46ADE-5CF2-F7FA-D0C4-AE38677B1507}"/>
              </a:ext>
            </a:extLst>
          </p:cNvPr>
          <p:cNvSpPr/>
          <p:nvPr/>
        </p:nvSpPr>
        <p:spPr>
          <a:xfrm>
            <a:off x="8483283" y="6166934"/>
            <a:ext cx="3366114" cy="276999"/>
          </a:xfrm>
          <a:prstGeom prst="rect">
            <a:avLst/>
          </a:prstGeom>
        </p:spPr>
        <p:txBody>
          <a:bodyPr wrap="none">
            <a:spAutoFit/>
          </a:bodyPr>
          <a:lstStyle/>
          <a:p>
            <a:r>
              <a:rPr lang="ja-JP" altLang="en-US" sz="1200"/>
              <a:t>https://infinity-agent.co.jp/lab/logic-tree-example/</a:t>
            </a:r>
          </a:p>
        </p:txBody>
      </p:sp>
    </p:spTree>
    <p:extLst>
      <p:ext uri="{BB962C8B-B14F-4D97-AF65-F5344CB8AC3E}">
        <p14:creationId xmlns:p14="http://schemas.microsoft.com/office/powerpoint/2010/main" val="13451477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D80DD3-BD05-DAE3-2623-305FF93731E7}"/>
              </a:ext>
            </a:extLst>
          </p:cNvPr>
          <p:cNvSpPr>
            <a:spLocks noGrp="1"/>
          </p:cNvSpPr>
          <p:nvPr>
            <p:ph type="title"/>
          </p:nvPr>
        </p:nvSpPr>
        <p:spPr/>
        <p:txBody>
          <a:bodyPr/>
          <a:lstStyle/>
          <a:p>
            <a:r>
              <a:rPr lang="ja-JP" altLang="en-US"/>
              <a:t>さっきのも間違いではないが、もう一段</a:t>
            </a:r>
            <a:r>
              <a:rPr lang="en-US" altLang="ja-JP" dirty="0"/>
              <a:t>MECE</a:t>
            </a:r>
            <a:r>
              <a:rPr lang="ja-JP" altLang="en-US"/>
              <a:t>な視点を追加すると全体像が把握できる</a:t>
            </a:r>
            <a:endParaRPr kumimoji="1" lang="ja-JP" altLang="en-US"/>
          </a:p>
        </p:txBody>
      </p:sp>
      <p:sp>
        <p:nvSpPr>
          <p:cNvPr id="4" name="スライド番号プレースホルダー 3">
            <a:extLst>
              <a:ext uri="{FF2B5EF4-FFF2-40B4-BE49-F238E27FC236}">
                <a16:creationId xmlns:a16="http://schemas.microsoft.com/office/drawing/2014/main" id="{B9D7B5B6-8B97-A312-D091-9D7F3C17BC99}"/>
              </a:ext>
            </a:extLst>
          </p:cNvPr>
          <p:cNvSpPr>
            <a:spLocks noGrp="1"/>
          </p:cNvSpPr>
          <p:nvPr>
            <p:ph type="sldNum" sz="quarter" idx="4"/>
          </p:nvPr>
        </p:nvSpPr>
        <p:spPr/>
        <p:txBody>
          <a:bodyPr/>
          <a:lstStyle/>
          <a:p>
            <a:fld id="{C5CBEA7B-64A4-4354-845E-AE91C99E82B0}" type="slidenum">
              <a:rPr lang="ja-JP" altLang="en-US" smtClean="0"/>
              <a:pPr/>
              <a:t>111</a:t>
            </a:fld>
            <a:endParaRPr lang="ja-JP" altLang="en-US" dirty="0"/>
          </a:p>
        </p:txBody>
      </p:sp>
      <p:sp>
        <p:nvSpPr>
          <p:cNvPr id="5" name="正方形/長方形 4">
            <a:extLst>
              <a:ext uri="{FF2B5EF4-FFF2-40B4-BE49-F238E27FC236}">
                <a16:creationId xmlns:a16="http://schemas.microsoft.com/office/drawing/2014/main" id="{8E5FD16D-D519-B21A-DC71-3D09C6DAF71C}"/>
              </a:ext>
            </a:extLst>
          </p:cNvPr>
          <p:cNvSpPr/>
          <p:nvPr/>
        </p:nvSpPr>
        <p:spPr>
          <a:xfrm>
            <a:off x="1893195" y="2955170"/>
            <a:ext cx="228306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ダイエットしても</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体重が落ちない</a:t>
            </a:r>
            <a:endParaRPr lang="ja-JP" altLang="en-US" sz="1200" dirty="0">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DEFA184E-1958-E1C9-520F-960233431EA8}"/>
              </a:ext>
            </a:extLst>
          </p:cNvPr>
          <p:cNvSpPr/>
          <p:nvPr/>
        </p:nvSpPr>
        <p:spPr>
          <a:xfrm>
            <a:off x="4413983" y="2280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食事に原因</a:t>
            </a:r>
            <a:endParaRPr lang="ja-JP" altLang="en-US" sz="1200" dirty="0">
              <a:latin typeface="Yu Gothic" panose="020B0400000000000000" pitchFamily="34" charset="-128"/>
              <a:ea typeface="Yu Gothic" panose="020B0400000000000000" pitchFamily="34" charset="-128"/>
            </a:endParaRPr>
          </a:p>
        </p:txBody>
      </p:sp>
      <p:sp>
        <p:nvSpPr>
          <p:cNvPr id="7" name="正方形/長方形 6">
            <a:extLst>
              <a:ext uri="{FF2B5EF4-FFF2-40B4-BE49-F238E27FC236}">
                <a16:creationId xmlns:a16="http://schemas.microsoft.com/office/drawing/2014/main" id="{D06D189B-8A44-8C9F-B522-14DDAC8F670B}"/>
              </a:ext>
            </a:extLst>
          </p:cNvPr>
          <p:cNvSpPr/>
          <p:nvPr/>
        </p:nvSpPr>
        <p:spPr>
          <a:xfrm>
            <a:off x="4416714" y="430306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食事以外で</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原因</a:t>
            </a:r>
            <a:endParaRPr lang="ja-JP" altLang="en-US" sz="1200" dirty="0">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CE4258E8-130E-80A9-B3D0-C4AAC7EEB8A4}"/>
              </a:ext>
            </a:extLst>
          </p:cNvPr>
          <p:cNvSpPr/>
          <p:nvPr/>
        </p:nvSpPr>
        <p:spPr>
          <a:xfrm>
            <a:off x="5853635" y="158308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食べ物自体が悪い</a:t>
            </a:r>
            <a:endParaRPr lang="ja-JP" altLang="en-US" sz="1200" dirty="0">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14BD90C4-7A12-983A-C657-489100960D3E}"/>
              </a:ext>
            </a:extLst>
          </p:cNvPr>
          <p:cNvSpPr/>
          <p:nvPr/>
        </p:nvSpPr>
        <p:spPr>
          <a:xfrm>
            <a:off x="5840290" y="2725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食べ物以外の</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原因</a:t>
            </a:r>
            <a:endParaRPr lang="en-US" altLang="ja-JP"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C38505BB-DD35-B6AE-89AD-AE77B26EB3E9}"/>
              </a:ext>
            </a:extLst>
          </p:cNvPr>
          <p:cNvSpPr/>
          <p:nvPr/>
        </p:nvSpPr>
        <p:spPr>
          <a:xfrm>
            <a:off x="5853635" y="392560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運動不足が</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原因</a:t>
            </a:r>
            <a:endParaRPr lang="en-US" altLang="ja-JP"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3D35A09D-8969-B405-3B8D-91C93ACC35A3}"/>
              </a:ext>
            </a:extLst>
          </p:cNvPr>
          <p:cNvSpPr/>
          <p:nvPr/>
        </p:nvSpPr>
        <p:spPr>
          <a:xfrm>
            <a:off x="5853635" y="503185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運動以外の</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環境が原因</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1E3508CC-5238-51F4-E6F0-4EF57DA015C9}"/>
              </a:ext>
            </a:extLst>
          </p:cNvPr>
          <p:cNvSpPr/>
          <p:nvPr/>
        </p:nvSpPr>
        <p:spPr>
          <a:xfrm>
            <a:off x="7281309" y="128388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量が多い</a:t>
            </a:r>
            <a:endParaRPr lang="ja-JP" altLang="en-US"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59355C94-521E-2B47-6B8E-DB848E741231}"/>
              </a:ext>
            </a:extLst>
          </p:cNvPr>
          <p:cNvSpPr/>
          <p:nvPr/>
        </p:nvSpPr>
        <p:spPr>
          <a:xfrm>
            <a:off x="7281309" y="183393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カロリーが</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高い</a:t>
            </a:r>
            <a:endParaRPr lang="en-US" altLang="ja-JP" sz="1200" dirty="0">
              <a:latin typeface="Yu Gothic" panose="020B0400000000000000" pitchFamily="34" charset="-128"/>
              <a:ea typeface="Yu Gothic" panose="020B0400000000000000" pitchFamily="34" charset="-128"/>
            </a:endParaRPr>
          </a:p>
        </p:txBody>
      </p:sp>
      <p:cxnSp>
        <p:nvCxnSpPr>
          <p:cNvPr id="14" name="コネクタ: カギ線 18">
            <a:extLst>
              <a:ext uri="{FF2B5EF4-FFF2-40B4-BE49-F238E27FC236}">
                <a16:creationId xmlns:a16="http://schemas.microsoft.com/office/drawing/2014/main" id="{AFFE8805-29D3-539A-D856-87E645302A2C}"/>
              </a:ext>
            </a:extLst>
          </p:cNvPr>
          <p:cNvCxnSpPr>
            <a:cxnSpLocks/>
            <a:stCxn id="5" idx="3"/>
            <a:endCxn id="6" idx="1"/>
          </p:cNvCxnSpPr>
          <p:nvPr/>
        </p:nvCxnSpPr>
        <p:spPr>
          <a:xfrm flipV="1">
            <a:off x="4176255" y="2501350"/>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 name="コネクタ: カギ線 21">
            <a:extLst>
              <a:ext uri="{FF2B5EF4-FFF2-40B4-BE49-F238E27FC236}">
                <a16:creationId xmlns:a16="http://schemas.microsoft.com/office/drawing/2014/main" id="{DD014BC4-43D0-0641-362D-C6A760B2948E}"/>
              </a:ext>
            </a:extLst>
          </p:cNvPr>
          <p:cNvCxnSpPr>
            <a:cxnSpLocks/>
            <a:stCxn id="5" idx="3"/>
            <a:endCxn id="7" idx="1"/>
          </p:cNvCxnSpPr>
          <p:nvPr/>
        </p:nvCxnSpPr>
        <p:spPr>
          <a:xfrm>
            <a:off x="4176255" y="3175549"/>
            <a:ext cx="240459" cy="134789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6" name="コネクタ: カギ線 24">
            <a:extLst>
              <a:ext uri="{FF2B5EF4-FFF2-40B4-BE49-F238E27FC236}">
                <a16:creationId xmlns:a16="http://schemas.microsoft.com/office/drawing/2014/main" id="{FA75BF2D-32A9-7A9F-1460-C9CFBF5A8E3E}"/>
              </a:ext>
            </a:extLst>
          </p:cNvPr>
          <p:cNvCxnSpPr>
            <a:cxnSpLocks/>
            <a:stCxn id="7" idx="3"/>
            <a:endCxn id="11" idx="1"/>
          </p:cNvCxnSpPr>
          <p:nvPr/>
        </p:nvCxnSpPr>
        <p:spPr>
          <a:xfrm>
            <a:off x="5619654" y="4523441"/>
            <a:ext cx="233981" cy="72878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 name="コネクタ: カギ線 27">
            <a:extLst>
              <a:ext uri="{FF2B5EF4-FFF2-40B4-BE49-F238E27FC236}">
                <a16:creationId xmlns:a16="http://schemas.microsoft.com/office/drawing/2014/main" id="{5CED4303-AD37-B2DA-7ED4-883B68908B64}"/>
              </a:ext>
            </a:extLst>
          </p:cNvPr>
          <p:cNvCxnSpPr>
            <a:cxnSpLocks/>
            <a:stCxn id="7" idx="3"/>
            <a:endCxn id="10" idx="1"/>
          </p:cNvCxnSpPr>
          <p:nvPr/>
        </p:nvCxnSpPr>
        <p:spPr>
          <a:xfrm flipV="1">
            <a:off x="5619655" y="4145982"/>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 name="コネクタ: カギ線 30">
            <a:extLst>
              <a:ext uri="{FF2B5EF4-FFF2-40B4-BE49-F238E27FC236}">
                <a16:creationId xmlns:a16="http://schemas.microsoft.com/office/drawing/2014/main" id="{8EF428AF-B468-0564-62B7-034078DA9136}"/>
              </a:ext>
            </a:extLst>
          </p:cNvPr>
          <p:cNvCxnSpPr>
            <a:cxnSpLocks/>
            <a:stCxn id="6" idx="3"/>
            <a:endCxn id="8" idx="1"/>
          </p:cNvCxnSpPr>
          <p:nvPr/>
        </p:nvCxnSpPr>
        <p:spPr>
          <a:xfrm flipV="1">
            <a:off x="5616923" y="1803462"/>
            <a:ext cx="236712" cy="69788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 name="コネクタ: カギ線 33">
            <a:extLst>
              <a:ext uri="{FF2B5EF4-FFF2-40B4-BE49-F238E27FC236}">
                <a16:creationId xmlns:a16="http://schemas.microsoft.com/office/drawing/2014/main" id="{5F9DD0C6-9A6A-324A-E3C4-A9D6B4CCAF33}"/>
              </a:ext>
            </a:extLst>
          </p:cNvPr>
          <p:cNvCxnSpPr>
            <a:cxnSpLocks/>
            <a:stCxn id="6" idx="3"/>
            <a:endCxn id="9" idx="1"/>
          </p:cNvCxnSpPr>
          <p:nvPr/>
        </p:nvCxnSpPr>
        <p:spPr>
          <a:xfrm>
            <a:off x="5616923" y="2501350"/>
            <a:ext cx="223367" cy="4450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 name="コネクタ: カギ線 43">
            <a:extLst>
              <a:ext uri="{FF2B5EF4-FFF2-40B4-BE49-F238E27FC236}">
                <a16:creationId xmlns:a16="http://schemas.microsoft.com/office/drawing/2014/main" id="{7FBB3B85-8425-18B2-92AB-262ABA106C56}"/>
              </a:ext>
            </a:extLst>
          </p:cNvPr>
          <p:cNvCxnSpPr>
            <a:cxnSpLocks/>
            <a:stCxn id="8" idx="3"/>
            <a:endCxn id="12" idx="1"/>
          </p:cNvCxnSpPr>
          <p:nvPr/>
        </p:nvCxnSpPr>
        <p:spPr>
          <a:xfrm flipV="1">
            <a:off x="7056575" y="1504268"/>
            <a:ext cx="224734" cy="2991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1" name="コネクタ: カギ線 46">
            <a:extLst>
              <a:ext uri="{FF2B5EF4-FFF2-40B4-BE49-F238E27FC236}">
                <a16:creationId xmlns:a16="http://schemas.microsoft.com/office/drawing/2014/main" id="{1DE99EAD-C18B-39B0-5E55-4E3A08C2F787}"/>
              </a:ext>
            </a:extLst>
          </p:cNvPr>
          <p:cNvCxnSpPr>
            <a:cxnSpLocks/>
            <a:stCxn id="8" idx="3"/>
            <a:endCxn id="13" idx="1"/>
          </p:cNvCxnSpPr>
          <p:nvPr/>
        </p:nvCxnSpPr>
        <p:spPr>
          <a:xfrm>
            <a:off x="7056575" y="1803462"/>
            <a:ext cx="224734" cy="25085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7" name="正方形/長方形 26">
            <a:extLst>
              <a:ext uri="{FF2B5EF4-FFF2-40B4-BE49-F238E27FC236}">
                <a16:creationId xmlns:a16="http://schemas.microsoft.com/office/drawing/2014/main" id="{690308ED-56DD-4005-F4CB-DD106CDF60D2}"/>
              </a:ext>
            </a:extLst>
          </p:cNvPr>
          <p:cNvSpPr/>
          <p:nvPr/>
        </p:nvSpPr>
        <p:spPr>
          <a:xfrm>
            <a:off x="7249543" y="243629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食べる時間</a:t>
            </a:r>
            <a:endParaRPr lang="en-US" altLang="ja-JP" sz="12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1C146D85-5758-9B54-8029-FD7D19D266BF}"/>
              </a:ext>
            </a:extLst>
          </p:cNvPr>
          <p:cNvSpPr/>
          <p:nvPr/>
        </p:nvSpPr>
        <p:spPr>
          <a:xfrm>
            <a:off x="7248128" y="298824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食べる順番</a:t>
            </a:r>
            <a:endParaRPr lang="en-US" altLang="ja-JP" sz="1200" dirty="0">
              <a:latin typeface="Yu Gothic" panose="020B0400000000000000" pitchFamily="34" charset="-128"/>
              <a:ea typeface="Yu Gothic" panose="020B0400000000000000" pitchFamily="34" charset="-128"/>
            </a:endParaRPr>
          </a:p>
        </p:txBody>
      </p:sp>
      <p:sp>
        <p:nvSpPr>
          <p:cNvPr id="33" name="正方形/長方形 32">
            <a:extLst>
              <a:ext uri="{FF2B5EF4-FFF2-40B4-BE49-F238E27FC236}">
                <a16:creationId xmlns:a16="http://schemas.microsoft.com/office/drawing/2014/main" id="{457BB0C2-5DE5-FA18-50A0-7E24EAA88AEC}"/>
              </a:ext>
            </a:extLst>
          </p:cNvPr>
          <p:cNvSpPr/>
          <p:nvPr/>
        </p:nvSpPr>
        <p:spPr>
          <a:xfrm>
            <a:off x="7248128" y="365999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量：時間が短い</a:t>
            </a:r>
            <a:endParaRPr lang="en-US" altLang="ja-JP" sz="1200" dirty="0">
              <a:latin typeface="Yu Gothic" panose="020B0400000000000000" pitchFamily="34" charset="-128"/>
              <a:ea typeface="Yu Gothic" panose="020B0400000000000000" pitchFamily="34" charset="-128"/>
            </a:endParaRPr>
          </a:p>
        </p:txBody>
      </p:sp>
      <p:sp>
        <p:nvSpPr>
          <p:cNvPr id="34" name="正方形/長方形 33">
            <a:extLst>
              <a:ext uri="{FF2B5EF4-FFF2-40B4-BE49-F238E27FC236}">
                <a16:creationId xmlns:a16="http://schemas.microsoft.com/office/drawing/2014/main" id="{98EF980B-01CC-9970-10AD-E23FF3A2E782}"/>
              </a:ext>
            </a:extLst>
          </p:cNvPr>
          <p:cNvSpPr/>
          <p:nvPr/>
        </p:nvSpPr>
        <p:spPr>
          <a:xfrm>
            <a:off x="7248128" y="420681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質：消費カロリーが低い</a:t>
            </a:r>
            <a:endParaRPr lang="en-US" altLang="ja-JP" sz="1200" dirty="0">
              <a:latin typeface="Yu Gothic" panose="020B0400000000000000" pitchFamily="34" charset="-128"/>
              <a:ea typeface="Yu Gothic" panose="020B0400000000000000" pitchFamily="34" charset="-128"/>
            </a:endParaRPr>
          </a:p>
        </p:txBody>
      </p:sp>
      <p:sp>
        <p:nvSpPr>
          <p:cNvPr id="35" name="正方形/長方形 34">
            <a:extLst>
              <a:ext uri="{FF2B5EF4-FFF2-40B4-BE49-F238E27FC236}">
                <a16:creationId xmlns:a16="http://schemas.microsoft.com/office/drawing/2014/main" id="{60A11D3C-A7F0-6802-2FF2-4943C710826E}"/>
              </a:ext>
            </a:extLst>
          </p:cNvPr>
          <p:cNvSpPr/>
          <p:nvPr/>
        </p:nvSpPr>
        <p:spPr>
          <a:xfrm>
            <a:off x="7248128" y="481147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心理ストレスが溜まる環境</a:t>
            </a:r>
            <a:endParaRPr lang="en-US" altLang="ja-JP" sz="1200" dirty="0">
              <a:latin typeface="Yu Gothic" panose="020B0400000000000000" pitchFamily="34" charset="-128"/>
              <a:ea typeface="Yu Gothic" panose="020B0400000000000000" pitchFamily="34" charset="-128"/>
            </a:endParaRPr>
          </a:p>
        </p:txBody>
      </p:sp>
      <p:sp>
        <p:nvSpPr>
          <p:cNvPr id="36" name="正方形/長方形 35">
            <a:extLst>
              <a:ext uri="{FF2B5EF4-FFF2-40B4-BE49-F238E27FC236}">
                <a16:creationId xmlns:a16="http://schemas.microsoft.com/office/drawing/2014/main" id="{7E343271-5E77-3D8D-233F-82BDEF781810}"/>
              </a:ext>
            </a:extLst>
          </p:cNvPr>
          <p:cNvSpPr/>
          <p:nvPr/>
        </p:nvSpPr>
        <p:spPr>
          <a:xfrm>
            <a:off x="7231905" y="535373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太りやすい</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遺伝的</a:t>
            </a:r>
            <a:endParaRPr lang="en-US" altLang="ja-JP" sz="1200" dirty="0">
              <a:latin typeface="Yu Gothic" panose="020B0400000000000000" pitchFamily="34" charset="-128"/>
              <a:ea typeface="Yu Gothic" panose="020B0400000000000000" pitchFamily="34" charset="-128"/>
            </a:endParaRPr>
          </a:p>
        </p:txBody>
      </p:sp>
      <p:cxnSp>
        <p:nvCxnSpPr>
          <p:cNvPr id="38" name="カギ線コネクタ 37">
            <a:extLst>
              <a:ext uri="{FF2B5EF4-FFF2-40B4-BE49-F238E27FC236}">
                <a16:creationId xmlns:a16="http://schemas.microsoft.com/office/drawing/2014/main" id="{9FFC7F5F-DB2B-9E38-EAAF-47785B817BD1}"/>
              </a:ext>
            </a:extLst>
          </p:cNvPr>
          <p:cNvCxnSpPr>
            <a:stCxn id="9" idx="3"/>
            <a:endCxn id="27" idx="1"/>
          </p:cNvCxnSpPr>
          <p:nvPr/>
        </p:nvCxnSpPr>
        <p:spPr>
          <a:xfrm flipV="1">
            <a:off x="7043230" y="2656674"/>
            <a:ext cx="206313" cy="28967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43">
            <a:extLst>
              <a:ext uri="{FF2B5EF4-FFF2-40B4-BE49-F238E27FC236}">
                <a16:creationId xmlns:a16="http://schemas.microsoft.com/office/drawing/2014/main" id="{EC963513-BC1D-4CC3-A35E-2D70C029D4DC}"/>
              </a:ext>
            </a:extLst>
          </p:cNvPr>
          <p:cNvCxnSpPr>
            <a:cxnSpLocks/>
            <a:stCxn id="9" idx="3"/>
            <a:endCxn id="30" idx="1"/>
          </p:cNvCxnSpPr>
          <p:nvPr/>
        </p:nvCxnSpPr>
        <p:spPr>
          <a:xfrm>
            <a:off x="7043230" y="2946350"/>
            <a:ext cx="204898" cy="26227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2" name="コネクタ: カギ線 43">
            <a:extLst>
              <a:ext uri="{FF2B5EF4-FFF2-40B4-BE49-F238E27FC236}">
                <a16:creationId xmlns:a16="http://schemas.microsoft.com/office/drawing/2014/main" id="{27AC2264-2A03-0B5C-AB99-01DA798C9BAD}"/>
              </a:ext>
            </a:extLst>
          </p:cNvPr>
          <p:cNvCxnSpPr>
            <a:cxnSpLocks/>
            <a:stCxn id="10" idx="3"/>
            <a:endCxn id="33" idx="1"/>
          </p:cNvCxnSpPr>
          <p:nvPr/>
        </p:nvCxnSpPr>
        <p:spPr>
          <a:xfrm flipV="1">
            <a:off x="7056575" y="3880371"/>
            <a:ext cx="191553" cy="26561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5" name="コネクタ: カギ線 43">
            <a:extLst>
              <a:ext uri="{FF2B5EF4-FFF2-40B4-BE49-F238E27FC236}">
                <a16:creationId xmlns:a16="http://schemas.microsoft.com/office/drawing/2014/main" id="{8D2C2034-63CE-E0B1-7348-DD136D86755E}"/>
              </a:ext>
            </a:extLst>
          </p:cNvPr>
          <p:cNvCxnSpPr>
            <a:cxnSpLocks/>
            <a:stCxn id="10" idx="3"/>
            <a:endCxn id="34" idx="1"/>
          </p:cNvCxnSpPr>
          <p:nvPr/>
        </p:nvCxnSpPr>
        <p:spPr>
          <a:xfrm>
            <a:off x="7056575" y="4145983"/>
            <a:ext cx="191553" cy="28121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3">
            <a:extLst>
              <a:ext uri="{FF2B5EF4-FFF2-40B4-BE49-F238E27FC236}">
                <a16:creationId xmlns:a16="http://schemas.microsoft.com/office/drawing/2014/main" id="{D99EDCE2-0938-1213-AC9F-3E83EA7FC805}"/>
              </a:ext>
            </a:extLst>
          </p:cNvPr>
          <p:cNvCxnSpPr>
            <a:cxnSpLocks/>
            <a:stCxn id="11" idx="3"/>
            <a:endCxn id="35" idx="1"/>
          </p:cNvCxnSpPr>
          <p:nvPr/>
        </p:nvCxnSpPr>
        <p:spPr>
          <a:xfrm flipV="1">
            <a:off x="7056575" y="5031851"/>
            <a:ext cx="191553" cy="22037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2" name="コネクタ: カギ線 43">
            <a:extLst>
              <a:ext uri="{FF2B5EF4-FFF2-40B4-BE49-F238E27FC236}">
                <a16:creationId xmlns:a16="http://schemas.microsoft.com/office/drawing/2014/main" id="{52A7EC15-20C7-79BF-98C3-FC691CF2A6C4}"/>
              </a:ext>
            </a:extLst>
          </p:cNvPr>
          <p:cNvCxnSpPr>
            <a:cxnSpLocks/>
            <a:stCxn id="11" idx="3"/>
            <a:endCxn id="36" idx="1"/>
          </p:cNvCxnSpPr>
          <p:nvPr/>
        </p:nvCxnSpPr>
        <p:spPr>
          <a:xfrm>
            <a:off x="7056575" y="5252230"/>
            <a:ext cx="175330" cy="32188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5" name="正方形/長方形 54">
            <a:extLst>
              <a:ext uri="{FF2B5EF4-FFF2-40B4-BE49-F238E27FC236}">
                <a16:creationId xmlns:a16="http://schemas.microsoft.com/office/drawing/2014/main" id="{9F132927-70C8-043E-94DF-F27E53BB81DA}"/>
              </a:ext>
            </a:extLst>
          </p:cNvPr>
          <p:cNvSpPr/>
          <p:nvPr/>
        </p:nvSpPr>
        <p:spPr>
          <a:xfrm>
            <a:off x="4212719" y="2219579"/>
            <a:ext cx="1506258" cy="2738654"/>
          </a:xfrm>
          <a:prstGeom prst="rect">
            <a:avLst/>
          </a:prstGeom>
          <a:noFill/>
          <a:ln w="9525">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6332FA45-47C7-58DD-2AD4-EAEF9DDFEDD7}"/>
              </a:ext>
            </a:extLst>
          </p:cNvPr>
          <p:cNvSpPr txBox="1"/>
          <p:nvPr/>
        </p:nvSpPr>
        <p:spPr>
          <a:xfrm>
            <a:off x="4199083" y="1483591"/>
            <a:ext cx="1504015" cy="646331"/>
          </a:xfrm>
          <a:prstGeom prst="rect">
            <a:avLst/>
          </a:prstGeom>
          <a:noFill/>
        </p:spPr>
        <p:txBody>
          <a:bodyPr wrap="square" rtlCol="0">
            <a:spAutoFit/>
          </a:bodyPr>
          <a:lstStyle/>
          <a:p>
            <a:pPr algn="ctr"/>
            <a:r>
              <a:rPr lang="ja-JP" altLang="en-US" b="1">
                <a:solidFill>
                  <a:srgbClr val="FF0000"/>
                </a:solidFill>
                <a:latin typeface="メイリオ" panose="020B0604030504040204" pitchFamily="50" charset="-128"/>
                <a:ea typeface="メイリオ" panose="020B0604030504040204" pitchFamily="50" charset="-128"/>
              </a:rPr>
              <a:t>一段高い</a:t>
            </a:r>
            <a:endParaRPr lang="en-US" altLang="ja-JP" b="1" dirty="0">
              <a:solidFill>
                <a:srgbClr val="FF0000"/>
              </a:solidFill>
              <a:latin typeface="メイリオ" panose="020B0604030504040204" pitchFamily="50" charset="-128"/>
              <a:ea typeface="メイリオ" panose="020B0604030504040204" pitchFamily="50" charset="-128"/>
            </a:endParaRPr>
          </a:p>
          <a:p>
            <a:pPr algn="ctr"/>
            <a:r>
              <a:rPr lang="ja-JP" altLang="en-US" b="1">
                <a:solidFill>
                  <a:srgbClr val="FF0000"/>
                </a:solidFill>
                <a:latin typeface="メイリオ" panose="020B0604030504040204" pitchFamily="50" charset="-128"/>
                <a:ea typeface="メイリオ" panose="020B0604030504040204" pitchFamily="50" charset="-128"/>
              </a:rPr>
              <a:t>視点</a:t>
            </a:r>
            <a:r>
              <a:rPr lang="ja-JP" altLang="en-US" b="1" dirty="0">
                <a:solidFill>
                  <a:srgbClr val="FF0000"/>
                </a:solidFill>
                <a:latin typeface="メイリオ" panose="020B0604030504040204" pitchFamily="50" charset="-128"/>
                <a:ea typeface="メイリオ" panose="020B0604030504040204" pitchFamily="50" charset="-128"/>
              </a:rPr>
              <a:t>を追加</a:t>
            </a:r>
          </a:p>
        </p:txBody>
      </p:sp>
    </p:spTree>
    <p:extLst>
      <p:ext uri="{BB962C8B-B14F-4D97-AF65-F5344CB8AC3E}">
        <p14:creationId xmlns:p14="http://schemas.microsoft.com/office/powerpoint/2010/main" val="2915256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kumimoji="1" lang="en-US" altLang="ja-JP" dirty="0"/>
              <a:t>③</a:t>
            </a:r>
            <a:r>
              <a:rPr kumimoji="1" lang="ja-JP" altLang="en-US"/>
              <a:t>：</a:t>
            </a:r>
            <a:r>
              <a:rPr kumimoji="1" lang="en-US" altLang="ja-JP" dirty="0"/>
              <a:t>WHY</a:t>
            </a:r>
            <a:r>
              <a:rPr kumimoji="1" lang="ja-JP" altLang="en-US"/>
              <a:t>ツリー</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ja-JP" altLang="en-US"/>
              <a:t>お金を貯めたいのに貯まりません</a:t>
            </a:r>
            <a:endParaRPr lang="en-US" altLang="ja-JP" dirty="0"/>
          </a:p>
          <a:p>
            <a:r>
              <a:rPr lang="ja-JP" altLang="en-US"/>
              <a:t>原因をロジックツリーで分解してください</a:t>
            </a:r>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112</a:t>
            </a:fld>
            <a:endParaRPr lang="ja-JP" altLang="en-US" dirty="0"/>
          </a:p>
        </p:txBody>
      </p:sp>
      <p:sp>
        <p:nvSpPr>
          <p:cNvPr id="6" name="正方形/長方形 5">
            <a:extLst>
              <a:ext uri="{FF2B5EF4-FFF2-40B4-BE49-F238E27FC236}">
                <a16:creationId xmlns:a16="http://schemas.microsoft.com/office/drawing/2014/main" id="{B75BBC82-21DC-0B48-6513-5392F4417001}"/>
              </a:ext>
            </a:extLst>
          </p:cNvPr>
          <p:cNvSpPr/>
          <p:nvPr/>
        </p:nvSpPr>
        <p:spPr>
          <a:xfrm>
            <a:off x="9850836" y="5835152"/>
            <a:ext cx="1731564" cy="253916"/>
          </a:xfrm>
          <a:prstGeom prst="rect">
            <a:avLst/>
          </a:prstGeom>
        </p:spPr>
        <p:txBody>
          <a:bodyPr wrap="none">
            <a:spAutoFit/>
          </a:bodyPr>
          <a:lstStyle/>
          <a:p>
            <a:r>
              <a:rPr lang="ja-JP" altLang="en-US" sz="1050"/>
              <a:t>https://boxil.jp/mag/a3116/</a:t>
            </a:r>
          </a:p>
        </p:txBody>
      </p:sp>
    </p:spTree>
    <p:extLst>
      <p:ext uri="{BB962C8B-B14F-4D97-AF65-F5344CB8AC3E}">
        <p14:creationId xmlns:p14="http://schemas.microsoft.com/office/powerpoint/2010/main" val="26765744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113</a:t>
            </a:fld>
            <a:endParaRPr lang="ja-JP" altLang="en-US" dirty="0"/>
          </a:p>
        </p:txBody>
      </p:sp>
    </p:spTree>
    <p:extLst>
      <p:ext uri="{BB962C8B-B14F-4D97-AF65-F5344CB8AC3E}">
        <p14:creationId xmlns:p14="http://schemas.microsoft.com/office/powerpoint/2010/main" val="26936322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kumimoji="1" lang="en-US" altLang="ja-JP" dirty="0"/>
              <a:t>③</a:t>
            </a:r>
            <a:r>
              <a:rPr kumimoji="1" lang="ja-JP" altLang="en-US"/>
              <a:t>の解答例</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pPr marL="0" indent="0">
              <a:buNone/>
            </a:pPr>
            <a:endParaRPr lang="ja-JP" altLang="en-US"/>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114</a:t>
            </a:fld>
            <a:endParaRPr lang="ja-JP" altLang="en-US" dirty="0"/>
          </a:p>
        </p:txBody>
      </p:sp>
      <p:pic>
        <p:nvPicPr>
          <p:cNvPr id="1026" name="Picture 2">
            <a:extLst>
              <a:ext uri="{FF2B5EF4-FFF2-40B4-BE49-F238E27FC236}">
                <a16:creationId xmlns:a16="http://schemas.microsoft.com/office/drawing/2014/main" id="{0024F88A-0B1F-6388-0377-83ECCCA28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14"/>
          <a:stretch/>
        </p:blipFill>
        <p:spPr bwMode="auto">
          <a:xfrm>
            <a:off x="1127448" y="1129814"/>
            <a:ext cx="9498207" cy="481693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1869779-6267-761F-18F4-60C0F4A73AC6}"/>
              </a:ext>
            </a:extLst>
          </p:cNvPr>
          <p:cNvSpPr/>
          <p:nvPr/>
        </p:nvSpPr>
        <p:spPr>
          <a:xfrm>
            <a:off x="9850836" y="5835152"/>
            <a:ext cx="1731564" cy="253916"/>
          </a:xfrm>
          <a:prstGeom prst="rect">
            <a:avLst/>
          </a:prstGeom>
        </p:spPr>
        <p:txBody>
          <a:bodyPr wrap="none">
            <a:spAutoFit/>
          </a:bodyPr>
          <a:lstStyle/>
          <a:p>
            <a:r>
              <a:rPr lang="ja-JP" altLang="en-US" sz="1050"/>
              <a:t>https://boxil.jp/mag/a3116/</a:t>
            </a:r>
          </a:p>
        </p:txBody>
      </p:sp>
    </p:spTree>
    <p:extLst>
      <p:ext uri="{BB962C8B-B14F-4D97-AF65-F5344CB8AC3E}">
        <p14:creationId xmlns:p14="http://schemas.microsoft.com/office/powerpoint/2010/main" val="21042793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D80DD3-BD05-DAE3-2623-305FF93731E7}"/>
              </a:ext>
            </a:extLst>
          </p:cNvPr>
          <p:cNvSpPr>
            <a:spLocks noGrp="1"/>
          </p:cNvSpPr>
          <p:nvPr>
            <p:ph type="title"/>
          </p:nvPr>
        </p:nvSpPr>
        <p:spPr/>
        <p:txBody>
          <a:bodyPr/>
          <a:lstStyle/>
          <a:p>
            <a:r>
              <a:rPr lang="ja-JP" altLang="en-US"/>
              <a:t>さっきのも間違いではないが、もう一段</a:t>
            </a:r>
            <a:r>
              <a:rPr lang="en-US" altLang="ja-JP" dirty="0"/>
              <a:t>MECE</a:t>
            </a:r>
            <a:r>
              <a:rPr lang="ja-JP" altLang="en-US"/>
              <a:t>な視点を追加すると全体像が把握できる</a:t>
            </a:r>
            <a:endParaRPr kumimoji="1" lang="ja-JP" altLang="en-US"/>
          </a:p>
        </p:txBody>
      </p:sp>
      <p:sp>
        <p:nvSpPr>
          <p:cNvPr id="4" name="スライド番号プレースホルダー 3">
            <a:extLst>
              <a:ext uri="{FF2B5EF4-FFF2-40B4-BE49-F238E27FC236}">
                <a16:creationId xmlns:a16="http://schemas.microsoft.com/office/drawing/2014/main" id="{B9D7B5B6-8B97-A312-D091-9D7F3C17BC99}"/>
              </a:ext>
            </a:extLst>
          </p:cNvPr>
          <p:cNvSpPr>
            <a:spLocks noGrp="1"/>
          </p:cNvSpPr>
          <p:nvPr>
            <p:ph type="sldNum" sz="quarter" idx="4"/>
          </p:nvPr>
        </p:nvSpPr>
        <p:spPr/>
        <p:txBody>
          <a:bodyPr/>
          <a:lstStyle/>
          <a:p>
            <a:fld id="{C5CBEA7B-64A4-4354-845E-AE91C99E82B0}" type="slidenum">
              <a:rPr lang="ja-JP" altLang="en-US" smtClean="0"/>
              <a:pPr/>
              <a:t>115</a:t>
            </a:fld>
            <a:endParaRPr lang="ja-JP" altLang="en-US" dirty="0"/>
          </a:p>
        </p:txBody>
      </p:sp>
      <p:sp>
        <p:nvSpPr>
          <p:cNvPr id="5" name="正方形/長方形 4">
            <a:extLst>
              <a:ext uri="{FF2B5EF4-FFF2-40B4-BE49-F238E27FC236}">
                <a16:creationId xmlns:a16="http://schemas.microsoft.com/office/drawing/2014/main" id="{8E5FD16D-D519-B21A-DC71-3D09C6DAF71C}"/>
              </a:ext>
            </a:extLst>
          </p:cNvPr>
          <p:cNvSpPr/>
          <p:nvPr/>
        </p:nvSpPr>
        <p:spPr>
          <a:xfrm>
            <a:off x="1893195" y="2955170"/>
            <a:ext cx="228306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お金が貯まらない</a:t>
            </a:r>
            <a:endParaRPr lang="ja-JP" altLang="en-US" sz="1200" dirty="0">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DEFA184E-1958-E1C9-520F-960233431EA8}"/>
              </a:ext>
            </a:extLst>
          </p:cNvPr>
          <p:cNvSpPr/>
          <p:nvPr/>
        </p:nvSpPr>
        <p:spPr>
          <a:xfrm>
            <a:off x="4413983" y="2280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労働収入に</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原因がある</a:t>
            </a:r>
            <a:endParaRPr lang="ja-JP" altLang="en-US" sz="1200" dirty="0">
              <a:latin typeface="Yu Gothic" panose="020B0400000000000000" pitchFamily="34" charset="-128"/>
              <a:ea typeface="Yu Gothic" panose="020B0400000000000000" pitchFamily="34" charset="-128"/>
            </a:endParaRPr>
          </a:p>
        </p:txBody>
      </p:sp>
      <p:sp>
        <p:nvSpPr>
          <p:cNvPr id="7" name="正方形/長方形 6">
            <a:extLst>
              <a:ext uri="{FF2B5EF4-FFF2-40B4-BE49-F238E27FC236}">
                <a16:creationId xmlns:a16="http://schemas.microsoft.com/office/drawing/2014/main" id="{D06D189B-8A44-8C9F-B522-14DDAC8F670B}"/>
              </a:ext>
            </a:extLst>
          </p:cNvPr>
          <p:cNvSpPr/>
          <p:nvPr/>
        </p:nvSpPr>
        <p:spPr>
          <a:xfrm>
            <a:off x="4416714" y="430306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支出に原因がある</a:t>
            </a:r>
            <a:endParaRPr lang="ja-JP" altLang="en-US" sz="1200" dirty="0">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CE4258E8-130E-80A9-B3D0-C4AAC7EEB8A4}"/>
              </a:ext>
            </a:extLst>
          </p:cNvPr>
          <p:cNvSpPr/>
          <p:nvPr/>
        </p:nvSpPr>
        <p:spPr>
          <a:xfrm>
            <a:off x="5853635" y="158308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時給単価が</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低い</a:t>
            </a:r>
            <a:endParaRPr lang="ja-JP" altLang="en-US" sz="1200" dirty="0">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14BD90C4-7A12-983A-C657-489100960D3E}"/>
              </a:ext>
            </a:extLst>
          </p:cNvPr>
          <p:cNvSpPr/>
          <p:nvPr/>
        </p:nvSpPr>
        <p:spPr>
          <a:xfrm>
            <a:off x="5840290" y="2725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労働時間が</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短い</a:t>
            </a:r>
            <a:endParaRPr lang="en-US" altLang="ja-JP"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C38505BB-DD35-B6AE-89AD-AE77B26EB3E9}"/>
              </a:ext>
            </a:extLst>
          </p:cNvPr>
          <p:cNvSpPr/>
          <p:nvPr/>
        </p:nvSpPr>
        <p:spPr>
          <a:xfrm>
            <a:off x="5853635" y="392560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消費・浪費が多い</a:t>
            </a:r>
            <a:endParaRPr lang="en-US" altLang="ja-JP"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3D35A09D-8969-B405-3B8D-91C93ACC35A3}"/>
              </a:ext>
            </a:extLst>
          </p:cNvPr>
          <p:cNvSpPr/>
          <p:nvPr/>
        </p:nvSpPr>
        <p:spPr>
          <a:xfrm>
            <a:off x="5853635" y="503185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固定費が多い</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1E3508CC-5238-51F4-E6F0-4EF57DA015C9}"/>
              </a:ext>
            </a:extLst>
          </p:cNvPr>
          <p:cNvSpPr/>
          <p:nvPr/>
        </p:nvSpPr>
        <p:spPr>
          <a:xfrm>
            <a:off x="7281309" y="128388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仕事内容の</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単価が低い</a:t>
            </a:r>
            <a:endParaRPr lang="ja-JP" altLang="en-US"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59355C94-521E-2B47-6B8E-DB848E741231}"/>
              </a:ext>
            </a:extLst>
          </p:cNvPr>
          <p:cNvSpPr/>
          <p:nvPr/>
        </p:nvSpPr>
        <p:spPr>
          <a:xfrm>
            <a:off x="7281309" y="183393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会社の給与水準が低い</a:t>
            </a:r>
            <a:endParaRPr lang="en-US" altLang="ja-JP" sz="1200" dirty="0">
              <a:latin typeface="Yu Gothic" panose="020B0400000000000000" pitchFamily="34" charset="-128"/>
              <a:ea typeface="Yu Gothic" panose="020B0400000000000000" pitchFamily="34" charset="-128"/>
            </a:endParaRPr>
          </a:p>
        </p:txBody>
      </p:sp>
      <p:cxnSp>
        <p:nvCxnSpPr>
          <p:cNvPr id="14" name="コネクタ: カギ線 18">
            <a:extLst>
              <a:ext uri="{FF2B5EF4-FFF2-40B4-BE49-F238E27FC236}">
                <a16:creationId xmlns:a16="http://schemas.microsoft.com/office/drawing/2014/main" id="{AFFE8805-29D3-539A-D856-87E645302A2C}"/>
              </a:ext>
            </a:extLst>
          </p:cNvPr>
          <p:cNvCxnSpPr>
            <a:cxnSpLocks/>
            <a:stCxn id="5" idx="3"/>
            <a:endCxn id="6" idx="1"/>
          </p:cNvCxnSpPr>
          <p:nvPr/>
        </p:nvCxnSpPr>
        <p:spPr>
          <a:xfrm flipV="1">
            <a:off x="4176255" y="2501350"/>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 name="コネクタ: カギ線 21">
            <a:extLst>
              <a:ext uri="{FF2B5EF4-FFF2-40B4-BE49-F238E27FC236}">
                <a16:creationId xmlns:a16="http://schemas.microsoft.com/office/drawing/2014/main" id="{DD014BC4-43D0-0641-362D-C6A760B2948E}"/>
              </a:ext>
            </a:extLst>
          </p:cNvPr>
          <p:cNvCxnSpPr>
            <a:cxnSpLocks/>
            <a:stCxn id="5" idx="3"/>
            <a:endCxn id="7" idx="1"/>
          </p:cNvCxnSpPr>
          <p:nvPr/>
        </p:nvCxnSpPr>
        <p:spPr>
          <a:xfrm>
            <a:off x="4176255" y="3175549"/>
            <a:ext cx="240459" cy="134789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6" name="コネクタ: カギ線 24">
            <a:extLst>
              <a:ext uri="{FF2B5EF4-FFF2-40B4-BE49-F238E27FC236}">
                <a16:creationId xmlns:a16="http://schemas.microsoft.com/office/drawing/2014/main" id="{FA75BF2D-32A9-7A9F-1460-C9CFBF5A8E3E}"/>
              </a:ext>
            </a:extLst>
          </p:cNvPr>
          <p:cNvCxnSpPr>
            <a:cxnSpLocks/>
            <a:stCxn id="7" idx="3"/>
            <a:endCxn id="11" idx="1"/>
          </p:cNvCxnSpPr>
          <p:nvPr/>
        </p:nvCxnSpPr>
        <p:spPr>
          <a:xfrm>
            <a:off x="5619654" y="4523441"/>
            <a:ext cx="233981" cy="72878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 name="コネクタ: カギ線 27">
            <a:extLst>
              <a:ext uri="{FF2B5EF4-FFF2-40B4-BE49-F238E27FC236}">
                <a16:creationId xmlns:a16="http://schemas.microsoft.com/office/drawing/2014/main" id="{5CED4303-AD37-B2DA-7ED4-883B68908B64}"/>
              </a:ext>
            </a:extLst>
          </p:cNvPr>
          <p:cNvCxnSpPr>
            <a:cxnSpLocks/>
            <a:stCxn id="7" idx="3"/>
            <a:endCxn id="10" idx="1"/>
          </p:cNvCxnSpPr>
          <p:nvPr/>
        </p:nvCxnSpPr>
        <p:spPr>
          <a:xfrm flipV="1">
            <a:off x="5619655" y="4145982"/>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 name="コネクタ: カギ線 30">
            <a:extLst>
              <a:ext uri="{FF2B5EF4-FFF2-40B4-BE49-F238E27FC236}">
                <a16:creationId xmlns:a16="http://schemas.microsoft.com/office/drawing/2014/main" id="{8EF428AF-B468-0564-62B7-034078DA9136}"/>
              </a:ext>
            </a:extLst>
          </p:cNvPr>
          <p:cNvCxnSpPr>
            <a:cxnSpLocks/>
            <a:stCxn id="6" idx="3"/>
            <a:endCxn id="8" idx="1"/>
          </p:cNvCxnSpPr>
          <p:nvPr/>
        </p:nvCxnSpPr>
        <p:spPr>
          <a:xfrm flipV="1">
            <a:off x="5616923" y="1803462"/>
            <a:ext cx="236712" cy="69788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 name="コネクタ: カギ線 33">
            <a:extLst>
              <a:ext uri="{FF2B5EF4-FFF2-40B4-BE49-F238E27FC236}">
                <a16:creationId xmlns:a16="http://schemas.microsoft.com/office/drawing/2014/main" id="{5F9DD0C6-9A6A-324A-E3C4-A9D6B4CCAF33}"/>
              </a:ext>
            </a:extLst>
          </p:cNvPr>
          <p:cNvCxnSpPr>
            <a:cxnSpLocks/>
            <a:stCxn id="6" idx="3"/>
            <a:endCxn id="9" idx="1"/>
          </p:cNvCxnSpPr>
          <p:nvPr/>
        </p:nvCxnSpPr>
        <p:spPr>
          <a:xfrm>
            <a:off x="5616923" y="2501350"/>
            <a:ext cx="223367" cy="4450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 name="コネクタ: カギ線 43">
            <a:extLst>
              <a:ext uri="{FF2B5EF4-FFF2-40B4-BE49-F238E27FC236}">
                <a16:creationId xmlns:a16="http://schemas.microsoft.com/office/drawing/2014/main" id="{7FBB3B85-8425-18B2-92AB-262ABA106C56}"/>
              </a:ext>
            </a:extLst>
          </p:cNvPr>
          <p:cNvCxnSpPr>
            <a:cxnSpLocks/>
            <a:stCxn id="8" idx="3"/>
            <a:endCxn id="12" idx="1"/>
          </p:cNvCxnSpPr>
          <p:nvPr/>
        </p:nvCxnSpPr>
        <p:spPr>
          <a:xfrm flipV="1">
            <a:off x="7056575" y="1504268"/>
            <a:ext cx="224734" cy="2991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1" name="コネクタ: カギ線 46">
            <a:extLst>
              <a:ext uri="{FF2B5EF4-FFF2-40B4-BE49-F238E27FC236}">
                <a16:creationId xmlns:a16="http://schemas.microsoft.com/office/drawing/2014/main" id="{1DE99EAD-C18B-39B0-5E55-4E3A08C2F787}"/>
              </a:ext>
            </a:extLst>
          </p:cNvPr>
          <p:cNvCxnSpPr>
            <a:cxnSpLocks/>
            <a:stCxn id="8" idx="3"/>
            <a:endCxn id="13" idx="1"/>
          </p:cNvCxnSpPr>
          <p:nvPr/>
        </p:nvCxnSpPr>
        <p:spPr>
          <a:xfrm>
            <a:off x="7056575" y="1803462"/>
            <a:ext cx="224734" cy="25085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7" name="正方形/長方形 26">
            <a:extLst>
              <a:ext uri="{FF2B5EF4-FFF2-40B4-BE49-F238E27FC236}">
                <a16:creationId xmlns:a16="http://schemas.microsoft.com/office/drawing/2014/main" id="{690308ED-56DD-4005-F4CB-DD106CDF60D2}"/>
              </a:ext>
            </a:extLst>
          </p:cNvPr>
          <p:cNvSpPr/>
          <p:nvPr/>
        </p:nvSpPr>
        <p:spPr>
          <a:xfrm>
            <a:off x="7249543" y="243629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物理的にシフトに入れない</a:t>
            </a:r>
            <a:endParaRPr lang="en-US" altLang="ja-JP" sz="12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1C146D85-5758-9B54-8029-FD7D19D266BF}"/>
              </a:ext>
            </a:extLst>
          </p:cNvPr>
          <p:cNvSpPr/>
          <p:nvPr/>
        </p:nvSpPr>
        <p:spPr>
          <a:xfrm>
            <a:off x="7248128" y="298824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心理的に働く意欲がない</a:t>
            </a:r>
            <a:endParaRPr lang="en-US" altLang="ja-JP" sz="1200" dirty="0">
              <a:latin typeface="Yu Gothic" panose="020B0400000000000000" pitchFamily="34" charset="-128"/>
              <a:ea typeface="Yu Gothic" panose="020B0400000000000000" pitchFamily="34" charset="-128"/>
            </a:endParaRPr>
          </a:p>
        </p:txBody>
      </p:sp>
      <p:sp>
        <p:nvSpPr>
          <p:cNvPr id="33" name="正方形/長方形 32">
            <a:extLst>
              <a:ext uri="{FF2B5EF4-FFF2-40B4-BE49-F238E27FC236}">
                <a16:creationId xmlns:a16="http://schemas.microsoft.com/office/drawing/2014/main" id="{457BB0C2-5DE5-FA18-50A0-7E24EAA88AEC}"/>
              </a:ext>
            </a:extLst>
          </p:cNvPr>
          <p:cNvSpPr/>
          <p:nvPr/>
        </p:nvSpPr>
        <p:spPr>
          <a:xfrm>
            <a:off x="7248128" y="365999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食事</a:t>
            </a:r>
            <a:endParaRPr lang="en-US" altLang="ja-JP" sz="1200" dirty="0">
              <a:latin typeface="Yu Gothic" panose="020B0400000000000000" pitchFamily="34" charset="-128"/>
              <a:ea typeface="Yu Gothic" panose="020B0400000000000000" pitchFamily="34" charset="-128"/>
            </a:endParaRPr>
          </a:p>
        </p:txBody>
      </p:sp>
      <p:sp>
        <p:nvSpPr>
          <p:cNvPr id="34" name="正方形/長方形 33">
            <a:extLst>
              <a:ext uri="{FF2B5EF4-FFF2-40B4-BE49-F238E27FC236}">
                <a16:creationId xmlns:a16="http://schemas.microsoft.com/office/drawing/2014/main" id="{98EF980B-01CC-9970-10AD-E23FF3A2E782}"/>
              </a:ext>
            </a:extLst>
          </p:cNvPr>
          <p:cNvSpPr/>
          <p:nvPr/>
        </p:nvSpPr>
        <p:spPr>
          <a:xfrm>
            <a:off x="7248128" y="420681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洋服</a:t>
            </a:r>
            <a:endParaRPr lang="en-US" altLang="ja-JP" sz="1200" dirty="0">
              <a:latin typeface="Yu Gothic" panose="020B0400000000000000" pitchFamily="34" charset="-128"/>
              <a:ea typeface="Yu Gothic" panose="020B0400000000000000" pitchFamily="34" charset="-128"/>
            </a:endParaRPr>
          </a:p>
        </p:txBody>
      </p:sp>
      <p:sp>
        <p:nvSpPr>
          <p:cNvPr id="35" name="正方形/長方形 34">
            <a:extLst>
              <a:ext uri="{FF2B5EF4-FFF2-40B4-BE49-F238E27FC236}">
                <a16:creationId xmlns:a16="http://schemas.microsoft.com/office/drawing/2014/main" id="{60A11D3C-A7F0-6802-2FF2-4943C710826E}"/>
              </a:ext>
            </a:extLst>
          </p:cNvPr>
          <p:cNvSpPr/>
          <p:nvPr/>
        </p:nvSpPr>
        <p:spPr>
          <a:xfrm>
            <a:off x="7248128" y="481147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家賃</a:t>
            </a:r>
            <a:endParaRPr lang="en-US" altLang="ja-JP" sz="1200" dirty="0">
              <a:latin typeface="Yu Gothic" panose="020B0400000000000000" pitchFamily="34" charset="-128"/>
              <a:ea typeface="Yu Gothic" panose="020B0400000000000000" pitchFamily="34" charset="-128"/>
            </a:endParaRPr>
          </a:p>
        </p:txBody>
      </p:sp>
      <p:sp>
        <p:nvSpPr>
          <p:cNvPr id="36" name="正方形/長方形 35">
            <a:extLst>
              <a:ext uri="{FF2B5EF4-FFF2-40B4-BE49-F238E27FC236}">
                <a16:creationId xmlns:a16="http://schemas.microsoft.com/office/drawing/2014/main" id="{7E343271-5E77-3D8D-233F-82BDEF781810}"/>
              </a:ext>
            </a:extLst>
          </p:cNvPr>
          <p:cNvSpPr/>
          <p:nvPr/>
        </p:nvSpPr>
        <p:spPr>
          <a:xfrm>
            <a:off x="7231905" y="535373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奨学金の返済</a:t>
            </a:r>
            <a:endParaRPr lang="en-US" altLang="ja-JP" sz="1200" dirty="0">
              <a:latin typeface="Yu Gothic" panose="020B0400000000000000" pitchFamily="34" charset="-128"/>
              <a:ea typeface="Yu Gothic" panose="020B0400000000000000" pitchFamily="34" charset="-128"/>
            </a:endParaRPr>
          </a:p>
        </p:txBody>
      </p:sp>
      <p:cxnSp>
        <p:nvCxnSpPr>
          <p:cNvPr id="38" name="カギ線コネクタ 37">
            <a:extLst>
              <a:ext uri="{FF2B5EF4-FFF2-40B4-BE49-F238E27FC236}">
                <a16:creationId xmlns:a16="http://schemas.microsoft.com/office/drawing/2014/main" id="{9FFC7F5F-DB2B-9E38-EAAF-47785B817BD1}"/>
              </a:ext>
            </a:extLst>
          </p:cNvPr>
          <p:cNvCxnSpPr>
            <a:stCxn id="9" idx="3"/>
            <a:endCxn id="27" idx="1"/>
          </p:cNvCxnSpPr>
          <p:nvPr/>
        </p:nvCxnSpPr>
        <p:spPr>
          <a:xfrm flipV="1">
            <a:off x="7043230" y="2656674"/>
            <a:ext cx="206313" cy="28967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43">
            <a:extLst>
              <a:ext uri="{FF2B5EF4-FFF2-40B4-BE49-F238E27FC236}">
                <a16:creationId xmlns:a16="http://schemas.microsoft.com/office/drawing/2014/main" id="{EC963513-BC1D-4CC3-A35E-2D70C029D4DC}"/>
              </a:ext>
            </a:extLst>
          </p:cNvPr>
          <p:cNvCxnSpPr>
            <a:cxnSpLocks/>
            <a:stCxn id="9" idx="3"/>
            <a:endCxn id="30" idx="1"/>
          </p:cNvCxnSpPr>
          <p:nvPr/>
        </p:nvCxnSpPr>
        <p:spPr>
          <a:xfrm>
            <a:off x="7043230" y="2946350"/>
            <a:ext cx="204898" cy="26227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2" name="コネクタ: カギ線 43">
            <a:extLst>
              <a:ext uri="{FF2B5EF4-FFF2-40B4-BE49-F238E27FC236}">
                <a16:creationId xmlns:a16="http://schemas.microsoft.com/office/drawing/2014/main" id="{27AC2264-2A03-0B5C-AB99-01DA798C9BAD}"/>
              </a:ext>
            </a:extLst>
          </p:cNvPr>
          <p:cNvCxnSpPr>
            <a:cxnSpLocks/>
            <a:stCxn id="10" idx="3"/>
            <a:endCxn id="33" idx="1"/>
          </p:cNvCxnSpPr>
          <p:nvPr/>
        </p:nvCxnSpPr>
        <p:spPr>
          <a:xfrm flipV="1">
            <a:off x="7056575" y="3880371"/>
            <a:ext cx="191553" cy="26561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5" name="コネクタ: カギ線 43">
            <a:extLst>
              <a:ext uri="{FF2B5EF4-FFF2-40B4-BE49-F238E27FC236}">
                <a16:creationId xmlns:a16="http://schemas.microsoft.com/office/drawing/2014/main" id="{8D2C2034-63CE-E0B1-7348-DD136D86755E}"/>
              </a:ext>
            </a:extLst>
          </p:cNvPr>
          <p:cNvCxnSpPr>
            <a:cxnSpLocks/>
            <a:stCxn id="10" idx="3"/>
            <a:endCxn id="34" idx="1"/>
          </p:cNvCxnSpPr>
          <p:nvPr/>
        </p:nvCxnSpPr>
        <p:spPr>
          <a:xfrm>
            <a:off x="7056575" y="4145983"/>
            <a:ext cx="191553" cy="28121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3">
            <a:extLst>
              <a:ext uri="{FF2B5EF4-FFF2-40B4-BE49-F238E27FC236}">
                <a16:creationId xmlns:a16="http://schemas.microsoft.com/office/drawing/2014/main" id="{D99EDCE2-0938-1213-AC9F-3E83EA7FC805}"/>
              </a:ext>
            </a:extLst>
          </p:cNvPr>
          <p:cNvCxnSpPr>
            <a:cxnSpLocks/>
            <a:stCxn id="11" idx="3"/>
            <a:endCxn id="35" idx="1"/>
          </p:cNvCxnSpPr>
          <p:nvPr/>
        </p:nvCxnSpPr>
        <p:spPr>
          <a:xfrm flipV="1">
            <a:off x="7056575" y="5031851"/>
            <a:ext cx="191553" cy="22037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2" name="コネクタ: カギ線 43">
            <a:extLst>
              <a:ext uri="{FF2B5EF4-FFF2-40B4-BE49-F238E27FC236}">
                <a16:creationId xmlns:a16="http://schemas.microsoft.com/office/drawing/2014/main" id="{52A7EC15-20C7-79BF-98C3-FC691CF2A6C4}"/>
              </a:ext>
            </a:extLst>
          </p:cNvPr>
          <p:cNvCxnSpPr>
            <a:cxnSpLocks/>
            <a:stCxn id="11" idx="3"/>
            <a:endCxn id="36" idx="1"/>
          </p:cNvCxnSpPr>
          <p:nvPr/>
        </p:nvCxnSpPr>
        <p:spPr>
          <a:xfrm>
            <a:off x="7056575" y="5252230"/>
            <a:ext cx="175330" cy="32188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5" name="正方形/長方形 54">
            <a:extLst>
              <a:ext uri="{FF2B5EF4-FFF2-40B4-BE49-F238E27FC236}">
                <a16:creationId xmlns:a16="http://schemas.microsoft.com/office/drawing/2014/main" id="{9F132927-70C8-043E-94DF-F27E53BB81DA}"/>
              </a:ext>
            </a:extLst>
          </p:cNvPr>
          <p:cNvSpPr/>
          <p:nvPr/>
        </p:nvSpPr>
        <p:spPr>
          <a:xfrm>
            <a:off x="4212719" y="2219579"/>
            <a:ext cx="1506258" cy="2738654"/>
          </a:xfrm>
          <a:prstGeom prst="rect">
            <a:avLst/>
          </a:prstGeom>
          <a:noFill/>
          <a:ln w="9525">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6332FA45-47C7-58DD-2AD4-EAEF9DDFEDD7}"/>
              </a:ext>
            </a:extLst>
          </p:cNvPr>
          <p:cNvSpPr txBox="1"/>
          <p:nvPr/>
        </p:nvSpPr>
        <p:spPr>
          <a:xfrm>
            <a:off x="4199083" y="1483591"/>
            <a:ext cx="1504015" cy="646331"/>
          </a:xfrm>
          <a:prstGeom prst="rect">
            <a:avLst/>
          </a:prstGeom>
          <a:noFill/>
        </p:spPr>
        <p:txBody>
          <a:bodyPr wrap="square" rtlCol="0">
            <a:spAutoFit/>
          </a:bodyPr>
          <a:lstStyle/>
          <a:p>
            <a:pPr algn="ctr"/>
            <a:r>
              <a:rPr lang="ja-JP" altLang="en-US" b="1">
                <a:solidFill>
                  <a:srgbClr val="FF0000"/>
                </a:solidFill>
                <a:latin typeface="メイリオ" panose="020B0604030504040204" pitchFamily="50" charset="-128"/>
                <a:ea typeface="メイリオ" panose="020B0604030504040204" pitchFamily="50" charset="-128"/>
              </a:rPr>
              <a:t>一段高い</a:t>
            </a:r>
            <a:endParaRPr lang="en-US" altLang="ja-JP" b="1" dirty="0">
              <a:solidFill>
                <a:srgbClr val="FF0000"/>
              </a:solidFill>
              <a:latin typeface="メイリオ" panose="020B0604030504040204" pitchFamily="50" charset="-128"/>
              <a:ea typeface="メイリオ" panose="020B0604030504040204" pitchFamily="50" charset="-128"/>
            </a:endParaRPr>
          </a:p>
          <a:p>
            <a:pPr algn="ctr"/>
            <a:r>
              <a:rPr lang="ja-JP" altLang="en-US" b="1">
                <a:solidFill>
                  <a:srgbClr val="FF0000"/>
                </a:solidFill>
                <a:latin typeface="メイリオ" panose="020B0604030504040204" pitchFamily="50" charset="-128"/>
                <a:ea typeface="メイリオ" panose="020B0604030504040204" pitchFamily="50" charset="-128"/>
              </a:rPr>
              <a:t>視点</a:t>
            </a:r>
            <a:r>
              <a:rPr lang="ja-JP" altLang="en-US" b="1" dirty="0">
                <a:solidFill>
                  <a:srgbClr val="FF0000"/>
                </a:solidFill>
                <a:latin typeface="メイリオ" panose="020B0604030504040204" pitchFamily="50" charset="-128"/>
                <a:ea typeface="メイリオ" panose="020B0604030504040204" pitchFamily="50" charset="-128"/>
              </a:rPr>
              <a:t>を追加</a:t>
            </a:r>
          </a:p>
        </p:txBody>
      </p:sp>
      <p:sp>
        <p:nvSpPr>
          <p:cNvPr id="37" name="正方形/長方形 36">
            <a:extLst>
              <a:ext uri="{FF2B5EF4-FFF2-40B4-BE49-F238E27FC236}">
                <a16:creationId xmlns:a16="http://schemas.microsoft.com/office/drawing/2014/main" id="{949B60C6-024F-F9E9-70F5-CED9113EF523}"/>
              </a:ext>
            </a:extLst>
          </p:cNvPr>
          <p:cNvSpPr/>
          <p:nvPr/>
        </p:nvSpPr>
        <p:spPr>
          <a:xfrm>
            <a:off x="4413983" y="3206966"/>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労働収入以外に原因がある</a:t>
            </a:r>
            <a:endParaRPr lang="ja-JP" altLang="en-US" sz="1200" dirty="0">
              <a:latin typeface="Yu Gothic" panose="020B0400000000000000" pitchFamily="34" charset="-128"/>
              <a:ea typeface="Yu Gothic" panose="020B0400000000000000" pitchFamily="34" charset="-128"/>
            </a:endParaRPr>
          </a:p>
        </p:txBody>
      </p:sp>
      <p:cxnSp>
        <p:nvCxnSpPr>
          <p:cNvPr id="22" name="カギ線コネクタ 21">
            <a:extLst>
              <a:ext uri="{FF2B5EF4-FFF2-40B4-BE49-F238E27FC236}">
                <a16:creationId xmlns:a16="http://schemas.microsoft.com/office/drawing/2014/main" id="{FFA851C1-0469-BB17-6102-B01C5A40ED59}"/>
              </a:ext>
            </a:extLst>
          </p:cNvPr>
          <p:cNvCxnSpPr>
            <a:cxnSpLocks/>
            <a:stCxn id="5" idx="3"/>
            <a:endCxn id="37" idx="1"/>
          </p:cNvCxnSpPr>
          <p:nvPr/>
        </p:nvCxnSpPr>
        <p:spPr>
          <a:xfrm>
            <a:off x="4176255" y="3175549"/>
            <a:ext cx="237728" cy="25179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943403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lang="en-US" altLang="ja-JP" dirty="0"/>
              <a:t>④</a:t>
            </a:r>
            <a:r>
              <a:rPr kumimoji="1" lang="ja-JP" altLang="en-US"/>
              <a:t>：</a:t>
            </a:r>
            <a:r>
              <a:rPr kumimoji="1" lang="en-US" altLang="ja-JP" dirty="0"/>
              <a:t>WHY</a:t>
            </a:r>
            <a:r>
              <a:rPr kumimoji="1" lang="ja-JP" altLang="en-US"/>
              <a:t>ツリー</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en-US" altLang="ja-JP" dirty="0"/>
              <a:t>PC</a:t>
            </a:r>
            <a:r>
              <a:rPr lang="ja-JP" altLang="en-US"/>
              <a:t>を売りたいのに売れません</a:t>
            </a:r>
            <a:endParaRPr lang="en-US" altLang="ja-JP" dirty="0"/>
          </a:p>
          <a:p>
            <a:r>
              <a:rPr lang="ja-JP" altLang="en-US"/>
              <a:t>原因をロジックツリーで分解してください</a:t>
            </a:r>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116</a:t>
            </a:fld>
            <a:endParaRPr lang="ja-JP" altLang="en-US" dirty="0"/>
          </a:p>
        </p:txBody>
      </p:sp>
      <p:sp>
        <p:nvSpPr>
          <p:cNvPr id="6" name="正方形/長方形 5">
            <a:extLst>
              <a:ext uri="{FF2B5EF4-FFF2-40B4-BE49-F238E27FC236}">
                <a16:creationId xmlns:a16="http://schemas.microsoft.com/office/drawing/2014/main" id="{B75BBC82-21DC-0B48-6513-5392F4417001}"/>
              </a:ext>
            </a:extLst>
          </p:cNvPr>
          <p:cNvSpPr/>
          <p:nvPr/>
        </p:nvSpPr>
        <p:spPr>
          <a:xfrm>
            <a:off x="9417321" y="5848712"/>
            <a:ext cx="2432076" cy="253916"/>
          </a:xfrm>
          <a:prstGeom prst="rect">
            <a:avLst/>
          </a:prstGeom>
        </p:spPr>
        <p:txBody>
          <a:bodyPr wrap="none">
            <a:spAutoFit/>
          </a:bodyPr>
          <a:lstStyle/>
          <a:p>
            <a:r>
              <a:rPr lang="en" altLang="ja-JP" sz="1050" dirty="0"/>
              <a:t>https://</a:t>
            </a:r>
            <a:r>
              <a:rPr lang="en" altLang="ja-JP" sz="1050" dirty="0" err="1"/>
              <a:t>japan-lifehack.com</a:t>
            </a:r>
            <a:r>
              <a:rPr lang="en" altLang="ja-JP" sz="1050" dirty="0"/>
              <a:t>/logic-tree-all/</a:t>
            </a:r>
            <a:endParaRPr lang="ja-JP" altLang="en-US" sz="1050"/>
          </a:p>
        </p:txBody>
      </p:sp>
    </p:spTree>
    <p:extLst>
      <p:ext uri="{BB962C8B-B14F-4D97-AF65-F5344CB8AC3E}">
        <p14:creationId xmlns:p14="http://schemas.microsoft.com/office/powerpoint/2010/main" val="1525817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117</a:t>
            </a:fld>
            <a:endParaRPr lang="ja-JP" altLang="en-US" dirty="0"/>
          </a:p>
        </p:txBody>
      </p:sp>
    </p:spTree>
    <p:extLst>
      <p:ext uri="{BB962C8B-B14F-4D97-AF65-F5344CB8AC3E}">
        <p14:creationId xmlns:p14="http://schemas.microsoft.com/office/powerpoint/2010/main" val="1497699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59A1C9-E225-15C3-33B5-E0F0D32FBC85}"/>
              </a:ext>
            </a:extLst>
          </p:cNvPr>
          <p:cNvSpPr>
            <a:spLocks noGrp="1"/>
          </p:cNvSpPr>
          <p:nvPr>
            <p:ph type="title"/>
          </p:nvPr>
        </p:nvSpPr>
        <p:spPr/>
        <p:txBody>
          <a:bodyPr/>
          <a:lstStyle/>
          <a:p>
            <a:r>
              <a:rPr lang="ja-JP" altLang="en-US"/>
              <a:t>ロジックツリーのトレーニング</a:t>
            </a:r>
            <a:r>
              <a:rPr lang="en-US" altLang="ja-JP" dirty="0"/>
              <a:t>④</a:t>
            </a:r>
            <a:r>
              <a:rPr lang="ja-JP" altLang="en-US"/>
              <a:t>の解答例</a:t>
            </a:r>
            <a:endParaRPr kumimoji="1" lang="ja-JP" altLang="en-US"/>
          </a:p>
        </p:txBody>
      </p:sp>
      <p:sp>
        <p:nvSpPr>
          <p:cNvPr id="3" name="コンテンツ プレースホルダー 2">
            <a:extLst>
              <a:ext uri="{FF2B5EF4-FFF2-40B4-BE49-F238E27FC236}">
                <a16:creationId xmlns:a16="http://schemas.microsoft.com/office/drawing/2014/main" id="{B4738A3A-A106-17E3-4AE2-A9BC872611BF}"/>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50276A1-6728-D3FB-9C21-52F060A613BA}"/>
              </a:ext>
            </a:extLst>
          </p:cNvPr>
          <p:cNvSpPr>
            <a:spLocks noGrp="1"/>
          </p:cNvSpPr>
          <p:nvPr>
            <p:ph type="sldNum" sz="quarter" idx="4"/>
          </p:nvPr>
        </p:nvSpPr>
        <p:spPr/>
        <p:txBody>
          <a:bodyPr/>
          <a:lstStyle/>
          <a:p>
            <a:fld id="{C5CBEA7B-64A4-4354-845E-AE91C99E82B0}" type="slidenum">
              <a:rPr lang="ja-JP" altLang="en-US" smtClean="0"/>
              <a:pPr/>
              <a:t>118</a:t>
            </a:fld>
            <a:endParaRPr lang="ja-JP" altLang="en-US" dirty="0"/>
          </a:p>
        </p:txBody>
      </p:sp>
      <p:pic>
        <p:nvPicPr>
          <p:cNvPr id="3074" name="Picture 2">
            <a:extLst>
              <a:ext uri="{FF2B5EF4-FFF2-40B4-BE49-F238E27FC236}">
                <a16:creationId xmlns:a16="http://schemas.microsoft.com/office/drawing/2014/main" id="{2C86F319-AC65-6D5F-2B6A-702857E72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908" y="1412776"/>
            <a:ext cx="7752184" cy="436060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5C3CD2D-4D14-165E-15B4-A80C3B9BCF04}"/>
              </a:ext>
            </a:extLst>
          </p:cNvPr>
          <p:cNvSpPr/>
          <p:nvPr/>
        </p:nvSpPr>
        <p:spPr>
          <a:xfrm>
            <a:off x="9417321" y="5913018"/>
            <a:ext cx="2432076" cy="253916"/>
          </a:xfrm>
          <a:prstGeom prst="rect">
            <a:avLst/>
          </a:prstGeom>
        </p:spPr>
        <p:txBody>
          <a:bodyPr wrap="none">
            <a:spAutoFit/>
          </a:bodyPr>
          <a:lstStyle/>
          <a:p>
            <a:r>
              <a:rPr lang="en" altLang="ja-JP" sz="1050" dirty="0"/>
              <a:t>https://</a:t>
            </a:r>
            <a:r>
              <a:rPr lang="en" altLang="ja-JP" sz="1050" dirty="0" err="1"/>
              <a:t>japan-lifehack.com</a:t>
            </a:r>
            <a:r>
              <a:rPr lang="en" altLang="ja-JP" sz="1050" dirty="0"/>
              <a:t>/logic-tree-all/</a:t>
            </a:r>
            <a:endParaRPr lang="ja-JP" altLang="en-US" sz="1050"/>
          </a:p>
        </p:txBody>
      </p:sp>
      <p:sp>
        <p:nvSpPr>
          <p:cNvPr id="7" name="正方形/長方形 6">
            <a:extLst>
              <a:ext uri="{FF2B5EF4-FFF2-40B4-BE49-F238E27FC236}">
                <a16:creationId xmlns:a16="http://schemas.microsoft.com/office/drawing/2014/main" id="{0B690891-4837-15E7-7A5A-EEB0C8FFBFC5}"/>
              </a:ext>
            </a:extLst>
          </p:cNvPr>
          <p:cNvSpPr/>
          <p:nvPr/>
        </p:nvSpPr>
        <p:spPr>
          <a:xfrm>
            <a:off x="5123892" y="1819985"/>
            <a:ext cx="1944216" cy="3953395"/>
          </a:xfrm>
          <a:prstGeom prst="rect">
            <a:avLst/>
          </a:prstGeom>
          <a:noFill/>
          <a:ln w="9525">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3B0EEEC-9918-EF68-1251-6A0AB03CA5D0}"/>
              </a:ext>
            </a:extLst>
          </p:cNvPr>
          <p:cNvSpPr txBox="1"/>
          <p:nvPr/>
        </p:nvSpPr>
        <p:spPr>
          <a:xfrm>
            <a:off x="5110256" y="1083998"/>
            <a:ext cx="1941321" cy="646331"/>
          </a:xfrm>
          <a:prstGeom prst="rect">
            <a:avLst/>
          </a:prstGeom>
          <a:noFill/>
        </p:spPr>
        <p:txBody>
          <a:bodyPr wrap="square" rtlCol="0">
            <a:spAutoFit/>
          </a:bodyPr>
          <a:lstStyle/>
          <a:p>
            <a:pPr algn="ctr"/>
            <a:r>
              <a:rPr lang="en-US" altLang="ja-JP" b="1" dirty="0">
                <a:solidFill>
                  <a:srgbClr val="FF0000"/>
                </a:solidFill>
                <a:latin typeface="メイリオ" panose="020B0604030504040204" pitchFamily="50" charset="-128"/>
                <a:ea typeface="メイリオ" panose="020B0604030504040204" pitchFamily="50" charset="-128"/>
              </a:rPr>
              <a:t>4P</a:t>
            </a:r>
            <a:r>
              <a:rPr lang="ja-JP" altLang="en-US" b="1">
                <a:solidFill>
                  <a:srgbClr val="FF0000"/>
                </a:solidFill>
                <a:latin typeface="メイリオ" panose="020B0604030504040204" pitchFamily="50" charset="-128"/>
                <a:ea typeface="メイリオ" panose="020B0604030504040204" pitchFamily="50" charset="-128"/>
              </a:rPr>
              <a:t>分析の</a:t>
            </a:r>
            <a:endParaRPr lang="en-US" altLang="ja-JP" b="1" dirty="0">
              <a:solidFill>
                <a:srgbClr val="FF0000"/>
              </a:solidFill>
              <a:latin typeface="メイリオ" panose="020B0604030504040204" pitchFamily="50" charset="-128"/>
              <a:ea typeface="メイリオ" panose="020B0604030504040204" pitchFamily="50" charset="-128"/>
            </a:endParaRPr>
          </a:p>
          <a:p>
            <a:pPr algn="ctr"/>
            <a:r>
              <a:rPr lang="ja-JP" altLang="en-US" b="1">
                <a:solidFill>
                  <a:srgbClr val="FF0000"/>
                </a:solidFill>
                <a:latin typeface="メイリオ" panose="020B0604030504040204" pitchFamily="50" charset="-128"/>
                <a:ea typeface="メイリオ" panose="020B0604030504040204" pitchFamily="50" charset="-128"/>
              </a:rPr>
              <a:t>視点</a:t>
            </a:r>
            <a:r>
              <a:rPr lang="ja-JP" altLang="en-US" b="1" dirty="0">
                <a:solidFill>
                  <a:srgbClr val="FF0000"/>
                </a:solidFill>
                <a:latin typeface="メイリオ" panose="020B0604030504040204" pitchFamily="50" charset="-128"/>
                <a:ea typeface="メイリオ" panose="020B0604030504040204" pitchFamily="50" charset="-128"/>
              </a:rPr>
              <a:t>を追加</a:t>
            </a:r>
          </a:p>
        </p:txBody>
      </p:sp>
    </p:spTree>
    <p:extLst>
      <p:ext uri="{BB962C8B-B14F-4D97-AF65-F5344CB8AC3E}">
        <p14:creationId xmlns:p14="http://schemas.microsoft.com/office/powerpoint/2010/main" val="72721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太郎と花子の会話：別の根拠を設定</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11</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。昨日昨日アイスクリームを食べていたからね。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1" name="テキスト ボックス 10">
            <a:extLst>
              <a:ext uri="{FF2B5EF4-FFF2-40B4-BE49-F238E27FC236}">
                <a16:creationId xmlns:a16="http://schemas.microsoft.com/office/drawing/2014/main" id="{E15FB233-C51B-4327-923C-76574BF07EE6}"/>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6066875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5E8DF9E-78E5-448D-B428-617BF80B9697}"/>
              </a:ext>
            </a:extLst>
          </p:cNvPr>
          <p:cNvPicPr>
            <a:picLocks noChangeAspect="1" noChangeArrowheads="1"/>
          </p:cNvPicPr>
          <p:nvPr/>
        </p:nvPicPr>
        <p:blipFill>
          <a:blip r:embed="rId2">
            <a:clrChange>
              <a:clrFrom>
                <a:srgbClr val="F4EFE3"/>
              </a:clrFrom>
              <a:clrTo>
                <a:srgbClr val="F4EFE3">
                  <a:alpha val="0"/>
                </a:srgbClr>
              </a:clrTo>
            </a:clrChange>
            <a:extLst>
              <a:ext uri="{28A0092B-C50C-407E-A947-70E740481C1C}">
                <a14:useLocalDpi xmlns:a14="http://schemas.microsoft.com/office/drawing/2010/main" val="0"/>
              </a:ext>
            </a:extLst>
          </a:blip>
          <a:srcRect/>
          <a:stretch>
            <a:fillRect/>
          </a:stretch>
        </p:blipFill>
        <p:spPr bwMode="auto">
          <a:xfrm>
            <a:off x="2286000" y="1268761"/>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4E8F4731-37B9-4B72-A829-5A6887E818AB}"/>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
        <p:nvSpPr>
          <p:cNvPr id="4" name="テキスト ボックス 3">
            <a:extLst>
              <a:ext uri="{FF2B5EF4-FFF2-40B4-BE49-F238E27FC236}">
                <a16:creationId xmlns:a16="http://schemas.microsoft.com/office/drawing/2014/main" id="{84CC206A-00A6-4C58-8D67-3AA875609CAE}"/>
              </a:ext>
            </a:extLst>
          </p:cNvPr>
          <p:cNvSpPr txBox="1"/>
          <p:nvPr/>
        </p:nvSpPr>
        <p:spPr>
          <a:xfrm>
            <a:off x="2925902" y="5131834"/>
            <a:ext cx="6340197" cy="1015663"/>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rPr>
              <a:t>「問題解決策の立案」と「優先順位付け」を目的に、</a:t>
            </a:r>
            <a:endParaRPr lang="en-US" altLang="ja-JP" sz="2000" b="1" dirty="0">
              <a:latin typeface="メイリオ" panose="020B0604030504040204" pitchFamily="50" charset="-128"/>
              <a:ea typeface="メイリオ" panose="020B0604030504040204" pitchFamily="50" charset="-128"/>
            </a:endParaRPr>
          </a:p>
          <a:p>
            <a:r>
              <a:rPr lang="ja-JP" altLang="en-US" sz="2000" b="1" dirty="0">
                <a:latin typeface="メイリオ" panose="020B0604030504040204" pitchFamily="50" charset="-128"/>
                <a:ea typeface="メイリオ" panose="020B0604030504040204" pitchFamily="50" charset="-128"/>
              </a:rPr>
              <a:t>問題解決策を洗い出していくロジックツリーを</a:t>
            </a:r>
            <a:endParaRPr lang="en-US" altLang="ja-JP" sz="2000" b="1" dirty="0">
              <a:latin typeface="メイリオ" panose="020B0604030504040204" pitchFamily="50" charset="-128"/>
              <a:ea typeface="メイリオ" panose="020B0604030504040204" pitchFamily="50" charset="-128"/>
            </a:endParaRPr>
          </a:p>
          <a:p>
            <a:r>
              <a:rPr lang="ja-JP" altLang="en-US" sz="2000" b="1" dirty="0">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How</a:t>
            </a:r>
            <a:r>
              <a:rPr lang="ja-JP" altLang="en-US" sz="2000" b="1" dirty="0">
                <a:solidFill>
                  <a:srgbClr val="FF0000"/>
                </a:solidFill>
                <a:latin typeface="メイリオ" panose="020B0604030504040204" pitchFamily="50" charset="-128"/>
                <a:ea typeface="メイリオ" panose="020B0604030504040204" pitchFamily="50" charset="-128"/>
              </a:rPr>
              <a:t>ツリー</a:t>
            </a:r>
            <a:r>
              <a:rPr lang="ja-JP" altLang="en-US" sz="2000" b="1" dirty="0">
                <a:latin typeface="メイリオ" panose="020B0604030504040204" pitchFamily="50" charset="-128"/>
                <a:ea typeface="メイリオ" panose="020B0604030504040204" pitchFamily="50" charset="-128"/>
              </a:rPr>
              <a:t>（イシューツリー）」という</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2348676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lang="ja-JP" altLang="en-US"/>
              <a:t>ロジックツリーのトレーニング</a:t>
            </a:r>
            <a:r>
              <a:rPr lang="en-US" altLang="ja-JP" dirty="0"/>
              <a:t>⑤</a:t>
            </a:r>
            <a:r>
              <a:rPr lang="ja-JP" altLang="en-US"/>
              <a:t>：</a:t>
            </a:r>
            <a:r>
              <a:rPr lang="en-US" altLang="ja-JP" dirty="0"/>
              <a:t>HOW</a:t>
            </a:r>
            <a:r>
              <a:rPr lang="ja-JP" altLang="en-US"/>
              <a:t>ツリー</a:t>
            </a:r>
            <a:endParaRPr kumimoji="1" lang="ja-JP" altLang="en-US"/>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ja-JP" altLang="en-US"/>
              <a:t>自分のブログサイトへの集客数を増やしたい</a:t>
            </a:r>
            <a:endParaRPr lang="en-US" altLang="ja-JP" dirty="0"/>
          </a:p>
          <a:p>
            <a:r>
              <a:rPr lang="ja-JP" altLang="en-US"/>
              <a:t>どんな方法があるでしょう？</a:t>
            </a:r>
            <a:endParaRPr kumimoji="1" lang="ja-JP" altLang="en-US"/>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120</a:t>
            </a:fld>
            <a:endParaRPr lang="ja-JP" altLang="en-US" dirty="0"/>
          </a:p>
        </p:txBody>
      </p:sp>
    </p:spTree>
    <p:extLst>
      <p:ext uri="{BB962C8B-B14F-4D97-AF65-F5344CB8AC3E}">
        <p14:creationId xmlns:p14="http://schemas.microsoft.com/office/powerpoint/2010/main" val="7485952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121</a:t>
            </a:fld>
            <a:endParaRPr lang="ja-JP" altLang="en-US" dirty="0"/>
          </a:p>
        </p:txBody>
      </p:sp>
    </p:spTree>
    <p:extLst>
      <p:ext uri="{BB962C8B-B14F-4D97-AF65-F5344CB8AC3E}">
        <p14:creationId xmlns:p14="http://schemas.microsoft.com/office/powerpoint/2010/main" val="6088475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lang="ja-JP" altLang="en-US"/>
              <a:t>ロジックツリーのトレーニング</a:t>
            </a:r>
            <a:r>
              <a:rPr lang="en-US" altLang="ja-JP" dirty="0"/>
              <a:t>⑤</a:t>
            </a:r>
            <a:r>
              <a:rPr lang="ja-JP" altLang="en-US"/>
              <a:t>の解答例</a:t>
            </a:r>
            <a:endParaRPr kumimoji="1" lang="ja-JP" altLang="en-US"/>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122</a:t>
            </a:fld>
            <a:endParaRPr lang="ja-JP" altLang="en-US" dirty="0"/>
          </a:p>
        </p:txBody>
      </p:sp>
      <p:pic>
        <p:nvPicPr>
          <p:cNvPr id="17410" name="Picture 2">
            <a:extLst>
              <a:ext uri="{FF2B5EF4-FFF2-40B4-BE49-F238E27FC236}">
                <a16:creationId xmlns:a16="http://schemas.microsoft.com/office/drawing/2014/main" id="{05BD3754-E051-56CC-965A-180B26360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383" y="1023071"/>
            <a:ext cx="8517234" cy="520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3503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D80DD3-BD05-DAE3-2623-305FF93731E7}"/>
              </a:ext>
            </a:extLst>
          </p:cNvPr>
          <p:cNvSpPr>
            <a:spLocks noGrp="1"/>
          </p:cNvSpPr>
          <p:nvPr>
            <p:ph type="title"/>
          </p:nvPr>
        </p:nvSpPr>
        <p:spPr/>
        <p:txBody>
          <a:bodyPr/>
          <a:lstStyle/>
          <a:p>
            <a:r>
              <a:rPr lang="ja-JP" altLang="en-US"/>
              <a:t>さっきのも間違いではないが、もう一段</a:t>
            </a:r>
            <a:r>
              <a:rPr lang="en-US" altLang="ja-JP" dirty="0"/>
              <a:t>MECE</a:t>
            </a:r>
            <a:r>
              <a:rPr lang="ja-JP" altLang="en-US"/>
              <a:t>な視点を追加すると全体像が把握できる</a:t>
            </a:r>
            <a:endParaRPr kumimoji="1" lang="ja-JP" altLang="en-US"/>
          </a:p>
        </p:txBody>
      </p:sp>
      <p:sp>
        <p:nvSpPr>
          <p:cNvPr id="4" name="スライド番号プレースホルダー 3">
            <a:extLst>
              <a:ext uri="{FF2B5EF4-FFF2-40B4-BE49-F238E27FC236}">
                <a16:creationId xmlns:a16="http://schemas.microsoft.com/office/drawing/2014/main" id="{B9D7B5B6-8B97-A312-D091-9D7F3C17BC99}"/>
              </a:ext>
            </a:extLst>
          </p:cNvPr>
          <p:cNvSpPr>
            <a:spLocks noGrp="1"/>
          </p:cNvSpPr>
          <p:nvPr>
            <p:ph type="sldNum" sz="quarter" idx="4"/>
          </p:nvPr>
        </p:nvSpPr>
        <p:spPr/>
        <p:txBody>
          <a:bodyPr/>
          <a:lstStyle/>
          <a:p>
            <a:fld id="{C5CBEA7B-64A4-4354-845E-AE91C99E82B0}" type="slidenum">
              <a:rPr lang="ja-JP" altLang="en-US" smtClean="0"/>
              <a:pPr/>
              <a:t>123</a:t>
            </a:fld>
            <a:endParaRPr lang="ja-JP" altLang="en-US" dirty="0"/>
          </a:p>
        </p:txBody>
      </p:sp>
      <p:sp>
        <p:nvSpPr>
          <p:cNvPr id="5" name="正方形/長方形 4">
            <a:extLst>
              <a:ext uri="{FF2B5EF4-FFF2-40B4-BE49-F238E27FC236}">
                <a16:creationId xmlns:a16="http://schemas.microsoft.com/office/drawing/2014/main" id="{8E5FD16D-D519-B21A-DC71-3D09C6DAF71C}"/>
              </a:ext>
            </a:extLst>
          </p:cNvPr>
          <p:cNvSpPr/>
          <p:nvPr/>
        </p:nvSpPr>
        <p:spPr>
          <a:xfrm>
            <a:off x="1893195" y="2955170"/>
            <a:ext cx="228306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ブログへの集客を増やす</a:t>
            </a:r>
            <a:endParaRPr lang="ja-JP" altLang="en-US" sz="1200" dirty="0">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DEFA184E-1958-E1C9-520F-960233431EA8}"/>
              </a:ext>
            </a:extLst>
          </p:cNvPr>
          <p:cNvSpPr/>
          <p:nvPr/>
        </p:nvSpPr>
        <p:spPr>
          <a:xfrm>
            <a:off x="4413983" y="2280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広告で増やす</a:t>
            </a:r>
            <a:endParaRPr lang="ja-JP" altLang="en-US" sz="1200" dirty="0">
              <a:latin typeface="Yu Gothic" panose="020B0400000000000000" pitchFamily="34" charset="-128"/>
              <a:ea typeface="Yu Gothic" panose="020B0400000000000000" pitchFamily="34" charset="-128"/>
            </a:endParaRPr>
          </a:p>
        </p:txBody>
      </p:sp>
      <p:sp>
        <p:nvSpPr>
          <p:cNvPr id="7" name="正方形/長方形 6">
            <a:extLst>
              <a:ext uri="{FF2B5EF4-FFF2-40B4-BE49-F238E27FC236}">
                <a16:creationId xmlns:a16="http://schemas.microsoft.com/office/drawing/2014/main" id="{D06D189B-8A44-8C9F-B522-14DDAC8F670B}"/>
              </a:ext>
            </a:extLst>
          </p:cNvPr>
          <p:cNvSpPr/>
          <p:nvPr/>
        </p:nvSpPr>
        <p:spPr>
          <a:xfrm>
            <a:off x="4416714" y="430306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広告以外で</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増やす</a:t>
            </a:r>
            <a:endParaRPr lang="ja-JP" altLang="en-US" sz="1200" dirty="0">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CE4258E8-130E-80A9-B3D0-C4AAC7EEB8A4}"/>
              </a:ext>
            </a:extLst>
          </p:cNvPr>
          <p:cNvSpPr/>
          <p:nvPr/>
        </p:nvSpPr>
        <p:spPr>
          <a:xfrm>
            <a:off x="5853635" y="158308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リスティング広告</a:t>
            </a:r>
            <a:endParaRPr lang="ja-JP" altLang="en-US" sz="1200" dirty="0">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14BD90C4-7A12-983A-C657-489100960D3E}"/>
              </a:ext>
            </a:extLst>
          </p:cNvPr>
          <p:cNvSpPr/>
          <p:nvPr/>
        </p:nvSpPr>
        <p:spPr>
          <a:xfrm>
            <a:off x="5840290" y="2725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ディスプレイ広告</a:t>
            </a:r>
            <a:endParaRPr lang="en-US" altLang="ja-JP"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C38505BB-DD35-B6AE-89AD-AE77B26EB3E9}"/>
              </a:ext>
            </a:extLst>
          </p:cNvPr>
          <p:cNvSpPr/>
          <p:nvPr/>
        </p:nvSpPr>
        <p:spPr>
          <a:xfrm>
            <a:off x="5853635" y="392560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自然検索</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される</a:t>
            </a:r>
            <a:endParaRPr lang="en-US" altLang="ja-JP"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3D35A09D-8969-B405-3B8D-91C93ACC35A3}"/>
              </a:ext>
            </a:extLst>
          </p:cNvPr>
          <p:cNvSpPr/>
          <p:nvPr/>
        </p:nvSpPr>
        <p:spPr>
          <a:xfrm>
            <a:off x="5853635" y="503185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SNS</a:t>
            </a:r>
            <a:r>
              <a:rPr lang="ja-JP" altLang="en-US" sz="1200">
                <a:latin typeface="Yu Gothic" panose="020B0400000000000000" pitchFamily="34" charset="-128"/>
                <a:ea typeface="Yu Gothic" panose="020B0400000000000000" pitchFamily="34" charset="-128"/>
              </a:rPr>
              <a:t>で</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発信する</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1E3508CC-5238-51F4-E6F0-4EF57DA015C9}"/>
              </a:ext>
            </a:extLst>
          </p:cNvPr>
          <p:cNvSpPr/>
          <p:nvPr/>
        </p:nvSpPr>
        <p:spPr>
          <a:xfrm>
            <a:off x="7281309" y="128388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Google</a:t>
            </a:r>
            <a:endParaRPr lang="ja-JP" altLang="en-US"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59355C94-521E-2B47-6B8E-DB848E741231}"/>
              </a:ext>
            </a:extLst>
          </p:cNvPr>
          <p:cNvSpPr/>
          <p:nvPr/>
        </p:nvSpPr>
        <p:spPr>
          <a:xfrm>
            <a:off x="7281309" y="183393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Yahoo!</a:t>
            </a:r>
          </a:p>
        </p:txBody>
      </p:sp>
      <p:cxnSp>
        <p:nvCxnSpPr>
          <p:cNvPr id="14" name="コネクタ: カギ線 18">
            <a:extLst>
              <a:ext uri="{FF2B5EF4-FFF2-40B4-BE49-F238E27FC236}">
                <a16:creationId xmlns:a16="http://schemas.microsoft.com/office/drawing/2014/main" id="{AFFE8805-29D3-539A-D856-87E645302A2C}"/>
              </a:ext>
            </a:extLst>
          </p:cNvPr>
          <p:cNvCxnSpPr>
            <a:cxnSpLocks/>
            <a:stCxn id="5" idx="3"/>
            <a:endCxn id="6" idx="1"/>
          </p:cNvCxnSpPr>
          <p:nvPr/>
        </p:nvCxnSpPr>
        <p:spPr>
          <a:xfrm flipV="1">
            <a:off x="4176255" y="2501350"/>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 name="コネクタ: カギ線 21">
            <a:extLst>
              <a:ext uri="{FF2B5EF4-FFF2-40B4-BE49-F238E27FC236}">
                <a16:creationId xmlns:a16="http://schemas.microsoft.com/office/drawing/2014/main" id="{DD014BC4-43D0-0641-362D-C6A760B2948E}"/>
              </a:ext>
            </a:extLst>
          </p:cNvPr>
          <p:cNvCxnSpPr>
            <a:cxnSpLocks/>
            <a:stCxn id="5" idx="3"/>
            <a:endCxn id="7" idx="1"/>
          </p:cNvCxnSpPr>
          <p:nvPr/>
        </p:nvCxnSpPr>
        <p:spPr>
          <a:xfrm>
            <a:off x="4176255" y="3175549"/>
            <a:ext cx="240459" cy="134789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6" name="コネクタ: カギ線 24">
            <a:extLst>
              <a:ext uri="{FF2B5EF4-FFF2-40B4-BE49-F238E27FC236}">
                <a16:creationId xmlns:a16="http://schemas.microsoft.com/office/drawing/2014/main" id="{FA75BF2D-32A9-7A9F-1460-C9CFBF5A8E3E}"/>
              </a:ext>
            </a:extLst>
          </p:cNvPr>
          <p:cNvCxnSpPr>
            <a:cxnSpLocks/>
            <a:stCxn id="7" idx="3"/>
            <a:endCxn id="11" idx="1"/>
          </p:cNvCxnSpPr>
          <p:nvPr/>
        </p:nvCxnSpPr>
        <p:spPr>
          <a:xfrm>
            <a:off x="5619654" y="4523441"/>
            <a:ext cx="233981" cy="72878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 name="コネクタ: カギ線 27">
            <a:extLst>
              <a:ext uri="{FF2B5EF4-FFF2-40B4-BE49-F238E27FC236}">
                <a16:creationId xmlns:a16="http://schemas.microsoft.com/office/drawing/2014/main" id="{5CED4303-AD37-B2DA-7ED4-883B68908B64}"/>
              </a:ext>
            </a:extLst>
          </p:cNvPr>
          <p:cNvCxnSpPr>
            <a:cxnSpLocks/>
            <a:stCxn id="7" idx="3"/>
            <a:endCxn id="10" idx="1"/>
          </p:cNvCxnSpPr>
          <p:nvPr/>
        </p:nvCxnSpPr>
        <p:spPr>
          <a:xfrm flipV="1">
            <a:off x="5619655" y="4145982"/>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 name="コネクタ: カギ線 30">
            <a:extLst>
              <a:ext uri="{FF2B5EF4-FFF2-40B4-BE49-F238E27FC236}">
                <a16:creationId xmlns:a16="http://schemas.microsoft.com/office/drawing/2014/main" id="{8EF428AF-B468-0564-62B7-034078DA9136}"/>
              </a:ext>
            </a:extLst>
          </p:cNvPr>
          <p:cNvCxnSpPr>
            <a:cxnSpLocks/>
            <a:stCxn id="6" idx="3"/>
            <a:endCxn id="8" idx="1"/>
          </p:cNvCxnSpPr>
          <p:nvPr/>
        </p:nvCxnSpPr>
        <p:spPr>
          <a:xfrm flipV="1">
            <a:off x="5616923" y="1803462"/>
            <a:ext cx="236712" cy="69788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 name="コネクタ: カギ線 33">
            <a:extLst>
              <a:ext uri="{FF2B5EF4-FFF2-40B4-BE49-F238E27FC236}">
                <a16:creationId xmlns:a16="http://schemas.microsoft.com/office/drawing/2014/main" id="{5F9DD0C6-9A6A-324A-E3C4-A9D6B4CCAF33}"/>
              </a:ext>
            </a:extLst>
          </p:cNvPr>
          <p:cNvCxnSpPr>
            <a:cxnSpLocks/>
            <a:stCxn id="6" idx="3"/>
            <a:endCxn id="9" idx="1"/>
          </p:cNvCxnSpPr>
          <p:nvPr/>
        </p:nvCxnSpPr>
        <p:spPr>
          <a:xfrm>
            <a:off x="5616923" y="2501350"/>
            <a:ext cx="223367" cy="4450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 name="コネクタ: カギ線 43">
            <a:extLst>
              <a:ext uri="{FF2B5EF4-FFF2-40B4-BE49-F238E27FC236}">
                <a16:creationId xmlns:a16="http://schemas.microsoft.com/office/drawing/2014/main" id="{7FBB3B85-8425-18B2-92AB-262ABA106C56}"/>
              </a:ext>
            </a:extLst>
          </p:cNvPr>
          <p:cNvCxnSpPr>
            <a:cxnSpLocks/>
            <a:stCxn id="8" idx="3"/>
            <a:endCxn id="12" idx="1"/>
          </p:cNvCxnSpPr>
          <p:nvPr/>
        </p:nvCxnSpPr>
        <p:spPr>
          <a:xfrm flipV="1">
            <a:off x="7056575" y="1504268"/>
            <a:ext cx="224734" cy="2991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1" name="コネクタ: カギ線 46">
            <a:extLst>
              <a:ext uri="{FF2B5EF4-FFF2-40B4-BE49-F238E27FC236}">
                <a16:creationId xmlns:a16="http://schemas.microsoft.com/office/drawing/2014/main" id="{1DE99EAD-C18B-39B0-5E55-4E3A08C2F787}"/>
              </a:ext>
            </a:extLst>
          </p:cNvPr>
          <p:cNvCxnSpPr>
            <a:cxnSpLocks/>
            <a:stCxn id="8" idx="3"/>
            <a:endCxn id="13" idx="1"/>
          </p:cNvCxnSpPr>
          <p:nvPr/>
        </p:nvCxnSpPr>
        <p:spPr>
          <a:xfrm>
            <a:off x="7056575" y="1803462"/>
            <a:ext cx="224734" cy="25085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7" name="正方形/長方形 26">
            <a:extLst>
              <a:ext uri="{FF2B5EF4-FFF2-40B4-BE49-F238E27FC236}">
                <a16:creationId xmlns:a16="http://schemas.microsoft.com/office/drawing/2014/main" id="{690308ED-56DD-4005-F4CB-DD106CDF60D2}"/>
              </a:ext>
            </a:extLst>
          </p:cNvPr>
          <p:cNvSpPr/>
          <p:nvPr/>
        </p:nvSpPr>
        <p:spPr>
          <a:xfrm>
            <a:off x="7249543" y="243629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SNS</a:t>
            </a:r>
            <a:r>
              <a:rPr lang="ja-JP" altLang="en-US" sz="1200">
                <a:latin typeface="Yu Gothic" panose="020B0400000000000000" pitchFamily="34" charset="-128"/>
                <a:ea typeface="Yu Gothic" panose="020B0400000000000000" pitchFamily="34" charset="-128"/>
              </a:rPr>
              <a:t>広告</a:t>
            </a:r>
            <a:endParaRPr lang="en-US" altLang="ja-JP" sz="12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1C146D85-5758-9B54-8029-FD7D19D266BF}"/>
              </a:ext>
            </a:extLst>
          </p:cNvPr>
          <p:cNvSpPr/>
          <p:nvPr/>
        </p:nvSpPr>
        <p:spPr>
          <a:xfrm>
            <a:off x="7248128" y="298824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DSP</a:t>
            </a:r>
          </a:p>
        </p:txBody>
      </p:sp>
      <p:sp>
        <p:nvSpPr>
          <p:cNvPr id="33" name="正方形/長方形 32">
            <a:extLst>
              <a:ext uri="{FF2B5EF4-FFF2-40B4-BE49-F238E27FC236}">
                <a16:creationId xmlns:a16="http://schemas.microsoft.com/office/drawing/2014/main" id="{457BB0C2-5DE5-FA18-50A0-7E24EAA88AEC}"/>
              </a:ext>
            </a:extLst>
          </p:cNvPr>
          <p:cNvSpPr/>
          <p:nvPr/>
        </p:nvSpPr>
        <p:spPr>
          <a:xfrm>
            <a:off x="7248128" y="365999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記事数を</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増やす</a:t>
            </a:r>
            <a:endParaRPr lang="en-US" altLang="ja-JP" sz="1200" dirty="0">
              <a:latin typeface="Yu Gothic" panose="020B0400000000000000" pitchFamily="34" charset="-128"/>
              <a:ea typeface="Yu Gothic" panose="020B0400000000000000" pitchFamily="34" charset="-128"/>
            </a:endParaRPr>
          </a:p>
        </p:txBody>
      </p:sp>
      <p:sp>
        <p:nvSpPr>
          <p:cNvPr id="34" name="正方形/長方形 33">
            <a:extLst>
              <a:ext uri="{FF2B5EF4-FFF2-40B4-BE49-F238E27FC236}">
                <a16:creationId xmlns:a16="http://schemas.microsoft.com/office/drawing/2014/main" id="{98EF980B-01CC-9970-10AD-E23FF3A2E782}"/>
              </a:ext>
            </a:extLst>
          </p:cNvPr>
          <p:cNvSpPr/>
          <p:nvPr/>
        </p:nvSpPr>
        <p:spPr>
          <a:xfrm>
            <a:off x="7248128" y="420681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タイトルをキャッチーに</a:t>
            </a:r>
            <a:endParaRPr lang="en-US" altLang="ja-JP" sz="1200" dirty="0">
              <a:latin typeface="Yu Gothic" panose="020B0400000000000000" pitchFamily="34" charset="-128"/>
              <a:ea typeface="Yu Gothic" panose="020B0400000000000000" pitchFamily="34" charset="-128"/>
            </a:endParaRPr>
          </a:p>
        </p:txBody>
      </p:sp>
      <p:sp>
        <p:nvSpPr>
          <p:cNvPr id="35" name="正方形/長方形 34">
            <a:extLst>
              <a:ext uri="{FF2B5EF4-FFF2-40B4-BE49-F238E27FC236}">
                <a16:creationId xmlns:a16="http://schemas.microsoft.com/office/drawing/2014/main" id="{60A11D3C-A7F0-6802-2FF2-4943C710826E}"/>
              </a:ext>
            </a:extLst>
          </p:cNvPr>
          <p:cNvSpPr/>
          <p:nvPr/>
        </p:nvSpPr>
        <p:spPr>
          <a:xfrm>
            <a:off x="7248128" y="481147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Facebook</a:t>
            </a:r>
          </a:p>
        </p:txBody>
      </p:sp>
      <p:sp>
        <p:nvSpPr>
          <p:cNvPr id="36" name="正方形/長方形 35">
            <a:extLst>
              <a:ext uri="{FF2B5EF4-FFF2-40B4-BE49-F238E27FC236}">
                <a16:creationId xmlns:a16="http://schemas.microsoft.com/office/drawing/2014/main" id="{7E343271-5E77-3D8D-233F-82BDEF781810}"/>
              </a:ext>
            </a:extLst>
          </p:cNvPr>
          <p:cNvSpPr/>
          <p:nvPr/>
        </p:nvSpPr>
        <p:spPr>
          <a:xfrm>
            <a:off x="7231905" y="535373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Twitter</a:t>
            </a:r>
          </a:p>
        </p:txBody>
      </p:sp>
      <p:cxnSp>
        <p:nvCxnSpPr>
          <p:cNvPr id="38" name="カギ線コネクタ 37">
            <a:extLst>
              <a:ext uri="{FF2B5EF4-FFF2-40B4-BE49-F238E27FC236}">
                <a16:creationId xmlns:a16="http://schemas.microsoft.com/office/drawing/2014/main" id="{9FFC7F5F-DB2B-9E38-EAAF-47785B817BD1}"/>
              </a:ext>
            </a:extLst>
          </p:cNvPr>
          <p:cNvCxnSpPr>
            <a:stCxn id="9" idx="3"/>
            <a:endCxn id="27" idx="1"/>
          </p:cNvCxnSpPr>
          <p:nvPr/>
        </p:nvCxnSpPr>
        <p:spPr>
          <a:xfrm flipV="1">
            <a:off x="7043230" y="2656674"/>
            <a:ext cx="206313" cy="28967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43">
            <a:extLst>
              <a:ext uri="{FF2B5EF4-FFF2-40B4-BE49-F238E27FC236}">
                <a16:creationId xmlns:a16="http://schemas.microsoft.com/office/drawing/2014/main" id="{EC963513-BC1D-4CC3-A35E-2D70C029D4DC}"/>
              </a:ext>
            </a:extLst>
          </p:cNvPr>
          <p:cNvCxnSpPr>
            <a:cxnSpLocks/>
            <a:stCxn id="9" idx="3"/>
            <a:endCxn id="30" idx="1"/>
          </p:cNvCxnSpPr>
          <p:nvPr/>
        </p:nvCxnSpPr>
        <p:spPr>
          <a:xfrm>
            <a:off x="7043230" y="2946350"/>
            <a:ext cx="204898" cy="26227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2" name="コネクタ: カギ線 43">
            <a:extLst>
              <a:ext uri="{FF2B5EF4-FFF2-40B4-BE49-F238E27FC236}">
                <a16:creationId xmlns:a16="http://schemas.microsoft.com/office/drawing/2014/main" id="{27AC2264-2A03-0B5C-AB99-01DA798C9BAD}"/>
              </a:ext>
            </a:extLst>
          </p:cNvPr>
          <p:cNvCxnSpPr>
            <a:cxnSpLocks/>
            <a:stCxn id="10" idx="3"/>
            <a:endCxn id="33" idx="1"/>
          </p:cNvCxnSpPr>
          <p:nvPr/>
        </p:nvCxnSpPr>
        <p:spPr>
          <a:xfrm flipV="1">
            <a:off x="7056575" y="3880371"/>
            <a:ext cx="191553" cy="26561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5" name="コネクタ: カギ線 43">
            <a:extLst>
              <a:ext uri="{FF2B5EF4-FFF2-40B4-BE49-F238E27FC236}">
                <a16:creationId xmlns:a16="http://schemas.microsoft.com/office/drawing/2014/main" id="{8D2C2034-63CE-E0B1-7348-DD136D86755E}"/>
              </a:ext>
            </a:extLst>
          </p:cNvPr>
          <p:cNvCxnSpPr>
            <a:cxnSpLocks/>
            <a:stCxn id="10" idx="3"/>
            <a:endCxn id="34" idx="1"/>
          </p:cNvCxnSpPr>
          <p:nvPr/>
        </p:nvCxnSpPr>
        <p:spPr>
          <a:xfrm>
            <a:off x="7056575" y="4145983"/>
            <a:ext cx="191553" cy="28121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3">
            <a:extLst>
              <a:ext uri="{FF2B5EF4-FFF2-40B4-BE49-F238E27FC236}">
                <a16:creationId xmlns:a16="http://schemas.microsoft.com/office/drawing/2014/main" id="{D99EDCE2-0938-1213-AC9F-3E83EA7FC805}"/>
              </a:ext>
            </a:extLst>
          </p:cNvPr>
          <p:cNvCxnSpPr>
            <a:cxnSpLocks/>
            <a:stCxn id="11" idx="3"/>
            <a:endCxn id="35" idx="1"/>
          </p:cNvCxnSpPr>
          <p:nvPr/>
        </p:nvCxnSpPr>
        <p:spPr>
          <a:xfrm flipV="1">
            <a:off x="7056575" y="5031851"/>
            <a:ext cx="191553" cy="22037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2" name="コネクタ: カギ線 43">
            <a:extLst>
              <a:ext uri="{FF2B5EF4-FFF2-40B4-BE49-F238E27FC236}">
                <a16:creationId xmlns:a16="http://schemas.microsoft.com/office/drawing/2014/main" id="{52A7EC15-20C7-79BF-98C3-FC691CF2A6C4}"/>
              </a:ext>
            </a:extLst>
          </p:cNvPr>
          <p:cNvCxnSpPr>
            <a:cxnSpLocks/>
            <a:stCxn id="11" idx="3"/>
            <a:endCxn id="36" idx="1"/>
          </p:cNvCxnSpPr>
          <p:nvPr/>
        </p:nvCxnSpPr>
        <p:spPr>
          <a:xfrm>
            <a:off x="7056575" y="5252230"/>
            <a:ext cx="175330" cy="32188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5" name="正方形/長方形 54">
            <a:extLst>
              <a:ext uri="{FF2B5EF4-FFF2-40B4-BE49-F238E27FC236}">
                <a16:creationId xmlns:a16="http://schemas.microsoft.com/office/drawing/2014/main" id="{9F132927-70C8-043E-94DF-F27E53BB81DA}"/>
              </a:ext>
            </a:extLst>
          </p:cNvPr>
          <p:cNvSpPr/>
          <p:nvPr/>
        </p:nvSpPr>
        <p:spPr>
          <a:xfrm>
            <a:off x="4212719" y="2219579"/>
            <a:ext cx="1506258" cy="2738654"/>
          </a:xfrm>
          <a:prstGeom prst="rect">
            <a:avLst/>
          </a:prstGeom>
          <a:noFill/>
          <a:ln w="9525">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6332FA45-47C7-58DD-2AD4-EAEF9DDFEDD7}"/>
              </a:ext>
            </a:extLst>
          </p:cNvPr>
          <p:cNvSpPr txBox="1"/>
          <p:nvPr/>
        </p:nvSpPr>
        <p:spPr>
          <a:xfrm>
            <a:off x="4199083" y="1483591"/>
            <a:ext cx="1504015" cy="646331"/>
          </a:xfrm>
          <a:prstGeom prst="rect">
            <a:avLst/>
          </a:prstGeom>
          <a:noFill/>
        </p:spPr>
        <p:txBody>
          <a:bodyPr wrap="square" rtlCol="0">
            <a:spAutoFit/>
          </a:bodyPr>
          <a:lstStyle/>
          <a:p>
            <a:pPr algn="ctr"/>
            <a:r>
              <a:rPr lang="ja-JP" altLang="en-US" b="1">
                <a:solidFill>
                  <a:srgbClr val="FF0000"/>
                </a:solidFill>
                <a:latin typeface="メイリオ" panose="020B0604030504040204" pitchFamily="50" charset="-128"/>
                <a:ea typeface="メイリオ" panose="020B0604030504040204" pitchFamily="50" charset="-128"/>
              </a:rPr>
              <a:t>一段高い</a:t>
            </a:r>
            <a:endParaRPr lang="en-US" altLang="ja-JP" b="1" dirty="0">
              <a:solidFill>
                <a:srgbClr val="FF0000"/>
              </a:solidFill>
              <a:latin typeface="メイリオ" panose="020B0604030504040204" pitchFamily="50" charset="-128"/>
              <a:ea typeface="メイリオ" panose="020B0604030504040204" pitchFamily="50" charset="-128"/>
            </a:endParaRPr>
          </a:p>
          <a:p>
            <a:pPr algn="ctr"/>
            <a:r>
              <a:rPr lang="ja-JP" altLang="en-US" b="1">
                <a:solidFill>
                  <a:srgbClr val="FF0000"/>
                </a:solidFill>
                <a:latin typeface="メイリオ" panose="020B0604030504040204" pitchFamily="50" charset="-128"/>
                <a:ea typeface="メイリオ" panose="020B0604030504040204" pitchFamily="50" charset="-128"/>
              </a:rPr>
              <a:t>視点</a:t>
            </a:r>
            <a:r>
              <a:rPr lang="ja-JP" altLang="en-US" b="1" dirty="0">
                <a:solidFill>
                  <a:srgbClr val="FF0000"/>
                </a:solidFill>
                <a:latin typeface="メイリオ" panose="020B0604030504040204" pitchFamily="50" charset="-128"/>
                <a:ea typeface="メイリオ" panose="020B0604030504040204" pitchFamily="50" charset="-128"/>
              </a:rPr>
              <a:t>を追加</a:t>
            </a:r>
          </a:p>
        </p:txBody>
      </p:sp>
    </p:spTree>
    <p:extLst>
      <p:ext uri="{BB962C8B-B14F-4D97-AF65-F5344CB8AC3E}">
        <p14:creationId xmlns:p14="http://schemas.microsoft.com/office/powerpoint/2010/main" val="15347263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8497E2-3507-F5C5-E3B6-C151FFF99E3B}"/>
              </a:ext>
            </a:extLst>
          </p:cNvPr>
          <p:cNvSpPr>
            <a:spLocks noGrp="1"/>
          </p:cNvSpPr>
          <p:nvPr>
            <p:ph type="title"/>
          </p:nvPr>
        </p:nvSpPr>
        <p:spPr/>
        <p:txBody>
          <a:bodyPr/>
          <a:lstStyle/>
          <a:p>
            <a:r>
              <a:rPr lang="ja-JP" altLang="en-US"/>
              <a:t>ロジックツリーのトレーニング</a:t>
            </a:r>
            <a:r>
              <a:rPr lang="en-US" altLang="ja-JP" dirty="0"/>
              <a:t>⑥</a:t>
            </a:r>
            <a:r>
              <a:rPr lang="ja-JP" altLang="en-US"/>
              <a:t>：</a:t>
            </a:r>
            <a:r>
              <a:rPr lang="en-US" altLang="ja-JP" dirty="0"/>
              <a:t>HOW</a:t>
            </a:r>
            <a:r>
              <a:rPr lang="ja-JP" altLang="en-US"/>
              <a:t>ツリー</a:t>
            </a:r>
            <a:endParaRPr kumimoji="1" lang="ja-JP" altLang="en-US"/>
          </a:p>
        </p:txBody>
      </p:sp>
      <p:sp>
        <p:nvSpPr>
          <p:cNvPr id="3" name="コンテンツ プレースホルダー 2">
            <a:extLst>
              <a:ext uri="{FF2B5EF4-FFF2-40B4-BE49-F238E27FC236}">
                <a16:creationId xmlns:a16="http://schemas.microsoft.com/office/drawing/2014/main" id="{245B784E-0D3C-0FE5-4676-94E78C3F7011}"/>
              </a:ext>
            </a:extLst>
          </p:cNvPr>
          <p:cNvSpPr>
            <a:spLocks noGrp="1"/>
          </p:cNvSpPr>
          <p:nvPr>
            <p:ph idx="1"/>
          </p:nvPr>
        </p:nvSpPr>
        <p:spPr/>
        <p:txBody>
          <a:bodyPr/>
          <a:lstStyle/>
          <a:p>
            <a:r>
              <a:rPr lang="ja-JP" altLang="en-US"/>
              <a:t>とある飲食チェーン店の利益を増やすためにはどうすればいいでしょうか？</a:t>
            </a:r>
            <a:endParaRPr kumimoji="1" lang="ja-JP" altLang="en-US"/>
          </a:p>
        </p:txBody>
      </p:sp>
      <p:sp>
        <p:nvSpPr>
          <p:cNvPr id="4" name="スライド番号プレースホルダー 3">
            <a:extLst>
              <a:ext uri="{FF2B5EF4-FFF2-40B4-BE49-F238E27FC236}">
                <a16:creationId xmlns:a16="http://schemas.microsoft.com/office/drawing/2014/main" id="{979D2149-D7F5-A79E-804D-E6F8D97A52AA}"/>
              </a:ext>
            </a:extLst>
          </p:cNvPr>
          <p:cNvSpPr>
            <a:spLocks noGrp="1"/>
          </p:cNvSpPr>
          <p:nvPr>
            <p:ph type="sldNum" sz="quarter" idx="4"/>
          </p:nvPr>
        </p:nvSpPr>
        <p:spPr/>
        <p:txBody>
          <a:bodyPr/>
          <a:lstStyle/>
          <a:p>
            <a:fld id="{C5CBEA7B-64A4-4354-845E-AE91C99E82B0}" type="slidenum">
              <a:rPr lang="ja-JP" altLang="en-US" smtClean="0"/>
              <a:pPr/>
              <a:t>124</a:t>
            </a:fld>
            <a:endParaRPr lang="ja-JP" altLang="en-US" dirty="0"/>
          </a:p>
        </p:txBody>
      </p:sp>
      <p:sp>
        <p:nvSpPr>
          <p:cNvPr id="6" name="正方形/長方形 5">
            <a:extLst>
              <a:ext uri="{FF2B5EF4-FFF2-40B4-BE49-F238E27FC236}">
                <a16:creationId xmlns:a16="http://schemas.microsoft.com/office/drawing/2014/main" id="{7C1EDF8C-3F63-9875-83B5-95C7B87FDB98}"/>
              </a:ext>
            </a:extLst>
          </p:cNvPr>
          <p:cNvSpPr/>
          <p:nvPr/>
        </p:nvSpPr>
        <p:spPr>
          <a:xfrm>
            <a:off x="8885443" y="6111927"/>
            <a:ext cx="2946640" cy="261610"/>
          </a:xfrm>
          <a:prstGeom prst="rect">
            <a:avLst/>
          </a:prstGeom>
        </p:spPr>
        <p:txBody>
          <a:bodyPr wrap="none">
            <a:spAutoFit/>
          </a:bodyPr>
          <a:lstStyle/>
          <a:p>
            <a:r>
              <a:rPr lang="ja-JP" altLang="en-US" sz="1100"/>
              <a:t>https://www.executive-link.co.jp/column/3340/</a:t>
            </a:r>
          </a:p>
        </p:txBody>
      </p:sp>
    </p:spTree>
    <p:extLst>
      <p:ext uri="{BB962C8B-B14F-4D97-AF65-F5344CB8AC3E}">
        <p14:creationId xmlns:p14="http://schemas.microsoft.com/office/powerpoint/2010/main" val="6493145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125</a:t>
            </a:fld>
            <a:endParaRPr lang="ja-JP" altLang="en-US" dirty="0"/>
          </a:p>
        </p:txBody>
      </p:sp>
    </p:spTree>
    <p:extLst>
      <p:ext uri="{BB962C8B-B14F-4D97-AF65-F5344CB8AC3E}">
        <p14:creationId xmlns:p14="http://schemas.microsoft.com/office/powerpoint/2010/main" val="464297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1E908C-AAF6-5584-A599-D5C34F255C2A}"/>
              </a:ext>
            </a:extLst>
          </p:cNvPr>
          <p:cNvSpPr>
            <a:spLocks noGrp="1"/>
          </p:cNvSpPr>
          <p:nvPr>
            <p:ph type="title"/>
          </p:nvPr>
        </p:nvSpPr>
        <p:spPr/>
        <p:txBody>
          <a:bodyPr/>
          <a:lstStyle/>
          <a:p>
            <a:r>
              <a:rPr lang="ja-JP" altLang="en-US"/>
              <a:t>ロジックツリーのトレーニング</a:t>
            </a:r>
            <a:r>
              <a:rPr lang="en-US" altLang="ja-JP" dirty="0"/>
              <a:t>⑥</a:t>
            </a:r>
            <a:r>
              <a:rPr lang="ja-JP" altLang="en-US"/>
              <a:t>の解答例</a:t>
            </a:r>
            <a:endParaRPr kumimoji="1" lang="ja-JP" altLang="en-US"/>
          </a:p>
        </p:txBody>
      </p:sp>
      <p:sp>
        <p:nvSpPr>
          <p:cNvPr id="4" name="スライド番号プレースホルダー 3">
            <a:extLst>
              <a:ext uri="{FF2B5EF4-FFF2-40B4-BE49-F238E27FC236}">
                <a16:creationId xmlns:a16="http://schemas.microsoft.com/office/drawing/2014/main" id="{EE128BBE-35D6-ED01-2925-9D0B1FE2BD4A}"/>
              </a:ext>
            </a:extLst>
          </p:cNvPr>
          <p:cNvSpPr>
            <a:spLocks noGrp="1"/>
          </p:cNvSpPr>
          <p:nvPr>
            <p:ph type="sldNum" sz="quarter" idx="4"/>
          </p:nvPr>
        </p:nvSpPr>
        <p:spPr/>
        <p:txBody>
          <a:bodyPr/>
          <a:lstStyle/>
          <a:p>
            <a:fld id="{C5CBEA7B-64A4-4354-845E-AE91C99E82B0}" type="slidenum">
              <a:rPr lang="ja-JP" altLang="en-US" smtClean="0"/>
              <a:pPr/>
              <a:t>126</a:t>
            </a:fld>
            <a:endParaRPr lang="ja-JP" altLang="en-US" dirty="0"/>
          </a:p>
        </p:txBody>
      </p:sp>
      <p:pic>
        <p:nvPicPr>
          <p:cNvPr id="18434" name="Picture 2">
            <a:extLst>
              <a:ext uri="{FF2B5EF4-FFF2-40B4-BE49-F238E27FC236}">
                <a16:creationId xmlns:a16="http://schemas.microsoft.com/office/drawing/2014/main" id="{5C7DE839-6CC0-6E04-1633-49CD80818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055" y="1044646"/>
            <a:ext cx="9389889" cy="536139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0FCC8D94-6CA5-D2B0-1C38-E3F19DA782B9}"/>
              </a:ext>
            </a:extLst>
          </p:cNvPr>
          <p:cNvSpPr/>
          <p:nvPr/>
        </p:nvSpPr>
        <p:spPr>
          <a:xfrm>
            <a:off x="8902757" y="6254498"/>
            <a:ext cx="2946640" cy="261610"/>
          </a:xfrm>
          <a:prstGeom prst="rect">
            <a:avLst/>
          </a:prstGeom>
        </p:spPr>
        <p:txBody>
          <a:bodyPr wrap="none">
            <a:spAutoFit/>
          </a:bodyPr>
          <a:lstStyle/>
          <a:p>
            <a:r>
              <a:rPr lang="ja-JP" altLang="en-US" sz="1100"/>
              <a:t>https://www.executive-link.co.jp/column/3340/</a:t>
            </a:r>
          </a:p>
        </p:txBody>
      </p:sp>
    </p:spTree>
    <p:extLst>
      <p:ext uri="{BB962C8B-B14F-4D97-AF65-F5344CB8AC3E}">
        <p14:creationId xmlns:p14="http://schemas.microsoft.com/office/powerpoint/2010/main" val="19818175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4366B367-AD43-42CB-B161-C535D95EDCB8}"/>
              </a:ext>
            </a:extLst>
          </p:cNvPr>
          <p:cNvSpPr/>
          <p:nvPr/>
        </p:nvSpPr>
        <p:spPr>
          <a:xfrm>
            <a:off x="1775520"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What</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問題発生個所と問題の大きさを特定</a:t>
            </a:r>
          </a:p>
        </p:txBody>
      </p:sp>
      <p:sp>
        <p:nvSpPr>
          <p:cNvPr id="4" name="正方形/長方形 3">
            <a:extLst>
              <a:ext uri="{FF2B5EF4-FFF2-40B4-BE49-F238E27FC236}">
                <a16:creationId xmlns:a16="http://schemas.microsoft.com/office/drawing/2014/main" id="{CF9EF916-CF6A-40C3-875E-C8D83131FD00}"/>
              </a:ext>
            </a:extLst>
          </p:cNvPr>
          <p:cNvSpPr/>
          <p:nvPr/>
        </p:nvSpPr>
        <p:spPr>
          <a:xfrm>
            <a:off x="4904632"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Why</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問題発生個所を特定</a:t>
            </a:r>
          </a:p>
        </p:txBody>
      </p:sp>
      <p:sp>
        <p:nvSpPr>
          <p:cNvPr id="5" name="矢印: 右 4">
            <a:extLst>
              <a:ext uri="{FF2B5EF4-FFF2-40B4-BE49-F238E27FC236}">
                <a16:creationId xmlns:a16="http://schemas.microsoft.com/office/drawing/2014/main" id="{6FF6D9E1-802C-41AE-AE9C-E136AA7FD997}"/>
              </a:ext>
            </a:extLst>
          </p:cNvPr>
          <p:cNvSpPr/>
          <p:nvPr/>
        </p:nvSpPr>
        <p:spPr>
          <a:xfrm>
            <a:off x="4439816" y="2852936"/>
            <a:ext cx="216024" cy="64807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839A315E-E1D7-4870-9323-A9D8B86AF082}"/>
              </a:ext>
            </a:extLst>
          </p:cNvPr>
          <p:cNvSpPr/>
          <p:nvPr/>
        </p:nvSpPr>
        <p:spPr>
          <a:xfrm>
            <a:off x="8033744"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How</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問題改善策を整理</a:t>
            </a:r>
          </a:p>
        </p:txBody>
      </p:sp>
      <p:sp>
        <p:nvSpPr>
          <p:cNvPr id="7" name="矢印: 右 6">
            <a:extLst>
              <a:ext uri="{FF2B5EF4-FFF2-40B4-BE49-F238E27FC236}">
                <a16:creationId xmlns:a16="http://schemas.microsoft.com/office/drawing/2014/main" id="{643153EC-9FEE-48CF-9591-130D906240B2}"/>
              </a:ext>
            </a:extLst>
          </p:cNvPr>
          <p:cNvSpPr/>
          <p:nvPr/>
        </p:nvSpPr>
        <p:spPr>
          <a:xfrm>
            <a:off x="7568928" y="2852936"/>
            <a:ext cx="216024" cy="64807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 name="タイトル 1">
            <a:extLst>
              <a:ext uri="{FF2B5EF4-FFF2-40B4-BE49-F238E27FC236}">
                <a16:creationId xmlns:a16="http://schemas.microsoft.com/office/drawing/2014/main" id="{1CEEBBA0-E193-EDDF-715F-5B958A1FA4A0}"/>
              </a:ext>
            </a:extLst>
          </p:cNvPr>
          <p:cNvSpPr txBox="1">
            <a:spLocks/>
          </p:cNvSpPr>
          <p:nvPr/>
        </p:nvSpPr>
        <p:spPr>
          <a:xfrm>
            <a:off x="609600" y="198438"/>
            <a:ext cx="10972800" cy="490066"/>
          </a:xfrm>
          <a:prstGeom prst="rect">
            <a:avLst/>
          </a:prstGeom>
        </p:spPr>
        <p:txBody>
          <a:bodyPr/>
          <a:lstStyle>
            <a:lvl1pPr algn="ctr" defTabSz="914400" rtl="0" eaLnBrk="1" latinLnBrk="0" hangingPunct="1">
              <a:spcBef>
                <a:spcPct val="0"/>
              </a:spcBef>
              <a:buNone/>
              <a:defRPr kumimoji="1" sz="1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stStyle>
          <a:p>
            <a:r>
              <a:rPr lang="ja-JP" altLang="en-US"/>
              <a:t>ロジックツリーを活用した問題解決（再掲載）</a:t>
            </a:r>
          </a:p>
        </p:txBody>
      </p:sp>
    </p:spTree>
    <p:extLst>
      <p:ext uri="{BB962C8B-B14F-4D97-AF65-F5344CB8AC3E}">
        <p14:creationId xmlns:p14="http://schemas.microsoft.com/office/powerpoint/2010/main" val="383496729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67FE2EF-13BF-4373-8F16-A6D097577E5D}"/>
              </a:ext>
            </a:extLst>
          </p:cNvPr>
          <p:cNvPicPr>
            <a:picLocks noChangeAspect="1" noChangeArrowheads="1"/>
          </p:cNvPicPr>
          <p:nvPr/>
        </p:nvPicPr>
        <p:blipFill>
          <a:blip r:embed="rId2">
            <a:clrChange>
              <a:clrFrom>
                <a:srgbClr val="F4EFE3"/>
              </a:clrFrom>
              <a:clrTo>
                <a:srgbClr val="F4EFE3">
                  <a:alpha val="0"/>
                </a:srgbClr>
              </a:clrTo>
            </a:clrChange>
            <a:extLst>
              <a:ext uri="{28A0092B-C50C-407E-A947-70E740481C1C}">
                <a14:useLocalDpi xmlns:a14="http://schemas.microsoft.com/office/drawing/2010/main" val="0"/>
              </a:ext>
            </a:extLst>
          </a:blip>
          <a:srcRect/>
          <a:stretch>
            <a:fillRect/>
          </a:stretch>
        </p:blipFill>
        <p:spPr bwMode="auto">
          <a:xfrm>
            <a:off x="2286000" y="1273206"/>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CEDC3FA2-0375-4A1E-BA18-802AD7EE14DB}"/>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
        <p:nvSpPr>
          <p:cNvPr id="4" name="テキスト ボックス 3">
            <a:extLst>
              <a:ext uri="{FF2B5EF4-FFF2-40B4-BE49-F238E27FC236}">
                <a16:creationId xmlns:a16="http://schemas.microsoft.com/office/drawing/2014/main" id="{5FBB4EA3-94DE-4A97-AF96-1FE737544CAA}"/>
              </a:ext>
            </a:extLst>
          </p:cNvPr>
          <p:cNvSpPr txBox="1"/>
          <p:nvPr/>
        </p:nvSpPr>
        <p:spPr>
          <a:xfrm>
            <a:off x="3438863" y="5234840"/>
            <a:ext cx="5259773" cy="707886"/>
          </a:xfrm>
          <a:prstGeom prst="rect">
            <a:avLst/>
          </a:prstGeom>
          <a:noFill/>
        </p:spPr>
        <p:txBody>
          <a:bodyPr wrap="none" rtlCol="0">
            <a:spAutoFit/>
          </a:bodyPr>
          <a:lstStyle/>
          <a:p>
            <a:pPr algn="ctr"/>
            <a:r>
              <a:rPr lang="en-US" altLang="ja-JP" sz="2000" b="1" dirty="0">
                <a:latin typeface="メイリオ" panose="020B0604030504040204" pitchFamily="50" charset="-128"/>
                <a:ea typeface="メイリオ" panose="020B0604030504040204" pitchFamily="50" charset="-128"/>
              </a:rPr>
              <a:t>What</a:t>
            </a:r>
            <a:r>
              <a:rPr lang="ja-JP" altLang="en-US" sz="2000" b="1" dirty="0">
                <a:latin typeface="メイリオ" panose="020B0604030504040204" pitchFamily="50" charset="-128"/>
                <a:ea typeface="メイリオ" panose="020B0604030504040204" pitchFamily="50" charset="-128"/>
              </a:rPr>
              <a:t>ツリーは「問題の発生個所の特定」と</a:t>
            </a:r>
            <a:endParaRPr lang="en-US" altLang="ja-JP" sz="2000" b="1" dirty="0">
              <a:latin typeface="メイリオ" panose="020B0604030504040204" pitchFamily="50" charset="-128"/>
              <a:ea typeface="メイリオ" panose="020B0604030504040204" pitchFamily="50" charset="-128"/>
            </a:endParaRPr>
          </a:p>
          <a:p>
            <a:pPr algn="ctr"/>
            <a:r>
              <a:rPr lang="ja-JP" altLang="en-US" sz="2000" b="1" dirty="0">
                <a:latin typeface="メイリオ" panose="020B0604030504040204" pitchFamily="50" charset="-128"/>
                <a:ea typeface="メイリオ" panose="020B0604030504040204" pitchFamily="50" charset="-128"/>
              </a:rPr>
              <a:t>「問題の大きさの特定」が可能</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0892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kumimoji="1" lang="ja-JP" altLang="en-US" dirty="0"/>
              <a:t>多分こうなるが、なぜ？</a:t>
            </a:r>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12</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思考の吹き出し: 雲形 9">
            <a:extLst>
              <a:ext uri="{FF2B5EF4-FFF2-40B4-BE49-F238E27FC236}">
                <a16:creationId xmlns:a16="http://schemas.microsoft.com/office/drawing/2014/main" id="{5B144E82-6782-4397-A882-62309B162058}"/>
              </a:ext>
            </a:extLst>
          </p:cNvPr>
          <p:cNvSpPr/>
          <p:nvPr/>
        </p:nvSpPr>
        <p:spPr>
          <a:xfrm>
            <a:off x="4234270" y="3429000"/>
            <a:ext cx="1645706" cy="879538"/>
          </a:xfrm>
          <a:prstGeom prst="cloudCallout">
            <a:avLst>
              <a:gd name="adj1" fmla="val -46486"/>
              <a:gd name="adj2" fmla="val 49840"/>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メイリオ" panose="020B0604030504040204" pitchFamily="50" charset="-128"/>
                <a:ea typeface="メイリオ" panose="020B0604030504040204" pitchFamily="50" charset="-128"/>
              </a:rPr>
              <a:t>？？</a:t>
            </a:r>
            <a:endParaRPr lang="en-US" altLang="ja-JP" sz="2000" b="1"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BADE3B0-75DA-4581-A1BB-A849CF0D4F7C}"/>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29231201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4FE1A08-128C-4E77-A5A5-7F5E18C6D029}"/>
              </a:ext>
            </a:extLst>
          </p:cNvPr>
          <p:cNvPicPr>
            <a:picLocks noChangeAspect="1" noChangeArrowheads="1"/>
          </p:cNvPicPr>
          <p:nvPr/>
        </p:nvPicPr>
        <p:blipFill>
          <a:blip r:embed="rId2">
            <a:clrChange>
              <a:clrFrom>
                <a:srgbClr val="F3EFE3"/>
              </a:clrFrom>
              <a:clrTo>
                <a:srgbClr val="F3EFE3">
                  <a:alpha val="0"/>
                </a:srgbClr>
              </a:clrTo>
            </a:clrChange>
            <a:extLst>
              <a:ext uri="{28A0092B-C50C-407E-A947-70E740481C1C}">
                <a14:useLocalDpi xmlns:a14="http://schemas.microsoft.com/office/drawing/2010/main" val="0"/>
              </a:ext>
            </a:extLst>
          </a:blip>
          <a:srcRect/>
          <a:stretch>
            <a:fillRect/>
          </a:stretch>
        </p:blipFill>
        <p:spPr bwMode="auto">
          <a:xfrm>
            <a:off x="2286000" y="1566864"/>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A983E774-6863-4016-B01B-AA3D2D4AE979}"/>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Tree>
    <p:extLst>
      <p:ext uri="{BB962C8B-B14F-4D97-AF65-F5344CB8AC3E}">
        <p14:creationId xmlns:p14="http://schemas.microsoft.com/office/powerpoint/2010/main" val="426465050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D3797-5445-3245-9081-C237159265FF}"/>
              </a:ext>
            </a:extLst>
          </p:cNvPr>
          <p:cNvSpPr>
            <a:spLocks noGrp="1"/>
          </p:cNvSpPr>
          <p:nvPr>
            <p:ph type="title"/>
          </p:nvPr>
        </p:nvSpPr>
        <p:spPr/>
        <p:txBody>
          <a:bodyPr/>
          <a:lstStyle/>
          <a:p>
            <a:r>
              <a:rPr kumimoji="1" lang="ja-JP" altLang="en-US"/>
              <a:t>復習：問題の原因をロジックツリーで構造化する</a:t>
            </a:r>
          </a:p>
        </p:txBody>
      </p:sp>
      <p:sp>
        <p:nvSpPr>
          <p:cNvPr id="3" name="コンテンツ プレースホルダー 2">
            <a:extLst>
              <a:ext uri="{FF2B5EF4-FFF2-40B4-BE49-F238E27FC236}">
                <a16:creationId xmlns:a16="http://schemas.microsoft.com/office/drawing/2014/main" id="{6A98427A-6B8E-3540-865D-7E92EB858795}"/>
              </a:ext>
            </a:extLst>
          </p:cNvPr>
          <p:cNvSpPr>
            <a:spLocks noGrp="1"/>
          </p:cNvSpPr>
          <p:nvPr>
            <p:ph idx="1"/>
          </p:nvPr>
        </p:nvSpPr>
        <p:spPr/>
        <p:txBody>
          <a:bodyPr>
            <a:normAutofit/>
          </a:bodyPr>
          <a:lstStyle/>
          <a:p>
            <a:r>
              <a:rPr lang="ja-JP" altLang="en-US" sz="2400"/>
              <a:t>企業から「サイトのコンバージョンが増えないので提案が欲しい」と言われた事例を思い出してみてください。</a:t>
            </a:r>
            <a:endParaRPr lang="en-US" altLang="ja-JP" sz="2400" dirty="0"/>
          </a:p>
          <a:p>
            <a:r>
              <a:rPr lang="ja-JP" altLang="en-US" sz="2400"/>
              <a:t>問題の原因を分解してみます。</a:t>
            </a:r>
            <a:endParaRPr kumimoji="1" lang="ja-JP" altLang="en-US"/>
          </a:p>
        </p:txBody>
      </p:sp>
      <p:sp>
        <p:nvSpPr>
          <p:cNvPr id="4" name="スライド番号プレースホルダー 3">
            <a:extLst>
              <a:ext uri="{FF2B5EF4-FFF2-40B4-BE49-F238E27FC236}">
                <a16:creationId xmlns:a16="http://schemas.microsoft.com/office/drawing/2014/main" id="{D421E07E-63D4-5D47-963B-17F267AD3118}"/>
              </a:ext>
            </a:extLst>
          </p:cNvPr>
          <p:cNvSpPr>
            <a:spLocks noGrp="1"/>
          </p:cNvSpPr>
          <p:nvPr>
            <p:ph type="sldNum" sz="quarter" idx="4"/>
          </p:nvPr>
        </p:nvSpPr>
        <p:spPr/>
        <p:txBody>
          <a:bodyPr/>
          <a:lstStyle/>
          <a:p>
            <a:fld id="{C5CBEA7B-64A4-4354-845E-AE91C99E82B0}" type="slidenum">
              <a:rPr lang="ja-JP" altLang="en-US" smtClean="0"/>
              <a:pPr/>
              <a:t>130</a:t>
            </a:fld>
            <a:endParaRPr lang="ja-JP" altLang="en-US" dirty="0"/>
          </a:p>
        </p:txBody>
      </p:sp>
      <p:sp>
        <p:nvSpPr>
          <p:cNvPr id="5" name="正方形/長方形 4">
            <a:extLst>
              <a:ext uri="{FF2B5EF4-FFF2-40B4-BE49-F238E27FC236}">
                <a16:creationId xmlns:a16="http://schemas.microsoft.com/office/drawing/2014/main" id="{772410DC-ED28-8245-888A-8258E4CFE68F}"/>
              </a:ext>
            </a:extLst>
          </p:cNvPr>
          <p:cNvSpPr/>
          <p:nvPr/>
        </p:nvSpPr>
        <p:spPr>
          <a:xfrm>
            <a:off x="3719736" y="3596961"/>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サイトの</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コンバージョンが増えない</a:t>
            </a:r>
            <a:endParaRPr lang="en-US" altLang="ja-JP" sz="12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579DB1DD-0F9E-A54A-BCC1-0B071B1DF0CB}"/>
              </a:ext>
            </a:extLst>
          </p:cNvPr>
          <p:cNvSpPr/>
          <p:nvPr/>
        </p:nvSpPr>
        <p:spPr>
          <a:xfrm>
            <a:off x="6312024" y="3118466"/>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a:t>
            </a:r>
          </a:p>
        </p:txBody>
      </p:sp>
      <p:cxnSp>
        <p:nvCxnSpPr>
          <p:cNvPr id="7" name="コネクタ: カギ線 21">
            <a:extLst>
              <a:ext uri="{FF2B5EF4-FFF2-40B4-BE49-F238E27FC236}">
                <a16:creationId xmlns:a16="http://schemas.microsoft.com/office/drawing/2014/main" id="{81455C03-57E0-5C4F-A08F-290562B7407A}"/>
              </a:ext>
            </a:extLst>
          </p:cNvPr>
          <p:cNvCxnSpPr>
            <a:cxnSpLocks/>
            <a:stCxn id="5" idx="3"/>
            <a:endCxn id="6" idx="1"/>
          </p:cNvCxnSpPr>
          <p:nvPr/>
        </p:nvCxnSpPr>
        <p:spPr>
          <a:xfrm flipV="1">
            <a:off x="5735960" y="3338844"/>
            <a:ext cx="576064" cy="47922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8" name="正方形/長方形 7">
            <a:extLst>
              <a:ext uri="{FF2B5EF4-FFF2-40B4-BE49-F238E27FC236}">
                <a16:creationId xmlns:a16="http://schemas.microsoft.com/office/drawing/2014/main" id="{DF58B7DC-C0DC-914C-BFA2-5CC5BA9FBD11}"/>
              </a:ext>
            </a:extLst>
          </p:cNvPr>
          <p:cNvSpPr/>
          <p:nvPr/>
        </p:nvSpPr>
        <p:spPr>
          <a:xfrm>
            <a:off x="6312024" y="4090867"/>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a:t>
            </a:r>
          </a:p>
        </p:txBody>
      </p:sp>
      <p:cxnSp>
        <p:nvCxnSpPr>
          <p:cNvPr id="9" name="コネクタ: カギ線 22">
            <a:extLst>
              <a:ext uri="{FF2B5EF4-FFF2-40B4-BE49-F238E27FC236}">
                <a16:creationId xmlns:a16="http://schemas.microsoft.com/office/drawing/2014/main" id="{A00C3168-674F-1E4B-8B53-6E6A5DA90303}"/>
              </a:ext>
            </a:extLst>
          </p:cNvPr>
          <p:cNvCxnSpPr>
            <a:cxnSpLocks/>
            <a:stCxn id="5" idx="3"/>
            <a:endCxn id="8" idx="1"/>
          </p:cNvCxnSpPr>
          <p:nvPr/>
        </p:nvCxnSpPr>
        <p:spPr>
          <a:xfrm>
            <a:off x="5735960" y="3818071"/>
            <a:ext cx="576064" cy="4931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420760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611F5A-C80F-3344-923D-AEFD62CD1DAD}"/>
              </a:ext>
            </a:extLst>
          </p:cNvPr>
          <p:cNvSpPr>
            <a:spLocks noGrp="1"/>
          </p:cNvSpPr>
          <p:nvPr>
            <p:ph type="title"/>
          </p:nvPr>
        </p:nvSpPr>
        <p:spPr/>
        <p:txBody>
          <a:bodyPr/>
          <a:lstStyle/>
          <a:p>
            <a:r>
              <a:rPr lang="ja-JP" altLang="en-US"/>
              <a:t>問題の原因をロジックツリーで構造化する</a:t>
            </a:r>
            <a:endParaRPr kumimoji="1" lang="ja-JP" altLang="en-US"/>
          </a:p>
        </p:txBody>
      </p:sp>
      <p:sp>
        <p:nvSpPr>
          <p:cNvPr id="3" name="コンテンツ プレースホルダー 2">
            <a:extLst>
              <a:ext uri="{FF2B5EF4-FFF2-40B4-BE49-F238E27FC236}">
                <a16:creationId xmlns:a16="http://schemas.microsoft.com/office/drawing/2014/main" id="{BC4C38C5-25AC-274B-A355-C9DA9AC51D9A}"/>
              </a:ext>
            </a:extLst>
          </p:cNvPr>
          <p:cNvSpPr>
            <a:spLocks noGrp="1"/>
          </p:cNvSpPr>
          <p:nvPr>
            <p:ph idx="1"/>
          </p:nvPr>
        </p:nvSpPr>
        <p:spPr/>
        <p:txBody>
          <a:bodyPr/>
          <a:lstStyle/>
          <a:p>
            <a:r>
              <a:rPr kumimoji="1" lang="en-US" altLang="ja-JP" dirty="0"/>
              <a:t>CV</a:t>
            </a:r>
            <a:r>
              <a:rPr kumimoji="1" lang="ja-JP" altLang="en-US"/>
              <a:t>＝訪問者数</a:t>
            </a:r>
            <a:r>
              <a:rPr kumimoji="1" lang="en-US" altLang="ja-JP" dirty="0"/>
              <a:t>×CVR</a:t>
            </a:r>
            <a:r>
              <a:rPr kumimoji="1" lang="ja-JP" altLang="en-US"/>
              <a:t>で因数分解してみる</a:t>
            </a:r>
          </a:p>
        </p:txBody>
      </p:sp>
      <p:sp>
        <p:nvSpPr>
          <p:cNvPr id="4" name="スライド番号プレースホルダー 3">
            <a:extLst>
              <a:ext uri="{FF2B5EF4-FFF2-40B4-BE49-F238E27FC236}">
                <a16:creationId xmlns:a16="http://schemas.microsoft.com/office/drawing/2014/main" id="{1CAFD4FC-C711-464F-AD09-6B8D92DA9738}"/>
              </a:ext>
            </a:extLst>
          </p:cNvPr>
          <p:cNvSpPr>
            <a:spLocks noGrp="1"/>
          </p:cNvSpPr>
          <p:nvPr>
            <p:ph type="sldNum" sz="quarter" idx="4"/>
          </p:nvPr>
        </p:nvSpPr>
        <p:spPr/>
        <p:txBody>
          <a:bodyPr/>
          <a:lstStyle/>
          <a:p>
            <a:fld id="{C5CBEA7B-64A4-4354-845E-AE91C99E82B0}" type="slidenum">
              <a:rPr lang="ja-JP" altLang="en-US" smtClean="0"/>
              <a:pPr/>
              <a:t>131</a:t>
            </a:fld>
            <a:endParaRPr lang="ja-JP" altLang="en-US" dirty="0"/>
          </a:p>
        </p:txBody>
      </p:sp>
      <p:sp>
        <p:nvSpPr>
          <p:cNvPr id="5" name="正方形/長方形 4">
            <a:extLst>
              <a:ext uri="{FF2B5EF4-FFF2-40B4-BE49-F238E27FC236}">
                <a16:creationId xmlns:a16="http://schemas.microsoft.com/office/drawing/2014/main" id="{DB805171-B00E-724F-82AA-6A2AB99E0A55}"/>
              </a:ext>
            </a:extLst>
          </p:cNvPr>
          <p:cNvSpPr/>
          <p:nvPr/>
        </p:nvSpPr>
        <p:spPr>
          <a:xfrm>
            <a:off x="2495600" y="3596961"/>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サイトの</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コンバージョンが増えない</a:t>
            </a:r>
            <a:endParaRPr lang="en-US" altLang="ja-JP" sz="12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1588CA39-F91A-B740-80C2-E1EDF767AB53}"/>
              </a:ext>
            </a:extLst>
          </p:cNvPr>
          <p:cNvSpPr/>
          <p:nvPr/>
        </p:nvSpPr>
        <p:spPr>
          <a:xfrm>
            <a:off x="5087888" y="2539499"/>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メイリオ" panose="020B0604030504040204" pitchFamily="50" charset="-128"/>
                <a:ea typeface="メイリオ" panose="020B0604030504040204" pitchFamily="50" charset="-128"/>
              </a:rPr>
              <a:t>CVR</a:t>
            </a:r>
            <a:r>
              <a:rPr lang="ja-JP" altLang="en-US" sz="1200">
                <a:latin typeface="メイリオ" panose="020B0604030504040204" pitchFamily="50" charset="-128"/>
                <a:ea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サイトに原因がある</a:t>
            </a:r>
            <a:endParaRPr lang="ja-JP" altLang="en-US" sz="12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4C73241-0D83-A44C-8BBA-E67E3A0EB8B9}"/>
              </a:ext>
            </a:extLst>
          </p:cNvPr>
          <p:cNvSpPr/>
          <p:nvPr/>
        </p:nvSpPr>
        <p:spPr>
          <a:xfrm>
            <a:off x="5087888" y="3118466"/>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訪問者数＝</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集客のやり方に原因がある</a:t>
            </a:r>
            <a:endParaRPr lang="ja-JP" altLang="en-US" sz="1200" dirty="0">
              <a:latin typeface="メイリオ" panose="020B0604030504040204" pitchFamily="50" charset="-128"/>
              <a:ea typeface="メイリオ" panose="020B0604030504040204" pitchFamily="50" charset="-128"/>
            </a:endParaRPr>
          </a:p>
        </p:txBody>
      </p:sp>
      <p:cxnSp>
        <p:nvCxnSpPr>
          <p:cNvPr id="8" name="コネクタ: カギ線 18">
            <a:extLst>
              <a:ext uri="{FF2B5EF4-FFF2-40B4-BE49-F238E27FC236}">
                <a16:creationId xmlns:a16="http://schemas.microsoft.com/office/drawing/2014/main" id="{9DC21C12-D289-6544-96C8-CA417FDB6C77}"/>
              </a:ext>
            </a:extLst>
          </p:cNvPr>
          <p:cNvCxnSpPr>
            <a:cxnSpLocks/>
            <a:stCxn id="5" idx="3"/>
            <a:endCxn id="6" idx="1"/>
          </p:cNvCxnSpPr>
          <p:nvPr/>
        </p:nvCxnSpPr>
        <p:spPr>
          <a:xfrm flipV="1">
            <a:off x="4511824" y="2759878"/>
            <a:ext cx="576064" cy="1058193"/>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9" name="コネクタ: カギ線 21">
            <a:extLst>
              <a:ext uri="{FF2B5EF4-FFF2-40B4-BE49-F238E27FC236}">
                <a16:creationId xmlns:a16="http://schemas.microsoft.com/office/drawing/2014/main" id="{7E330127-0F35-2D46-8B92-12E24A768072}"/>
              </a:ext>
            </a:extLst>
          </p:cNvPr>
          <p:cNvCxnSpPr>
            <a:cxnSpLocks/>
            <a:stCxn id="5" idx="3"/>
            <a:endCxn id="7" idx="1"/>
          </p:cNvCxnSpPr>
          <p:nvPr/>
        </p:nvCxnSpPr>
        <p:spPr>
          <a:xfrm flipV="1">
            <a:off x="4511824" y="3338844"/>
            <a:ext cx="576064" cy="47922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237943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611F5A-C80F-3344-923D-AEFD62CD1DAD}"/>
              </a:ext>
            </a:extLst>
          </p:cNvPr>
          <p:cNvSpPr>
            <a:spLocks noGrp="1"/>
          </p:cNvSpPr>
          <p:nvPr>
            <p:ph type="title"/>
          </p:nvPr>
        </p:nvSpPr>
        <p:spPr/>
        <p:txBody>
          <a:bodyPr/>
          <a:lstStyle/>
          <a:p>
            <a:r>
              <a:rPr lang="ja-JP" altLang="en-US"/>
              <a:t>問題の原因をロジックツリーで構造化する</a:t>
            </a:r>
            <a:endParaRPr kumimoji="1" lang="ja-JP" altLang="en-US"/>
          </a:p>
        </p:txBody>
      </p:sp>
      <p:sp>
        <p:nvSpPr>
          <p:cNvPr id="3" name="コンテンツ プレースホルダー 2">
            <a:extLst>
              <a:ext uri="{FF2B5EF4-FFF2-40B4-BE49-F238E27FC236}">
                <a16:creationId xmlns:a16="http://schemas.microsoft.com/office/drawing/2014/main" id="{BC4C38C5-25AC-274B-A355-C9DA9AC51D9A}"/>
              </a:ext>
            </a:extLst>
          </p:cNvPr>
          <p:cNvSpPr>
            <a:spLocks noGrp="1"/>
          </p:cNvSpPr>
          <p:nvPr>
            <p:ph idx="1"/>
          </p:nvPr>
        </p:nvSpPr>
        <p:spPr/>
        <p:txBody>
          <a:bodyPr/>
          <a:lstStyle/>
          <a:p>
            <a:r>
              <a:rPr kumimoji="1" lang="ja-JP" altLang="en-US"/>
              <a:t>他にも要因があるかもしれない</a:t>
            </a:r>
            <a:endParaRPr kumimoji="1" lang="en-US" altLang="ja-JP" dirty="0"/>
          </a:p>
        </p:txBody>
      </p:sp>
      <p:sp>
        <p:nvSpPr>
          <p:cNvPr id="4" name="スライド番号プレースホルダー 3">
            <a:extLst>
              <a:ext uri="{FF2B5EF4-FFF2-40B4-BE49-F238E27FC236}">
                <a16:creationId xmlns:a16="http://schemas.microsoft.com/office/drawing/2014/main" id="{1CAFD4FC-C711-464F-AD09-6B8D92DA9738}"/>
              </a:ext>
            </a:extLst>
          </p:cNvPr>
          <p:cNvSpPr>
            <a:spLocks noGrp="1"/>
          </p:cNvSpPr>
          <p:nvPr>
            <p:ph type="sldNum" sz="quarter" idx="4"/>
          </p:nvPr>
        </p:nvSpPr>
        <p:spPr/>
        <p:txBody>
          <a:bodyPr/>
          <a:lstStyle/>
          <a:p>
            <a:fld id="{C5CBEA7B-64A4-4354-845E-AE91C99E82B0}" type="slidenum">
              <a:rPr lang="ja-JP" altLang="en-US" smtClean="0"/>
              <a:pPr/>
              <a:t>132</a:t>
            </a:fld>
            <a:endParaRPr lang="ja-JP" altLang="en-US" dirty="0"/>
          </a:p>
        </p:txBody>
      </p:sp>
      <p:sp>
        <p:nvSpPr>
          <p:cNvPr id="5" name="正方形/長方形 4">
            <a:extLst>
              <a:ext uri="{FF2B5EF4-FFF2-40B4-BE49-F238E27FC236}">
                <a16:creationId xmlns:a16="http://schemas.microsoft.com/office/drawing/2014/main" id="{DB805171-B00E-724F-82AA-6A2AB99E0A55}"/>
              </a:ext>
            </a:extLst>
          </p:cNvPr>
          <p:cNvSpPr/>
          <p:nvPr/>
        </p:nvSpPr>
        <p:spPr>
          <a:xfrm>
            <a:off x="2495600" y="3596961"/>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サイトの</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コンバージョンが増えない</a:t>
            </a:r>
            <a:endParaRPr lang="en-US" altLang="ja-JP" sz="12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1588CA39-F91A-B740-80C2-E1EDF767AB53}"/>
              </a:ext>
            </a:extLst>
          </p:cNvPr>
          <p:cNvSpPr/>
          <p:nvPr/>
        </p:nvSpPr>
        <p:spPr>
          <a:xfrm>
            <a:off x="5087888" y="2539499"/>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メイリオ" panose="020B0604030504040204" pitchFamily="50" charset="-128"/>
                <a:ea typeface="メイリオ" panose="020B0604030504040204" pitchFamily="50" charset="-128"/>
              </a:rPr>
              <a:t>CVR</a:t>
            </a:r>
            <a:r>
              <a:rPr lang="ja-JP" altLang="en-US" sz="1200">
                <a:latin typeface="メイリオ" panose="020B0604030504040204" pitchFamily="50" charset="-128"/>
                <a:ea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サイトに原因がある</a:t>
            </a:r>
            <a:endParaRPr lang="ja-JP" altLang="en-US" sz="12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4C73241-0D83-A44C-8BBA-E67E3A0EB8B9}"/>
              </a:ext>
            </a:extLst>
          </p:cNvPr>
          <p:cNvSpPr/>
          <p:nvPr/>
        </p:nvSpPr>
        <p:spPr>
          <a:xfrm>
            <a:off x="5087888" y="3118466"/>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訪問者数＝</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集客のやり方に原因がある</a:t>
            </a:r>
            <a:endParaRPr lang="ja-JP" altLang="en-US" sz="1200" dirty="0">
              <a:latin typeface="メイリオ" panose="020B0604030504040204" pitchFamily="50" charset="-128"/>
              <a:ea typeface="メイリオ" panose="020B0604030504040204" pitchFamily="50" charset="-128"/>
            </a:endParaRPr>
          </a:p>
        </p:txBody>
      </p:sp>
      <p:cxnSp>
        <p:nvCxnSpPr>
          <p:cNvPr id="8" name="コネクタ: カギ線 18">
            <a:extLst>
              <a:ext uri="{FF2B5EF4-FFF2-40B4-BE49-F238E27FC236}">
                <a16:creationId xmlns:a16="http://schemas.microsoft.com/office/drawing/2014/main" id="{9DC21C12-D289-6544-96C8-CA417FDB6C77}"/>
              </a:ext>
            </a:extLst>
          </p:cNvPr>
          <p:cNvCxnSpPr>
            <a:cxnSpLocks/>
            <a:stCxn id="5" idx="3"/>
            <a:endCxn id="6" idx="1"/>
          </p:cNvCxnSpPr>
          <p:nvPr/>
        </p:nvCxnSpPr>
        <p:spPr>
          <a:xfrm flipV="1">
            <a:off x="4511824" y="2759878"/>
            <a:ext cx="576064" cy="1058193"/>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9" name="コネクタ: カギ線 21">
            <a:extLst>
              <a:ext uri="{FF2B5EF4-FFF2-40B4-BE49-F238E27FC236}">
                <a16:creationId xmlns:a16="http://schemas.microsoft.com/office/drawing/2014/main" id="{7E330127-0F35-2D46-8B92-12E24A768072}"/>
              </a:ext>
            </a:extLst>
          </p:cNvPr>
          <p:cNvCxnSpPr>
            <a:cxnSpLocks/>
            <a:stCxn id="5" idx="3"/>
            <a:endCxn id="7" idx="1"/>
          </p:cNvCxnSpPr>
          <p:nvPr/>
        </p:nvCxnSpPr>
        <p:spPr>
          <a:xfrm flipV="1">
            <a:off x="4511824" y="3338844"/>
            <a:ext cx="576064" cy="47922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0" name="正方形/長方形 9">
            <a:extLst>
              <a:ext uri="{FF2B5EF4-FFF2-40B4-BE49-F238E27FC236}">
                <a16:creationId xmlns:a16="http://schemas.microsoft.com/office/drawing/2014/main" id="{DB9FF0CC-17AB-6447-AB28-2088B8EBEB31}"/>
              </a:ext>
            </a:extLst>
          </p:cNvPr>
          <p:cNvSpPr/>
          <p:nvPr/>
        </p:nvSpPr>
        <p:spPr>
          <a:xfrm>
            <a:off x="5087888" y="4090867"/>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商品に問題がある</a:t>
            </a:r>
          </a:p>
        </p:txBody>
      </p:sp>
      <p:cxnSp>
        <p:nvCxnSpPr>
          <p:cNvPr id="11" name="コネクタ: カギ線 22">
            <a:extLst>
              <a:ext uri="{FF2B5EF4-FFF2-40B4-BE49-F238E27FC236}">
                <a16:creationId xmlns:a16="http://schemas.microsoft.com/office/drawing/2014/main" id="{BC209AAF-7FFB-404E-BEA3-84AF466C39E4}"/>
              </a:ext>
            </a:extLst>
          </p:cNvPr>
          <p:cNvCxnSpPr>
            <a:cxnSpLocks/>
            <a:stCxn id="5" idx="3"/>
            <a:endCxn id="10" idx="1"/>
          </p:cNvCxnSpPr>
          <p:nvPr/>
        </p:nvCxnSpPr>
        <p:spPr>
          <a:xfrm>
            <a:off x="4511824" y="3818071"/>
            <a:ext cx="576064" cy="4931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 name="正方形/長方形 11">
            <a:extLst>
              <a:ext uri="{FF2B5EF4-FFF2-40B4-BE49-F238E27FC236}">
                <a16:creationId xmlns:a16="http://schemas.microsoft.com/office/drawing/2014/main" id="{B2FB26E2-9AB0-7948-865B-20C9A9E57EBA}"/>
              </a:ext>
            </a:extLst>
          </p:cNvPr>
          <p:cNvSpPr/>
          <p:nvPr/>
        </p:nvSpPr>
        <p:spPr>
          <a:xfrm>
            <a:off x="5087888" y="4669834"/>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市場</a:t>
            </a:r>
            <a:r>
              <a:rPr lang="ja-JP" altLang="en-US" sz="1200">
                <a:latin typeface="メイリオ" panose="020B0604030504040204" pitchFamily="50" charset="-128"/>
                <a:ea typeface="メイリオ" panose="020B0604030504040204" pitchFamily="50" charset="-128"/>
              </a:rPr>
              <a:t>の成長性が下がってる</a:t>
            </a:r>
            <a:endParaRPr lang="ja-JP" altLang="en-US" sz="1200" dirty="0">
              <a:latin typeface="メイリオ" panose="020B0604030504040204" pitchFamily="50" charset="-128"/>
              <a:ea typeface="メイリオ" panose="020B0604030504040204" pitchFamily="50" charset="-128"/>
            </a:endParaRPr>
          </a:p>
        </p:txBody>
      </p:sp>
      <p:cxnSp>
        <p:nvCxnSpPr>
          <p:cNvPr id="13" name="コネクタ: カギ線 34">
            <a:extLst>
              <a:ext uri="{FF2B5EF4-FFF2-40B4-BE49-F238E27FC236}">
                <a16:creationId xmlns:a16="http://schemas.microsoft.com/office/drawing/2014/main" id="{BAE1F99E-92A3-6B4E-884C-00C573066F4B}"/>
              </a:ext>
            </a:extLst>
          </p:cNvPr>
          <p:cNvCxnSpPr>
            <a:cxnSpLocks/>
            <a:stCxn id="5" idx="3"/>
            <a:endCxn id="12" idx="1"/>
          </p:cNvCxnSpPr>
          <p:nvPr/>
        </p:nvCxnSpPr>
        <p:spPr>
          <a:xfrm>
            <a:off x="4511824" y="3818070"/>
            <a:ext cx="576064" cy="107214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4" name="右中かっこ 13">
            <a:extLst>
              <a:ext uri="{FF2B5EF4-FFF2-40B4-BE49-F238E27FC236}">
                <a16:creationId xmlns:a16="http://schemas.microsoft.com/office/drawing/2014/main" id="{B7E7F218-5170-7E43-BE9B-B873CE0131FD}"/>
              </a:ext>
            </a:extLst>
          </p:cNvPr>
          <p:cNvSpPr/>
          <p:nvPr/>
        </p:nvSpPr>
        <p:spPr>
          <a:xfrm>
            <a:off x="7248128" y="2492896"/>
            <a:ext cx="144016" cy="1101162"/>
          </a:xfrm>
          <a:prstGeom prst="righ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15" name="右中かっこ 14">
            <a:extLst>
              <a:ext uri="{FF2B5EF4-FFF2-40B4-BE49-F238E27FC236}">
                <a16:creationId xmlns:a16="http://schemas.microsoft.com/office/drawing/2014/main" id="{B53E463A-7AA7-D041-B4F4-FB1A5F345E2F}"/>
              </a:ext>
            </a:extLst>
          </p:cNvPr>
          <p:cNvSpPr/>
          <p:nvPr/>
        </p:nvSpPr>
        <p:spPr>
          <a:xfrm>
            <a:off x="7248128" y="4056030"/>
            <a:ext cx="144016" cy="1101162"/>
          </a:xfrm>
          <a:prstGeom prst="righ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16" name="テキスト ボックス 15">
            <a:extLst>
              <a:ext uri="{FF2B5EF4-FFF2-40B4-BE49-F238E27FC236}">
                <a16:creationId xmlns:a16="http://schemas.microsoft.com/office/drawing/2014/main" id="{7038448C-8914-5D4B-ADBC-6AA8469AF0BE}"/>
              </a:ext>
            </a:extLst>
          </p:cNvPr>
          <p:cNvSpPr txBox="1"/>
          <p:nvPr/>
        </p:nvSpPr>
        <p:spPr>
          <a:xfrm>
            <a:off x="7669832" y="2720312"/>
            <a:ext cx="2242592" cy="646331"/>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自分だけ</a:t>
            </a:r>
            <a:r>
              <a:rPr lang="ja-JP" altLang="en-US">
                <a:latin typeface="メイリオ" panose="020B0604030504040204" pitchFamily="50" charset="-128"/>
                <a:ea typeface="メイリオ" panose="020B0604030504040204" pitchFamily="50" charset="-128"/>
              </a:rPr>
              <a:t>見てると</a:t>
            </a:r>
            <a:endParaRPr lang="en-US" altLang="ja-JP" dirty="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改善</a:t>
            </a:r>
            <a:r>
              <a:rPr lang="ja-JP" altLang="en-US" dirty="0">
                <a:latin typeface="メイリオ" panose="020B0604030504040204" pitchFamily="50" charset="-128"/>
                <a:ea typeface="メイリオ" panose="020B0604030504040204" pitchFamily="50" charset="-128"/>
              </a:rPr>
              <a:t>に限界が来る</a:t>
            </a:r>
          </a:p>
        </p:txBody>
      </p:sp>
      <p:sp>
        <p:nvSpPr>
          <p:cNvPr id="17" name="テキスト ボックス 16">
            <a:extLst>
              <a:ext uri="{FF2B5EF4-FFF2-40B4-BE49-F238E27FC236}">
                <a16:creationId xmlns:a16="http://schemas.microsoft.com/office/drawing/2014/main" id="{E01799F4-0B01-5942-9CE4-9E8F9274C952}"/>
              </a:ext>
            </a:extLst>
          </p:cNvPr>
          <p:cNvSpPr txBox="1"/>
          <p:nvPr/>
        </p:nvSpPr>
        <p:spPr>
          <a:xfrm>
            <a:off x="7669832" y="4283446"/>
            <a:ext cx="2242592" cy="646331"/>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市場に目を向け広い視点でものを考える</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162647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611F5A-C80F-3344-923D-AEFD62CD1DAD}"/>
              </a:ext>
            </a:extLst>
          </p:cNvPr>
          <p:cNvSpPr>
            <a:spLocks noGrp="1"/>
          </p:cNvSpPr>
          <p:nvPr>
            <p:ph type="title"/>
          </p:nvPr>
        </p:nvSpPr>
        <p:spPr/>
        <p:txBody>
          <a:bodyPr>
            <a:normAutofit/>
          </a:bodyPr>
          <a:lstStyle/>
          <a:p>
            <a:r>
              <a:rPr lang="ja-JP" altLang="en-US"/>
              <a:t>復習：ギャップを分解してみる</a:t>
            </a:r>
            <a:endParaRPr kumimoji="1" lang="ja-JP" altLang="en-US"/>
          </a:p>
        </p:txBody>
      </p:sp>
      <p:sp>
        <p:nvSpPr>
          <p:cNvPr id="3" name="コンテンツ プレースホルダー 2">
            <a:extLst>
              <a:ext uri="{FF2B5EF4-FFF2-40B4-BE49-F238E27FC236}">
                <a16:creationId xmlns:a16="http://schemas.microsoft.com/office/drawing/2014/main" id="{BC4C38C5-25AC-274B-A355-C9DA9AC51D9A}"/>
              </a:ext>
            </a:extLst>
          </p:cNvPr>
          <p:cNvSpPr>
            <a:spLocks noGrp="1"/>
          </p:cNvSpPr>
          <p:nvPr>
            <p:ph idx="1"/>
          </p:nvPr>
        </p:nvSpPr>
        <p:spPr/>
        <p:txBody>
          <a:bodyPr/>
          <a:lstStyle/>
          <a:p>
            <a:r>
              <a:rPr kumimoji="1" lang="ja-JP" altLang="en-US"/>
              <a:t>選択肢は広告だけじゃない</a:t>
            </a:r>
          </a:p>
        </p:txBody>
      </p:sp>
      <p:sp>
        <p:nvSpPr>
          <p:cNvPr id="4" name="スライド番号プレースホルダー 3">
            <a:extLst>
              <a:ext uri="{FF2B5EF4-FFF2-40B4-BE49-F238E27FC236}">
                <a16:creationId xmlns:a16="http://schemas.microsoft.com/office/drawing/2014/main" id="{1CAFD4FC-C711-464F-AD09-6B8D92DA9738}"/>
              </a:ext>
            </a:extLst>
          </p:cNvPr>
          <p:cNvSpPr>
            <a:spLocks noGrp="1"/>
          </p:cNvSpPr>
          <p:nvPr>
            <p:ph type="sldNum" sz="quarter" idx="4"/>
          </p:nvPr>
        </p:nvSpPr>
        <p:spPr/>
        <p:txBody>
          <a:bodyPr/>
          <a:lstStyle/>
          <a:p>
            <a:fld id="{C5CBEA7B-64A4-4354-845E-AE91C99E82B0}" type="slidenum">
              <a:rPr lang="ja-JP" altLang="en-US" smtClean="0"/>
              <a:pPr/>
              <a:t>133</a:t>
            </a:fld>
            <a:endParaRPr lang="ja-JP" altLang="en-US" dirty="0"/>
          </a:p>
        </p:txBody>
      </p:sp>
      <p:sp>
        <p:nvSpPr>
          <p:cNvPr id="18" name="正方形/長方形 17">
            <a:extLst>
              <a:ext uri="{FF2B5EF4-FFF2-40B4-BE49-F238E27FC236}">
                <a16:creationId xmlns:a16="http://schemas.microsoft.com/office/drawing/2014/main" id="{627FF3AA-A45F-604F-9226-6D9A41626BE7}"/>
              </a:ext>
            </a:extLst>
          </p:cNvPr>
          <p:cNvSpPr/>
          <p:nvPr/>
        </p:nvSpPr>
        <p:spPr>
          <a:xfrm>
            <a:off x="2495600" y="3596961"/>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サイトの</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コンバージョンが増えない</a:t>
            </a:r>
            <a:endParaRPr lang="en-US" altLang="ja-JP" sz="1200" dirty="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F563C6A6-BFDD-2D4F-9A8D-E0D924DEDA15}"/>
              </a:ext>
            </a:extLst>
          </p:cNvPr>
          <p:cNvSpPr/>
          <p:nvPr/>
        </p:nvSpPr>
        <p:spPr>
          <a:xfrm>
            <a:off x="7549877" y="2539499"/>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メイリオ" panose="020B0604030504040204" pitchFamily="50" charset="-128"/>
                <a:ea typeface="メイリオ" panose="020B0604030504040204" pitchFamily="50" charset="-128"/>
              </a:rPr>
              <a:t>CVR</a:t>
            </a:r>
            <a:r>
              <a:rPr lang="ja-JP" altLang="en-US" sz="1200">
                <a:latin typeface="メイリオ" panose="020B0604030504040204" pitchFamily="50" charset="-128"/>
                <a:ea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サイト</a:t>
            </a:r>
            <a:r>
              <a:rPr lang="ja-JP" altLang="en-US" sz="1200" dirty="0">
                <a:latin typeface="メイリオ" panose="020B0604030504040204" pitchFamily="50" charset="-128"/>
                <a:ea typeface="メイリオ" panose="020B0604030504040204" pitchFamily="50" charset="-128"/>
              </a:rPr>
              <a:t>に原因がある</a:t>
            </a:r>
          </a:p>
        </p:txBody>
      </p:sp>
      <p:sp>
        <p:nvSpPr>
          <p:cNvPr id="20" name="正方形/長方形 19">
            <a:extLst>
              <a:ext uri="{FF2B5EF4-FFF2-40B4-BE49-F238E27FC236}">
                <a16:creationId xmlns:a16="http://schemas.microsoft.com/office/drawing/2014/main" id="{0AB4369C-4E53-A84E-9825-1E7A936C6ED6}"/>
              </a:ext>
            </a:extLst>
          </p:cNvPr>
          <p:cNvSpPr/>
          <p:nvPr/>
        </p:nvSpPr>
        <p:spPr>
          <a:xfrm>
            <a:off x="7549877" y="3118466"/>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訪問者数＝</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集客</a:t>
            </a:r>
            <a:r>
              <a:rPr lang="ja-JP" altLang="en-US" sz="1200" dirty="0">
                <a:latin typeface="メイリオ" panose="020B0604030504040204" pitchFamily="50" charset="-128"/>
                <a:ea typeface="メイリオ" panose="020B0604030504040204" pitchFamily="50" charset="-128"/>
              </a:rPr>
              <a:t>のやり方に原因がある</a:t>
            </a:r>
          </a:p>
        </p:txBody>
      </p:sp>
      <p:sp>
        <p:nvSpPr>
          <p:cNvPr id="21" name="正方形/長方形 20">
            <a:extLst>
              <a:ext uri="{FF2B5EF4-FFF2-40B4-BE49-F238E27FC236}">
                <a16:creationId xmlns:a16="http://schemas.microsoft.com/office/drawing/2014/main" id="{7861214A-FFA7-6D48-8B52-9E7A25AEC871}"/>
              </a:ext>
            </a:extLst>
          </p:cNvPr>
          <p:cNvSpPr/>
          <p:nvPr/>
        </p:nvSpPr>
        <p:spPr>
          <a:xfrm>
            <a:off x="7549877" y="4090867"/>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商品に問題がある</a:t>
            </a:r>
          </a:p>
        </p:txBody>
      </p:sp>
      <p:sp>
        <p:nvSpPr>
          <p:cNvPr id="22" name="正方形/長方形 21">
            <a:extLst>
              <a:ext uri="{FF2B5EF4-FFF2-40B4-BE49-F238E27FC236}">
                <a16:creationId xmlns:a16="http://schemas.microsoft.com/office/drawing/2014/main" id="{EDD6DD16-6587-8347-8385-C4D286804C7D}"/>
              </a:ext>
            </a:extLst>
          </p:cNvPr>
          <p:cNvSpPr/>
          <p:nvPr/>
        </p:nvSpPr>
        <p:spPr>
          <a:xfrm>
            <a:off x="7549877" y="4669834"/>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市場</a:t>
            </a:r>
            <a:r>
              <a:rPr lang="ja-JP" altLang="en-US" sz="1200">
                <a:latin typeface="メイリオ" panose="020B0604030504040204" pitchFamily="50" charset="-128"/>
                <a:ea typeface="メイリオ" panose="020B0604030504040204" pitchFamily="50" charset="-128"/>
              </a:rPr>
              <a:t>の成長性が下がってる</a:t>
            </a:r>
            <a:endParaRPr lang="ja-JP" altLang="en-US" sz="1200" dirty="0">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F941CFBE-5F50-004E-BB18-2C61CD0753F1}"/>
              </a:ext>
            </a:extLst>
          </p:cNvPr>
          <p:cNvSpPr/>
          <p:nvPr/>
        </p:nvSpPr>
        <p:spPr>
          <a:xfrm>
            <a:off x="5103564" y="2852937"/>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広告</a:t>
            </a:r>
            <a:r>
              <a:rPr lang="ja-JP" altLang="en-US" sz="1200" dirty="0">
                <a:latin typeface="メイリオ" panose="020B0604030504040204" pitchFamily="50" charset="-128"/>
                <a:ea typeface="メイリオ" panose="020B0604030504040204" pitchFamily="50" charset="-128"/>
              </a:rPr>
              <a:t>に問題がある</a:t>
            </a:r>
            <a:endParaRPr lang="en-US" altLang="ja-JP" sz="1200"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5719D802-26E3-D242-B72E-EEB484837AF1}"/>
              </a:ext>
            </a:extLst>
          </p:cNvPr>
          <p:cNvSpPr/>
          <p:nvPr/>
        </p:nvSpPr>
        <p:spPr>
          <a:xfrm>
            <a:off x="5103564" y="4447993"/>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広告</a:t>
            </a:r>
            <a:r>
              <a:rPr lang="ja-JP" altLang="en-US" sz="1200" dirty="0">
                <a:latin typeface="メイリオ" panose="020B0604030504040204" pitchFamily="50" charset="-128"/>
                <a:ea typeface="メイリオ" panose="020B0604030504040204" pitchFamily="50" charset="-128"/>
              </a:rPr>
              <a:t>以外に問題がある</a:t>
            </a:r>
            <a:endParaRPr lang="en-US" altLang="ja-JP" sz="1200" dirty="0">
              <a:latin typeface="メイリオ" panose="020B0604030504040204" pitchFamily="50" charset="-128"/>
              <a:ea typeface="メイリオ" panose="020B0604030504040204" pitchFamily="50" charset="-128"/>
            </a:endParaRPr>
          </a:p>
        </p:txBody>
      </p:sp>
      <p:cxnSp>
        <p:nvCxnSpPr>
          <p:cNvPr id="25" name="コネクタ: カギ線 3">
            <a:extLst>
              <a:ext uri="{FF2B5EF4-FFF2-40B4-BE49-F238E27FC236}">
                <a16:creationId xmlns:a16="http://schemas.microsoft.com/office/drawing/2014/main" id="{E1C810F6-9EAD-494D-A8DA-3BB963096747}"/>
              </a:ext>
            </a:extLst>
          </p:cNvPr>
          <p:cNvCxnSpPr>
            <a:cxnSpLocks/>
            <a:stCxn id="18" idx="3"/>
            <a:endCxn id="23" idx="1"/>
          </p:cNvCxnSpPr>
          <p:nvPr/>
        </p:nvCxnSpPr>
        <p:spPr>
          <a:xfrm flipV="1">
            <a:off x="4511824" y="3074046"/>
            <a:ext cx="591740" cy="744024"/>
          </a:xfrm>
          <a:prstGeom prst="bentConnector3">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6" name="コネクタ: カギ線 28">
            <a:extLst>
              <a:ext uri="{FF2B5EF4-FFF2-40B4-BE49-F238E27FC236}">
                <a16:creationId xmlns:a16="http://schemas.microsoft.com/office/drawing/2014/main" id="{A26EDDD9-6C4E-F043-A3CF-3E26C32D6DE5}"/>
              </a:ext>
            </a:extLst>
          </p:cNvPr>
          <p:cNvCxnSpPr>
            <a:cxnSpLocks/>
            <a:stCxn id="18" idx="3"/>
            <a:endCxn id="24" idx="1"/>
          </p:cNvCxnSpPr>
          <p:nvPr/>
        </p:nvCxnSpPr>
        <p:spPr>
          <a:xfrm>
            <a:off x="4511824" y="3818070"/>
            <a:ext cx="591740" cy="851032"/>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7" name="コネクタ: カギ線 30">
            <a:extLst>
              <a:ext uri="{FF2B5EF4-FFF2-40B4-BE49-F238E27FC236}">
                <a16:creationId xmlns:a16="http://schemas.microsoft.com/office/drawing/2014/main" id="{342BACD4-D8DF-0B46-9E5A-36D32F665014}"/>
              </a:ext>
            </a:extLst>
          </p:cNvPr>
          <p:cNvCxnSpPr>
            <a:cxnSpLocks/>
            <a:stCxn id="23" idx="3"/>
            <a:endCxn id="19" idx="1"/>
          </p:cNvCxnSpPr>
          <p:nvPr/>
        </p:nvCxnSpPr>
        <p:spPr>
          <a:xfrm flipV="1">
            <a:off x="7119789" y="2759878"/>
            <a:ext cx="430089" cy="314169"/>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8" name="コネクタ: カギ線 33">
            <a:extLst>
              <a:ext uri="{FF2B5EF4-FFF2-40B4-BE49-F238E27FC236}">
                <a16:creationId xmlns:a16="http://schemas.microsoft.com/office/drawing/2014/main" id="{6039BD4E-B371-074D-A4F6-3858A5AEAFC6}"/>
              </a:ext>
            </a:extLst>
          </p:cNvPr>
          <p:cNvCxnSpPr>
            <a:cxnSpLocks/>
            <a:stCxn id="23" idx="3"/>
            <a:endCxn id="20" idx="1"/>
          </p:cNvCxnSpPr>
          <p:nvPr/>
        </p:nvCxnSpPr>
        <p:spPr>
          <a:xfrm>
            <a:off x="7119789" y="3074046"/>
            <a:ext cx="430089" cy="264798"/>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9" name="コネクタ: カギ線 37">
            <a:extLst>
              <a:ext uri="{FF2B5EF4-FFF2-40B4-BE49-F238E27FC236}">
                <a16:creationId xmlns:a16="http://schemas.microsoft.com/office/drawing/2014/main" id="{3BE92119-DE12-2840-B821-F5CA1BABFE7B}"/>
              </a:ext>
            </a:extLst>
          </p:cNvPr>
          <p:cNvCxnSpPr>
            <a:cxnSpLocks/>
            <a:stCxn id="24" idx="3"/>
            <a:endCxn id="21" idx="1"/>
          </p:cNvCxnSpPr>
          <p:nvPr/>
        </p:nvCxnSpPr>
        <p:spPr>
          <a:xfrm flipV="1">
            <a:off x="7119789" y="4311246"/>
            <a:ext cx="430089" cy="357857"/>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30" name="コネクタ: カギ線 39">
            <a:extLst>
              <a:ext uri="{FF2B5EF4-FFF2-40B4-BE49-F238E27FC236}">
                <a16:creationId xmlns:a16="http://schemas.microsoft.com/office/drawing/2014/main" id="{267E2D82-3DDF-0345-BEB6-F434D528558B}"/>
              </a:ext>
            </a:extLst>
          </p:cNvPr>
          <p:cNvCxnSpPr>
            <a:cxnSpLocks/>
            <a:stCxn id="24" idx="3"/>
            <a:endCxn id="22" idx="1"/>
          </p:cNvCxnSpPr>
          <p:nvPr/>
        </p:nvCxnSpPr>
        <p:spPr>
          <a:xfrm>
            <a:off x="7119789" y="4669102"/>
            <a:ext cx="430089" cy="221110"/>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31" name="正方形/長方形 30">
            <a:extLst>
              <a:ext uri="{FF2B5EF4-FFF2-40B4-BE49-F238E27FC236}">
                <a16:creationId xmlns:a16="http://schemas.microsoft.com/office/drawing/2014/main" id="{2F16E89B-EE68-324F-810A-C6F54A8DF150}"/>
              </a:ext>
            </a:extLst>
          </p:cNvPr>
          <p:cNvSpPr/>
          <p:nvPr/>
        </p:nvSpPr>
        <p:spPr>
          <a:xfrm>
            <a:off x="4941914" y="2546755"/>
            <a:ext cx="2265531" cy="2738654"/>
          </a:xfrm>
          <a:prstGeom prst="rect">
            <a:avLst/>
          </a:prstGeom>
          <a:noFill/>
          <a:ln w="19050">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972CFF65-1872-7B4B-85EF-91BD481FE37B}"/>
              </a:ext>
            </a:extLst>
          </p:cNvPr>
          <p:cNvSpPr txBox="1"/>
          <p:nvPr/>
        </p:nvSpPr>
        <p:spPr>
          <a:xfrm>
            <a:off x="4943598" y="2222738"/>
            <a:ext cx="2262158" cy="369332"/>
          </a:xfrm>
          <a:prstGeom prst="rect">
            <a:avLst/>
          </a:prstGeom>
          <a:noFill/>
        </p:spPr>
        <p:txBody>
          <a:bodyPr wrap="none" rtlCol="0">
            <a:spAutoFit/>
          </a:bodyPr>
          <a:lstStyle/>
          <a:p>
            <a:pPr algn="ctr"/>
            <a:r>
              <a:rPr lang="ja-JP" altLang="en-US" b="1" dirty="0">
                <a:solidFill>
                  <a:srgbClr val="FF0000"/>
                </a:solidFill>
                <a:latin typeface="メイリオ" panose="020B0604030504040204" pitchFamily="50" charset="-128"/>
                <a:ea typeface="メイリオ" panose="020B0604030504040204" pitchFamily="50" charset="-128"/>
              </a:rPr>
              <a:t>一段高い視点を追加</a:t>
            </a:r>
          </a:p>
        </p:txBody>
      </p:sp>
    </p:spTree>
    <p:extLst>
      <p:ext uri="{BB962C8B-B14F-4D97-AF65-F5344CB8AC3E}">
        <p14:creationId xmlns:p14="http://schemas.microsoft.com/office/powerpoint/2010/main" val="22237701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フレームを活用すると視野が一段広がる。</a:t>
            </a: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134</a:t>
            </a:fld>
            <a:endParaRPr lang="ja-JP" altLang="en-US" dirty="0"/>
          </a:p>
        </p:txBody>
      </p:sp>
      <p:sp>
        <p:nvSpPr>
          <p:cNvPr id="5" name="正方形/長方形 4">
            <a:extLst>
              <a:ext uri="{FF2B5EF4-FFF2-40B4-BE49-F238E27FC236}">
                <a16:creationId xmlns:a16="http://schemas.microsoft.com/office/drawing/2014/main" id="{5C2B3BE9-E2ED-C249-9D20-802BF274E9C4}"/>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13964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第一階層をフレームワークで分解してみる</a:t>
            </a:r>
            <a:endParaRPr kumimoji="1" lang="ja-JP" altLang="en-US"/>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135</a:t>
            </a:fld>
            <a:endParaRPr lang="ja-JP" altLang="en-US" dirty="0"/>
          </a:p>
        </p:txBody>
      </p:sp>
      <p:sp>
        <p:nvSpPr>
          <p:cNvPr id="5" name="正方形/長方形 4">
            <a:extLst>
              <a:ext uri="{FF2B5EF4-FFF2-40B4-BE49-F238E27FC236}">
                <a16:creationId xmlns:a16="http://schemas.microsoft.com/office/drawing/2014/main" id="{5C2B3BE9-E2ED-C249-9D20-802BF274E9C4}"/>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14CF959D-8F78-5544-BCA5-F5D72C04ADB5}"/>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254626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en-US" altLang="ja-JP" dirty="0"/>
              <a:t>3C</a:t>
            </a:r>
            <a:r>
              <a:rPr lang="ja-JP" altLang="en-US"/>
              <a:t>分析が使える</a:t>
            </a:r>
            <a:endParaRPr kumimoji="1" lang="ja-JP" altLang="en-US"/>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136</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Tree>
    <p:extLst>
      <p:ext uri="{BB962C8B-B14F-4D97-AF65-F5344CB8AC3E}">
        <p14:creationId xmlns:p14="http://schemas.microsoft.com/office/powerpoint/2010/main" val="19502519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市場の影響を整理したいがどう分類する？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137</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4" name="正方形/長方形 13">
            <a:extLst>
              <a:ext uri="{FF2B5EF4-FFF2-40B4-BE49-F238E27FC236}">
                <a16:creationId xmlns:a16="http://schemas.microsoft.com/office/drawing/2014/main" id="{4AA0E432-ACF6-C84A-87A6-0B2C9537BF14}"/>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290191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en-US" altLang="ja-JP" dirty="0"/>
              <a:t>PEST</a:t>
            </a:r>
            <a:r>
              <a:rPr lang="ja-JP" altLang="en-US"/>
              <a:t>分析が使える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138</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4" name="正方形/長方形 13">
            <a:extLst>
              <a:ext uri="{FF2B5EF4-FFF2-40B4-BE49-F238E27FC236}">
                <a16:creationId xmlns:a16="http://schemas.microsoft.com/office/drawing/2014/main" id="{4AA0E432-ACF6-C84A-87A6-0B2C9537BF14}"/>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1C188B19-0962-E947-BCCD-E056303467C0}"/>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1F691DF-A25A-3D49-B53E-6601060F92F6}"/>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0A95D6F4-4B4A-D54C-9703-07E367DFA093}"/>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CF8BEE80-6290-2F41-B0F0-3C600899704D}"/>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28" name="正方形/長方形 27">
            <a:extLst>
              <a:ext uri="{FF2B5EF4-FFF2-40B4-BE49-F238E27FC236}">
                <a16:creationId xmlns:a16="http://schemas.microsoft.com/office/drawing/2014/main" id="{270688E1-BAED-8847-9DB9-AE35AABE01DA}"/>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964CC039-B78A-8A4E-A42D-8EB8C6CC6FA6}"/>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30" name="コネクタ: カギ線 47">
            <a:extLst>
              <a:ext uri="{FF2B5EF4-FFF2-40B4-BE49-F238E27FC236}">
                <a16:creationId xmlns:a16="http://schemas.microsoft.com/office/drawing/2014/main" id="{ADF30D4D-A8F8-2846-89F7-86B56F601F3D}"/>
              </a:ext>
            </a:extLst>
          </p:cNvPr>
          <p:cNvCxnSpPr>
            <a:cxnSpLocks/>
            <a:stCxn id="26" idx="3"/>
            <a:endCxn id="27"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49">
            <a:extLst>
              <a:ext uri="{FF2B5EF4-FFF2-40B4-BE49-F238E27FC236}">
                <a16:creationId xmlns:a16="http://schemas.microsoft.com/office/drawing/2014/main" id="{A49F71A6-DE1C-8142-8045-F60309FDF76A}"/>
              </a:ext>
            </a:extLst>
          </p:cNvPr>
          <p:cNvCxnSpPr>
            <a:cxnSpLocks/>
            <a:stCxn id="26" idx="3"/>
            <a:endCxn id="28"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2" name="コネクタ: カギ線 50">
            <a:extLst>
              <a:ext uri="{FF2B5EF4-FFF2-40B4-BE49-F238E27FC236}">
                <a16:creationId xmlns:a16="http://schemas.microsoft.com/office/drawing/2014/main" id="{C7730590-E242-2149-8B96-F459D1C87750}"/>
              </a:ext>
            </a:extLst>
          </p:cNvPr>
          <p:cNvCxnSpPr>
            <a:cxnSpLocks/>
            <a:stCxn id="26" idx="3"/>
            <a:endCxn id="29"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B8C10615-7DA2-DC43-8C26-3338176ACCD2}"/>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34" name="正方形/長方形 33">
            <a:extLst>
              <a:ext uri="{FF2B5EF4-FFF2-40B4-BE49-F238E27FC236}">
                <a16:creationId xmlns:a16="http://schemas.microsoft.com/office/drawing/2014/main" id="{80E2582D-4539-2E4A-87BA-6FCE2D8B9A93}"/>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35" name="正方形/長方形 34">
            <a:extLst>
              <a:ext uri="{FF2B5EF4-FFF2-40B4-BE49-F238E27FC236}">
                <a16:creationId xmlns:a16="http://schemas.microsoft.com/office/drawing/2014/main" id="{A6058E69-06C1-3740-AACA-FEFF175937B8}"/>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D3B3163-752B-D84D-91BF-79C9D3ED11E3}"/>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8874245D-440D-EB40-831C-20DE4DE92A29}"/>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38" name="コネクタ: カギ線 75">
            <a:extLst>
              <a:ext uri="{FF2B5EF4-FFF2-40B4-BE49-F238E27FC236}">
                <a16:creationId xmlns:a16="http://schemas.microsoft.com/office/drawing/2014/main" id="{ED03DEDD-C781-6841-BB43-34A0A3575893}"/>
              </a:ext>
            </a:extLst>
          </p:cNvPr>
          <p:cNvCxnSpPr>
            <a:cxnSpLocks/>
            <a:stCxn id="27" idx="3"/>
            <a:endCxn id="34"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76">
            <a:extLst>
              <a:ext uri="{FF2B5EF4-FFF2-40B4-BE49-F238E27FC236}">
                <a16:creationId xmlns:a16="http://schemas.microsoft.com/office/drawing/2014/main" id="{1B5F5239-82E6-F247-913A-C3C1BA22B589}"/>
              </a:ext>
            </a:extLst>
          </p:cNvPr>
          <p:cNvCxnSpPr>
            <a:cxnSpLocks/>
            <a:stCxn id="27" idx="3"/>
            <a:endCxn id="35"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0" name="コネクタ: カギ線 78">
            <a:extLst>
              <a:ext uri="{FF2B5EF4-FFF2-40B4-BE49-F238E27FC236}">
                <a16:creationId xmlns:a16="http://schemas.microsoft.com/office/drawing/2014/main" id="{8766C0C6-5609-5146-B281-4FAE2BE4A353}"/>
              </a:ext>
            </a:extLst>
          </p:cNvPr>
          <p:cNvCxnSpPr>
            <a:cxnSpLocks/>
            <a:stCxn id="27" idx="3"/>
            <a:endCxn id="36"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81">
            <a:extLst>
              <a:ext uri="{FF2B5EF4-FFF2-40B4-BE49-F238E27FC236}">
                <a16:creationId xmlns:a16="http://schemas.microsoft.com/office/drawing/2014/main" id="{F1937B71-9BF2-4049-A5C8-BE453B234E52}"/>
              </a:ext>
            </a:extLst>
          </p:cNvPr>
          <p:cNvCxnSpPr>
            <a:cxnSpLocks/>
            <a:stCxn id="27" idx="3"/>
            <a:endCxn id="37"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EDDF35B6-6F40-574F-A4CF-86F3D98D37AE}"/>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43" name="正方形/長方形 42">
            <a:extLst>
              <a:ext uri="{FF2B5EF4-FFF2-40B4-BE49-F238E27FC236}">
                <a16:creationId xmlns:a16="http://schemas.microsoft.com/office/drawing/2014/main" id="{D118734F-FA40-554B-B911-C61D9283F1DE}"/>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49BCB11D-BA45-3943-9F82-0138303EFECB}"/>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45" name="コネクタ: カギ線 59">
            <a:extLst>
              <a:ext uri="{FF2B5EF4-FFF2-40B4-BE49-F238E27FC236}">
                <a16:creationId xmlns:a16="http://schemas.microsoft.com/office/drawing/2014/main" id="{4282FD01-19FC-4444-8731-10C335A709B3}"/>
              </a:ext>
            </a:extLst>
          </p:cNvPr>
          <p:cNvCxnSpPr>
            <a:cxnSpLocks/>
            <a:endCxn id="43"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60">
            <a:extLst>
              <a:ext uri="{FF2B5EF4-FFF2-40B4-BE49-F238E27FC236}">
                <a16:creationId xmlns:a16="http://schemas.microsoft.com/office/drawing/2014/main" id="{45D964E0-7D67-3446-A2A6-0A5CBA99846A}"/>
              </a:ext>
            </a:extLst>
          </p:cNvPr>
          <p:cNvCxnSpPr>
            <a:cxnSpLocks/>
            <a:endCxn id="44"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668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13</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。昨日昨日アイスクリームを食べていたからね。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コンテンツ プレースホルダー 2">
            <a:extLst>
              <a:ext uri="{FF2B5EF4-FFF2-40B4-BE49-F238E27FC236}">
                <a16:creationId xmlns:a16="http://schemas.microsoft.com/office/drawing/2014/main" id="{712BA173-FBD1-499F-BBB8-066B4A1DD368}"/>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これ、何が問題ですか？</a:t>
            </a:r>
          </a:p>
        </p:txBody>
      </p:sp>
      <p:sp>
        <p:nvSpPr>
          <p:cNvPr id="11" name="テキスト ボックス 10">
            <a:extLst>
              <a:ext uri="{FF2B5EF4-FFF2-40B4-BE49-F238E27FC236}">
                <a16:creationId xmlns:a16="http://schemas.microsoft.com/office/drawing/2014/main" id="{2FC58B94-3315-4572-969A-796773D19440}"/>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38979720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競合の影響を整理したいがどう分類する？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139</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4" name="正方形/長方形 13">
            <a:extLst>
              <a:ext uri="{FF2B5EF4-FFF2-40B4-BE49-F238E27FC236}">
                <a16:creationId xmlns:a16="http://schemas.microsoft.com/office/drawing/2014/main" id="{4AA0E432-ACF6-C84A-87A6-0B2C9537BF14}"/>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1C188B19-0962-E947-BCCD-E056303467C0}"/>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1F691DF-A25A-3D49-B53E-6601060F92F6}"/>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0A95D6F4-4B4A-D54C-9703-07E367DFA093}"/>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CF8BEE80-6290-2F41-B0F0-3C600899704D}"/>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28" name="正方形/長方形 27">
            <a:extLst>
              <a:ext uri="{FF2B5EF4-FFF2-40B4-BE49-F238E27FC236}">
                <a16:creationId xmlns:a16="http://schemas.microsoft.com/office/drawing/2014/main" id="{270688E1-BAED-8847-9DB9-AE35AABE01DA}"/>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964CC039-B78A-8A4E-A42D-8EB8C6CC6FA6}"/>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30" name="コネクタ: カギ線 47">
            <a:extLst>
              <a:ext uri="{FF2B5EF4-FFF2-40B4-BE49-F238E27FC236}">
                <a16:creationId xmlns:a16="http://schemas.microsoft.com/office/drawing/2014/main" id="{ADF30D4D-A8F8-2846-89F7-86B56F601F3D}"/>
              </a:ext>
            </a:extLst>
          </p:cNvPr>
          <p:cNvCxnSpPr>
            <a:cxnSpLocks/>
            <a:stCxn id="26" idx="3"/>
            <a:endCxn id="27"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49">
            <a:extLst>
              <a:ext uri="{FF2B5EF4-FFF2-40B4-BE49-F238E27FC236}">
                <a16:creationId xmlns:a16="http://schemas.microsoft.com/office/drawing/2014/main" id="{A49F71A6-DE1C-8142-8045-F60309FDF76A}"/>
              </a:ext>
            </a:extLst>
          </p:cNvPr>
          <p:cNvCxnSpPr>
            <a:cxnSpLocks/>
            <a:stCxn id="26" idx="3"/>
            <a:endCxn id="28"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2" name="コネクタ: カギ線 50">
            <a:extLst>
              <a:ext uri="{FF2B5EF4-FFF2-40B4-BE49-F238E27FC236}">
                <a16:creationId xmlns:a16="http://schemas.microsoft.com/office/drawing/2014/main" id="{C7730590-E242-2149-8B96-F459D1C87750}"/>
              </a:ext>
            </a:extLst>
          </p:cNvPr>
          <p:cNvCxnSpPr>
            <a:cxnSpLocks/>
            <a:stCxn id="26" idx="3"/>
            <a:endCxn id="29"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B8C10615-7DA2-DC43-8C26-3338176ACCD2}"/>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34" name="正方形/長方形 33">
            <a:extLst>
              <a:ext uri="{FF2B5EF4-FFF2-40B4-BE49-F238E27FC236}">
                <a16:creationId xmlns:a16="http://schemas.microsoft.com/office/drawing/2014/main" id="{80E2582D-4539-2E4A-87BA-6FCE2D8B9A93}"/>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35" name="正方形/長方形 34">
            <a:extLst>
              <a:ext uri="{FF2B5EF4-FFF2-40B4-BE49-F238E27FC236}">
                <a16:creationId xmlns:a16="http://schemas.microsoft.com/office/drawing/2014/main" id="{A6058E69-06C1-3740-AACA-FEFF175937B8}"/>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D3B3163-752B-D84D-91BF-79C9D3ED11E3}"/>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8874245D-440D-EB40-831C-20DE4DE92A29}"/>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38" name="コネクタ: カギ線 75">
            <a:extLst>
              <a:ext uri="{FF2B5EF4-FFF2-40B4-BE49-F238E27FC236}">
                <a16:creationId xmlns:a16="http://schemas.microsoft.com/office/drawing/2014/main" id="{ED03DEDD-C781-6841-BB43-34A0A3575893}"/>
              </a:ext>
            </a:extLst>
          </p:cNvPr>
          <p:cNvCxnSpPr>
            <a:cxnSpLocks/>
            <a:stCxn id="27" idx="3"/>
            <a:endCxn id="34"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76">
            <a:extLst>
              <a:ext uri="{FF2B5EF4-FFF2-40B4-BE49-F238E27FC236}">
                <a16:creationId xmlns:a16="http://schemas.microsoft.com/office/drawing/2014/main" id="{1B5F5239-82E6-F247-913A-C3C1BA22B589}"/>
              </a:ext>
            </a:extLst>
          </p:cNvPr>
          <p:cNvCxnSpPr>
            <a:cxnSpLocks/>
            <a:stCxn id="27" idx="3"/>
            <a:endCxn id="35"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0" name="コネクタ: カギ線 78">
            <a:extLst>
              <a:ext uri="{FF2B5EF4-FFF2-40B4-BE49-F238E27FC236}">
                <a16:creationId xmlns:a16="http://schemas.microsoft.com/office/drawing/2014/main" id="{8766C0C6-5609-5146-B281-4FAE2BE4A353}"/>
              </a:ext>
            </a:extLst>
          </p:cNvPr>
          <p:cNvCxnSpPr>
            <a:cxnSpLocks/>
            <a:stCxn id="27" idx="3"/>
            <a:endCxn id="36"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81">
            <a:extLst>
              <a:ext uri="{FF2B5EF4-FFF2-40B4-BE49-F238E27FC236}">
                <a16:creationId xmlns:a16="http://schemas.microsoft.com/office/drawing/2014/main" id="{F1937B71-9BF2-4049-A5C8-BE453B234E52}"/>
              </a:ext>
            </a:extLst>
          </p:cNvPr>
          <p:cNvCxnSpPr>
            <a:cxnSpLocks/>
            <a:stCxn id="27" idx="3"/>
            <a:endCxn id="37"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EDDF35B6-6F40-574F-A4CF-86F3D98D37AE}"/>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43" name="正方形/長方形 42">
            <a:extLst>
              <a:ext uri="{FF2B5EF4-FFF2-40B4-BE49-F238E27FC236}">
                <a16:creationId xmlns:a16="http://schemas.microsoft.com/office/drawing/2014/main" id="{D118734F-FA40-554B-B911-C61D9283F1DE}"/>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49BCB11D-BA45-3943-9F82-0138303EFECB}"/>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45" name="コネクタ: カギ線 59">
            <a:extLst>
              <a:ext uri="{FF2B5EF4-FFF2-40B4-BE49-F238E27FC236}">
                <a16:creationId xmlns:a16="http://schemas.microsoft.com/office/drawing/2014/main" id="{4282FD01-19FC-4444-8731-10C335A709B3}"/>
              </a:ext>
            </a:extLst>
          </p:cNvPr>
          <p:cNvCxnSpPr>
            <a:cxnSpLocks/>
            <a:endCxn id="43"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60">
            <a:extLst>
              <a:ext uri="{FF2B5EF4-FFF2-40B4-BE49-F238E27FC236}">
                <a16:creationId xmlns:a16="http://schemas.microsoft.com/office/drawing/2014/main" id="{45D964E0-7D67-3446-A2A6-0A5CBA99846A}"/>
              </a:ext>
            </a:extLst>
          </p:cNvPr>
          <p:cNvCxnSpPr>
            <a:cxnSpLocks/>
            <a:endCxn id="44"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7" name="正方形/長方形 46">
            <a:extLst>
              <a:ext uri="{FF2B5EF4-FFF2-40B4-BE49-F238E27FC236}">
                <a16:creationId xmlns:a16="http://schemas.microsoft.com/office/drawing/2014/main" id="{0B275493-813D-0C48-9228-F12202E18BF0}"/>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413173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en-US" altLang="ja-JP" dirty="0"/>
              <a:t>5 Force</a:t>
            </a:r>
            <a:r>
              <a:rPr lang="ja-JP" altLang="en-US"/>
              <a:t>分析が使える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140</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4" name="正方形/長方形 13">
            <a:extLst>
              <a:ext uri="{FF2B5EF4-FFF2-40B4-BE49-F238E27FC236}">
                <a16:creationId xmlns:a16="http://schemas.microsoft.com/office/drawing/2014/main" id="{4AA0E432-ACF6-C84A-87A6-0B2C9537BF14}"/>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1C188B19-0962-E947-BCCD-E056303467C0}"/>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1F691DF-A25A-3D49-B53E-6601060F92F6}"/>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0A95D6F4-4B4A-D54C-9703-07E367DFA093}"/>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CF8BEE80-6290-2F41-B0F0-3C600899704D}"/>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28" name="正方形/長方形 27">
            <a:extLst>
              <a:ext uri="{FF2B5EF4-FFF2-40B4-BE49-F238E27FC236}">
                <a16:creationId xmlns:a16="http://schemas.microsoft.com/office/drawing/2014/main" id="{270688E1-BAED-8847-9DB9-AE35AABE01DA}"/>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964CC039-B78A-8A4E-A42D-8EB8C6CC6FA6}"/>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30" name="コネクタ: カギ線 47">
            <a:extLst>
              <a:ext uri="{FF2B5EF4-FFF2-40B4-BE49-F238E27FC236}">
                <a16:creationId xmlns:a16="http://schemas.microsoft.com/office/drawing/2014/main" id="{ADF30D4D-A8F8-2846-89F7-86B56F601F3D}"/>
              </a:ext>
            </a:extLst>
          </p:cNvPr>
          <p:cNvCxnSpPr>
            <a:cxnSpLocks/>
            <a:stCxn id="26" idx="3"/>
            <a:endCxn id="27"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49">
            <a:extLst>
              <a:ext uri="{FF2B5EF4-FFF2-40B4-BE49-F238E27FC236}">
                <a16:creationId xmlns:a16="http://schemas.microsoft.com/office/drawing/2014/main" id="{A49F71A6-DE1C-8142-8045-F60309FDF76A}"/>
              </a:ext>
            </a:extLst>
          </p:cNvPr>
          <p:cNvCxnSpPr>
            <a:cxnSpLocks/>
            <a:stCxn id="26" idx="3"/>
            <a:endCxn id="28"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2" name="コネクタ: カギ線 50">
            <a:extLst>
              <a:ext uri="{FF2B5EF4-FFF2-40B4-BE49-F238E27FC236}">
                <a16:creationId xmlns:a16="http://schemas.microsoft.com/office/drawing/2014/main" id="{C7730590-E242-2149-8B96-F459D1C87750}"/>
              </a:ext>
            </a:extLst>
          </p:cNvPr>
          <p:cNvCxnSpPr>
            <a:cxnSpLocks/>
            <a:stCxn id="26" idx="3"/>
            <a:endCxn id="29"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B8C10615-7DA2-DC43-8C26-3338176ACCD2}"/>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34" name="正方形/長方形 33">
            <a:extLst>
              <a:ext uri="{FF2B5EF4-FFF2-40B4-BE49-F238E27FC236}">
                <a16:creationId xmlns:a16="http://schemas.microsoft.com/office/drawing/2014/main" id="{80E2582D-4539-2E4A-87BA-6FCE2D8B9A93}"/>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35" name="正方形/長方形 34">
            <a:extLst>
              <a:ext uri="{FF2B5EF4-FFF2-40B4-BE49-F238E27FC236}">
                <a16:creationId xmlns:a16="http://schemas.microsoft.com/office/drawing/2014/main" id="{A6058E69-06C1-3740-AACA-FEFF175937B8}"/>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D3B3163-752B-D84D-91BF-79C9D3ED11E3}"/>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8874245D-440D-EB40-831C-20DE4DE92A29}"/>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38" name="コネクタ: カギ線 75">
            <a:extLst>
              <a:ext uri="{FF2B5EF4-FFF2-40B4-BE49-F238E27FC236}">
                <a16:creationId xmlns:a16="http://schemas.microsoft.com/office/drawing/2014/main" id="{ED03DEDD-C781-6841-BB43-34A0A3575893}"/>
              </a:ext>
            </a:extLst>
          </p:cNvPr>
          <p:cNvCxnSpPr>
            <a:cxnSpLocks/>
            <a:stCxn id="27" idx="3"/>
            <a:endCxn id="34"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76">
            <a:extLst>
              <a:ext uri="{FF2B5EF4-FFF2-40B4-BE49-F238E27FC236}">
                <a16:creationId xmlns:a16="http://schemas.microsoft.com/office/drawing/2014/main" id="{1B5F5239-82E6-F247-913A-C3C1BA22B589}"/>
              </a:ext>
            </a:extLst>
          </p:cNvPr>
          <p:cNvCxnSpPr>
            <a:cxnSpLocks/>
            <a:stCxn id="27" idx="3"/>
            <a:endCxn id="35"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0" name="コネクタ: カギ線 78">
            <a:extLst>
              <a:ext uri="{FF2B5EF4-FFF2-40B4-BE49-F238E27FC236}">
                <a16:creationId xmlns:a16="http://schemas.microsoft.com/office/drawing/2014/main" id="{8766C0C6-5609-5146-B281-4FAE2BE4A353}"/>
              </a:ext>
            </a:extLst>
          </p:cNvPr>
          <p:cNvCxnSpPr>
            <a:cxnSpLocks/>
            <a:stCxn id="27" idx="3"/>
            <a:endCxn id="36"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81">
            <a:extLst>
              <a:ext uri="{FF2B5EF4-FFF2-40B4-BE49-F238E27FC236}">
                <a16:creationId xmlns:a16="http://schemas.microsoft.com/office/drawing/2014/main" id="{F1937B71-9BF2-4049-A5C8-BE453B234E52}"/>
              </a:ext>
            </a:extLst>
          </p:cNvPr>
          <p:cNvCxnSpPr>
            <a:cxnSpLocks/>
            <a:stCxn id="27" idx="3"/>
            <a:endCxn id="37"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EDDF35B6-6F40-574F-A4CF-86F3D98D37AE}"/>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43" name="正方形/長方形 42">
            <a:extLst>
              <a:ext uri="{FF2B5EF4-FFF2-40B4-BE49-F238E27FC236}">
                <a16:creationId xmlns:a16="http://schemas.microsoft.com/office/drawing/2014/main" id="{D118734F-FA40-554B-B911-C61D9283F1DE}"/>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49BCB11D-BA45-3943-9F82-0138303EFECB}"/>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45" name="コネクタ: カギ線 59">
            <a:extLst>
              <a:ext uri="{FF2B5EF4-FFF2-40B4-BE49-F238E27FC236}">
                <a16:creationId xmlns:a16="http://schemas.microsoft.com/office/drawing/2014/main" id="{4282FD01-19FC-4444-8731-10C335A709B3}"/>
              </a:ext>
            </a:extLst>
          </p:cNvPr>
          <p:cNvCxnSpPr>
            <a:cxnSpLocks/>
            <a:endCxn id="43"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60">
            <a:extLst>
              <a:ext uri="{FF2B5EF4-FFF2-40B4-BE49-F238E27FC236}">
                <a16:creationId xmlns:a16="http://schemas.microsoft.com/office/drawing/2014/main" id="{45D964E0-7D67-3446-A2A6-0A5CBA99846A}"/>
              </a:ext>
            </a:extLst>
          </p:cNvPr>
          <p:cNvCxnSpPr>
            <a:cxnSpLocks/>
            <a:endCxn id="44"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7" name="正方形/長方形 46">
            <a:extLst>
              <a:ext uri="{FF2B5EF4-FFF2-40B4-BE49-F238E27FC236}">
                <a16:creationId xmlns:a16="http://schemas.microsoft.com/office/drawing/2014/main" id="{0B275493-813D-0C48-9228-F12202E18BF0}"/>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1A6214D9-6CC0-0D42-9481-5759482F38F6}"/>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E3B47FC1-61C8-4143-A42E-531590F950EC}"/>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B14556C1-A45B-C74E-8C37-76138A832EB5}"/>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367A1280-C21E-194B-9EDB-AAC984220EEF}"/>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52" name="正方形/長方形 51">
            <a:extLst>
              <a:ext uri="{FF2B5EF4-FFF2-40B4-BE49-F238E27FC236}">
                <a16:creationId xmlns:a16="http://schemas.microsoft.com/office/drawing/2014/main" id="{C074BE58-B77D-354B-B5D2-EC831AAF1427}"/>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53" name="正方形/長方形 52">
            <a:extLst>
              <a:ext uri="{FF2B5EF4-FFF2-40B4-BE49-F238E27FC236}">
                <a16:creationId xmlns:a16="http://schemas.microsoft.com/office/drawing/2014/main" id="{4FCCD5EF-F59B-5C4B-B0D1-CAA0E597D08F}"/>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BAD6FFA7-9E08-E94C-8AC2-22AD4D229E78}"/>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55" name="コネクタ: カギ線 47">
            <a:extLst>
              <a:ext uri="{FF2B5EF4-FFF2-40B4-BE49-F238E27FC236}">
                <a16:creationId xmlns:a16="http://schemas.microsoft.com/office/drawing/2014/main" id="{6C44B98E-D304-8E47-8A33-F429995D9E73}"/>
              </a:ext>
            </a:extLst>
          </p:cNvPr>
          <p:cNvCxnSpPr>
            <a:cxnSpLocks/>
            <a:stCxn id="51" idx="3"/>
            <a:endCxn id="52"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6" name="コネクタ: カギ線 49">
            <a:extLst>
              <a:ext uri="{FF2B5EF4-FFF2-40B4-BE49-F238E27FC236}">
                <a16:creationId xmlns:a16="http://schemas.microsoft.com/office/drawing/2014/main" id="{C4E23F1E-7144-3C43-8163-D5396FA0DD96}"/>
              </a:ext>
            </a:extLst>
          </p:cNvPr>
          <p:cNvCxnSpPr>
            <a:cxnSpLocks/>
            <a:stCxn id="51" idx="3"/>
            <a:endCxn id="53"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7" name="コネクタ: カギ線 50">
            <a:extLst>
              <a:ext uri="{FF2B5EF4-FFF2-40B4-BE49-F238E27FC236}">
                <a16:creationId xmlns:a16="http://schemas.microsoft.com/office/drawing/2014/main" id="{7F955E2C-A8D1-7942-B01A-B1E444AB9448}"/>
              </a:ext>
            </a:extLst>
          </p:cNvPr>
          <p:cNvCxnSpPr>
            <a:cxnSpLocks/>
            <a:stCxn id="51" idx="3"/>
            <a:endCxn id="54"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8" name="テキスト ボックス 57">
            <a:extLst>
              <a:ext uri="{FF2B5EF4-FFF2-40B4-BE49-F238E27FC236}">
                <a16:creationId xmlns:a16="http://schemas.microsoft.com/office/drawing/2014/main" id="{8F2153A0-CDC7-0F41-B1CF-57ED26281A8B}"/>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59" name="正方形/長方形 58">
            <a:extLst>
              <a:ext uri="{FF2B5EF4-FFF2-40B4-BE49-F238E27FC236}">
                <a16:creationId xmlns:a16="http://schemas.microsoft.com/office/drawing/2014/main" id="{DC18709B-976E-E14E-B3E1-4C090AB739AE}"/>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60" name="正方形/長方形 59">
            <a:extLst>
              <a:ext uri="{FF2B5EF4-FFF2-40B4-BE49-F238E27FC236}">
                <a16:creationId xmlns:a16="http://schemas.microsoft.com/office/drawing/2014/main" id="{63651E02-A8F5-DA47-8AED-B393644E5C23}"/>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61" name="正方形/長方形 60">
            <a:extLst>
              <a:ext uri="{FF2B5EF4-FFF2-40B4-BE49-F238E27FC236}">
                <a16:creationId xmlns:a16="http://schemas.microsoft.com/office/drawing/2014/main" id="{8CABDD11-5723-9642-B072-BE613D1F6F96}"/>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62" name="正方形/長方形 61">
            <a:extLst>
              <a:ext uri="{FF2B5EF4-FFF2-40B4-BE49-F238E27FC236}">
                <a16:creationId xmlns:a16="http://schemas.microsoft.com/office/drawing/2014/main" id="{C5F8A91E-A722-934C-911C-200AA043895F}"/>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63" name="コネクタ: カギ線 75">
            <a:extLst>
              <a:ext uri="{FF2B5EF4-FFF2-40B4-BE49-F238E27FC236}">
                <a16:creationId xmlns:a16="http://schemas.microsoft.com/office/drawing/2014/main" id="{6E67CD50-0597-1F42-BFAD-C0F39204542C}"/>
              </a:ext>
            </a:extLst>
          </p:cNvPr>
          <p:cNvCxnSpPr>
            <a:cxnSpLocks/>
            <a:stCxn id="52" idx="3"/>
            <a:endCxn id="59"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4" name="コネクタ: カギ線 76">
            <a:extLst>
              <a:ext uri="{FF2B5EF4-FFF2-40B4-BE49-F238E27FC236}">
                <a16:creationId xmlns:a16="http://schemas.microsoft.com/office/drawing/2014/main" id="{20F1DB12-6B10-FE41-8E68-98C26D09400D}"/>
              </a:ext>
            </a:extLst>
          </p:cNvPr>
          <p:cNvCxnSpPr>
            <a:cxnSpLocks/>
            <a:stCxn id="52" idx="3"/>
            <a:endCxn id="60"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5" name="コネクタ: カギ線 78">
            <a:extLst>
              <a:ext uri="{FF2B5EF4-FFF2-40B4-BE49-F238E27FC236}">
                <a16:creationId xmlns:a16="http://schemas.microsoft.com/office/drawing/2014/main" id="{A435AEF0-8EE9-2442-878E-621D8A0E6CDF}"/>
              </a:ext>
            </a:extLst>
          </p:cNvPr>
          <p:cNvCxnSpPr>
            <a:cxnSpLocks/>
            <a:stCxn id="52" idx="3"/>
            <a:endCxn id="61"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6" name="コネクタ: カギ線 81">
            <a:extLst>
              <a:ext uri="{FF2B5EF4-FFF2-40B4-BE49-F238E27FC236}">
                <a16:creationId xmlns:a16="http://schemas.microsoft.com/office/drawing/2014/main" id="{DD64C5C3-63C9-C841-BC8E-0F103885308D}"/>
              </a:ext>
            </a:extLst>
          </p:cNvPr>
          <p:cNvCxnSpPr>
            <a:cxnSpLocks/>
            <a:stCxn id="52" idx="3"/>
            <a:endCxn id="62"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67" name="テキスト ボックス 66">
            <a:extLst>
              <a:ext uri="{FF2B5EF4-FFF2-40B4-BE49-F238E27FC236}">
                <a16:creationId xmlns:a16="http://schemas.microsoft.com/office/drawing/2014/main" id="{D5707E64-0453-FC4C-A99F-AE3ACE999273}"/>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68" name="正方形/長方形 67">
            <a:extLst>
              <a:ext uri="{FF2B5EF4-FFF2-40B4-BE49-F238E27FC236}">
                <a16:creationId xmlns:a16="http://schemas.microsoft.com/office/drawing/2014/main" id="{9CBB7365-04B4-D446-B85C-B50D4FC1F0F9}"/>
              </a:ext>
            </a:extLst>
          </p:cNvPr>
          <p:cNvSpPr/>
          <p:nvPr/>
        </p:nvSpPr>
        <p:spPr>
          <a:xfrm>
            <a:off x="5201607" y="4439336"/>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既存競合の変化</a:t>
            </a:r>
            <a:endParaRPr lang="en-US" altLang="ja-JP" sz="1050" dirty="0">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id="{51DDB707-5B88-C84C-A4AE-F8E6710812B4}"/>
              </a:ext>
            </a:extLst>
          </p:cNvPr>
          <p:cNvSpPr/>
          <p:nvPr/>
        </p:nvSpPr>
        <p:spPr>
          <a:xfrm>
            <a:off x="5201607" y="4813733"/>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新規参入のリスク</a:t>
            </a:r>
            <a:endParaRPr lang="en-US" altLang="ja-JP" sz="1050" dirty="0">
              <a:latin typeface="メイリオ" panose="020B0604030504040204" pitchFamily="50" charset="-128"/>
              <a:ea typeface="メイリオ" panose="020B0604030504040204" pitchFamily="50" charset="-128"/>
            </a:endParaRPr>
          </a:p>
        </p:txBody>
      </p:sp>
      <p:sp>
        <p:nvSpPr>
          <p:cNvPr id="70" name="正方形/長方形 69">
            <a:extLst>
              <a:ext uri="{FF2B5EF4-FFF2-40B4-BE49-F238E27FC236}">
                <a16:creationId xmlns:a16="http://schemas.microsoft.com/office/drawing/2014/main" id="{C6B10C82-D98F-C34C-BC55-1C68A3A59EA1}"/>
              </a:ext>
            </a:extLst>
          </p:cNvPr>
          <p:cNvSpPr/>
          <p:nvPr/>
        </p:nvSpPr>
        <p:spPr>
          <a:xfrm>
            <a:off x="5197408" y="5177888"/>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代替サービスの台頭</a:t>
            </a:r>
            <a:endParaRPr lang="en-US" altLang="ja-JP" sz="900" dirty="0">
              <a:latin typeface="メイリオ" panose="020B0604030504040204" pitchFamily="50" charset="-128"/>
              <a:ea typeface="メイリオ" panose="020B0604030504040204" pitchFamily="50" charset="-128"/>
            </a:endParaRPr>
          </a:p>
        </p:txBody>
      </p:sp>
      <p:cxnSp>
        <p:nvCxnSpPr>
          <p:cNvPr id="71" name="コネクタ: カギ線 44">
            <a:extLst>
              <a:ext uri="{FF2B5EF4-FFF2-40B4-BE49-F238E27FC236}">
                <a16:creationId xmlns:a16="http://schemas.microsoft.com/office/drawing/2014/main" id="{3899849E-3A20-664E-89BB-11E2FDB1776A}"/>
              </a:ext>
            </a:extLst>
          </p:cNvPr>
          <p:cNvCxnSpPr>
            <a:cxnSpLocks/>
            <a:stCxn id="53" idx="3"/>
            <a:endCxn id="70" idx="1"/>
          </p:cNvCxnSpPr>
          <p:nvPr/>
        </p:nvCxnSpPr>
        <p:spPr>
          <a:xfrm>
            <a:off x="4827712" y="4954759"/>
            <a:ext cx="369697" cy="35996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72" name="コネクタ: カギ線 48">
            <a:extLst>
              <a:ext uri="{FF2B5EF4-FFF2-40B4-BE49-F238E27FC236}">
                <a16:creationId xmlns:a16="http://schemas.microsoft.com/office/drawing/2014/main" id="{29965CEB-0F2D-044E-B112-7902F91D68B6}"/>
              </a:ext>
            </a:extLst>
          </p:cNvPr>
          <p:cNvCxnSpPr>
            <a:cxnSpLocks/>
            <a:stCxn id="53" idx="3"/>
            <a:endCxn id="69" idx="1"/>
          </p:cNvCxnSpPr>
          <p:nvPr/>
        </p:nvCxnSpPr>
        <p:spPr>
          <a:xfrm flipV="1">
            <a:off x="4827711" y="4950571"/>
            <a:ext cx="373896" cy="418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73" name="コネクタ: カギ線 51">
            <a:extLst>
              <a:ext uri="{FF2B5EF4-FFF2-40B4-BE49-F238E27FC236}">
                <a16:creationId xmlns:a16="http://schemas.microsoft.com/office/drawing/2014/main" id="{18F987E4-06F8-2446-8C1C-786A00C930EF}"/>
              </a:ext>
            </a:extLst>
          </p:cNvPr>
          <p:cNvCxnSpPr>
            <a:cxnSpLocks/>
            <a:stCxn id="53" idx="3"/>
            <a:endCxn id="68" idx="1"/>
          </p:cNvCxnSpPr>
          <p:nvPr/>
        </p:nvCxnSpPr>
        <p:spPr>
          <a:xfrm flipV="1">
            <a:off x="4827711" y="4576173"/>
            <a:ext cx="373896" cy="37858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74" name="テキスト ボックス 73">
            <a:extLst>
              <a:ext uri="{FF2B5EF4-FFF2-40B4-BE49-F238E27FC236}">
                <a16:creationId xmlns:a16="http://schemas.microsoft.com/office/drawing/2014/main" id="{D6B8F6F8-4810-AE4C-8D76-6D8F5566418D}"/>
              </a:ext>
            </a:extLst>
          </p:cNvPr>
          <p:cNvSpPr txBox="1"/>
          <p:nvPr/>
        </p:nvSpPr>
        <p:spPr>
          <a:xfrm>
            <a:off x="5003117" y="4135581"/>
            <a:ext cx="1645002"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5force</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75" name="正方形/長方形 74">
            <a:extLst>
              <a:ext uri="{FF2B5EF4-FFF2-40B4-BE49-F238E27FC236}">
                <a16:creationId xmlns:a16="http://schemas.microsoft.com/office/drawing/2014/main" id="{F9D62C09-7F28-0249-9B2B-AEF320492618}"/>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A2FA4F5B-5E02-9F4C-A42A-5095C8A3E99F}"/>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77" name="コネクタ: カギ線 77">
            <a:extLst>
              <a:ext uri="{FF2B5EF4-FFF2-40B4-BE49-F238E27FC236}">
                <a16:creationId xmlns:a16="http://schemas.microsoft.com/office/drawing/2014/main" id="{D3D7CDA4-CFD8-264F-8BF3-AADE85936BA1}"/>
              </a:ext>
            </a:extLst>
          </p:cNvPr>
          <p:cNvCxnSpPr>
            <a:cxnSpLocks/>
            <a:stCxn id="60" idx="3"/>
            <a:endCxn id="75"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78" name="コネクタ: カギ線 79">
            <a:extLst>
              <a:ext uri="{FF2B5EF4-FFF2-40B4-BE49-F238E27FC236}">
                <a16:creationId xmlns:a16="http://schemas.microsoft.com/office/drawing/2014/main" id="{25988379-99A8-B642-9B51-587500A437AA}"/>
              </a:ext>
            </a:extLst>
          </p:cNvPr>
          <p:cNvCxnSpPr>
            <a:cxnSpLocks/>
            <a:stCxn id="60" idx="3"/>
            <a:endCxn id="76"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79" name="正方形/長方形 78">
            <a:extLst>
              <a:ext uri="{FF2B5EF4-FFF2-40B4-BE49-F238E27FC236}">
                <a16:creationId xmlns:a16="http://schemas.microsoft.com/office/drawing/2014/main" id="{433BA5CF-7A09-2545-8DC0-7F38CE4324DA}"/>
              </a:ext>
            </a:extLst>
          </p:cNvPr>
          <p:cNvSpPr/>
          <p:nvPr/>
        </p:nvSpPr>
        <p:spPr>
          <a:xfrm>
            <a:off x="6771492" y="4665715"/>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80" name="正方形/長方形 79">
            <a:extLst>
              <a:ext uri="{FF2B5EF4-FFF2-40B4-BE49-F238E27FC236}">
                <a16:creationId xmlns:a16="http://schemas.microsoft.com/office/drawing/2014/main" id="{49CB6481-2176-A54D-91FB-2C0A5EF7C70C}"/>
              </a:ext>
            </a:extLst>
          </p:cNvPr>
          <p:cNvSpPr/>
          <p:nvPr/>
        </p:nvSpPr>
        <p:spPr>
          <a:xfrm>
            <a:off x="6771492" y="4990499"/>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81" name="コネクタ: カギ線 83">
            <a:extLst>
              <a:ext uri="{FF2B5EF4-FFF2-40B4-BE49-F238E27FC236}">
                <a16:creationId xmlns:a16="http://schemas.microsoft.com/office/drawing/2014/main" id="{AC44146F-3F6E-B648-A1FB-77F4A9DCD065}"/>
              </a:ext>
            </a:extLst>
          </p:cNvPr>
          <p:cNvCxnSpPr>
            <a:cxnSpLocks/>
            <a:stCxn id="69" idx="3"/>
            <a:endCxn id="79" idx="1"/>
          </p:cNvCxnSpPr>
          <p:nvPr/>
        </p:nvCxnSpPr>
        <p:spPr>
          <a:xfrm flipV="1">
            <a:off x="6497751" y="4794760"/>
            <a:ext cx="273740" cy="15581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82" name="コネクタ: カギ線 86">
            <a:extLst>
              <a:ext uri="{FF2B5EF4-FFF2-40B4-BE49-F238E27FC236}">
                <a16:creationId xmlns:a16="http://schemas.microsoft.com/office/drawing/2014/main" id="{31075CC5-1BB2-DD4F-804B-684212C2A406}"/>
              </a:ext>
            </a:extLst>
          </p:cNvPr>
          <p:cNvCxnSpPr>
            <a:cxnSpLocks/>
            <a:stCxn id="69" idx="3"/>
            <a:endCxn id="80" idx="1"/>
          </p:cNvCxnSpPr>
          <p:nvPr/>
        </p:nvCxnSpPr>
        <p:spPr>
          <a:xfrm>
            <a:off x="6497751" y="4950571"/>
            <a:ext cx="273740" cy="16897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677817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自社の影響を整理したいがどう分類する？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141</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1F691DF-A25A-3D49-B53E-6601060F92F6}"/>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B14556C1-A45B-C74E-8C37-76138A832EB5}"/>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3" name="正方形/長方形 162">
            <a:extLst>
              <a:ext uri="{FF2B5EF4-FFF2-40B4-BE49-F238E27FC236}">
                <a16:creationId xmlns:a16="http://schemas.microsoft.com/office/drawing/2014/main" id="{E3905349-97B0-2748-B859-25EBF84D7555}"/>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4" name="正方形/長方形 163">
            <a:extLst>
              <a:ext uri="{FF2B5EF4-FFF2-40B4-BE49-F238E27FC236}">
                <a16:creationId xmlns:a16="http://schemas.microsoft.com/office/drawing/2014/main" id="{902B5410-7B79-294D-9BE3-675B937EAB65}"/>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5" name="正方形/長方形 164">
            <a:extLst>
              <a:ext uri="{FF2B5EF4-FFF2-40B4-BE49-F238E27FC236}">
                <a16:creationId xmlns:a16="http://schemas.microsoft.com/office/drawing/2014/main" id="{782D5C1C-1854-6549-8E26-9F2F4EF3EF5D}"/>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6" name="正方形/長方形 165">
            <a:extLst>
              <a:ext uri="{FF2B5EF4-FFF2-40B4-BE49-F238E27FC236}">
                <a16:creationId xmlns:a16="http://schemas.microsoft.com/office/drawing/2014/main" id="{4DB1DB5E-1A20-024A-A4F7-F0343980250F}"/>
              </a:ext>
            </a:extLst>
          </p:cNvPr>
          <p:cNvSpPr/>
          <p:nvPr/>
        </p:nvSpPr>
        <p:spPr>
          <a:xfrm>
            <a:off x="7766062" y="2220802"/>
            <a:ext cx="1512167" cy="3944502"/>
          </a:xfrm>
          <a:prstGeom prst="rect">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7" name="正方形/長方形 166">
            <a:extLst>
              <a:ext uri="{FF2B5EF4-FFF2-40B4-BE49-F238E27FC236}">
                <a16:creationId xmlns:a16="http://schemas.microsoft.com/office/drawing/2014/main" id="{821D9734-3750-EE40-A11F-1D0F80B7E891}"/>
              </a:ext>
            </a:extLst>
          </p:cNvPr>
          <p:cNvSpPr/>
          <p:nvPr/>
        </p:nvSpPr>
        <p:spPr>
          <a:xfrm>
            <a:off x="7891001" y="250883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050" dirty="0">
              <a:latin typeface="メイリオ" panose="020B0604030504040204" pitchFamily="50" charset="-128"/>
              <a:ea typeface="メイリオ" panose="020B0604030504040204" pitchFamily="50" charset="-128"/>
            </a:endParaRPr>
          </a:p>
        </p:txBody>
      </p:sp>
      <p:sp>
        <p:nvSpPr>
          <p:cNvPr id="168" name="正方形/長方形 167">
            <a:extLst>
              <a:ext uri="{FF2B5EF4-FFF2-40B4-BE49-F238E27FC236}">
                <a16:creationId xmlns:a16="http://schemas.microsoft.com/office/drawing/2014/main" id="{4019427C-E211-E349-AD10-FD414E7516EC}"/>
              </a:ext>
            </a:extLst>
          </p:cNvPr>
          <p:cNvSpPr/>
          <p:nvPr/>
        </p:nvSpPr>
        <p:spPr>
          <a:xfrm>
            <a:off x="7891001" y="401229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p:txBody>
      </p:sp>
      <p:cxnSp>
        <p:nvCxnSpPr>
          <p:cNvPr id="169" name="コネクタ: カギ線 30">
            <a:extLst>
              <a:ext uri="{FF2B5EF4-FFF2-40B4-BE49-F238E27FC236}">
                <a16:creationId xmlns:a16="http://schemas.microsoft.com/office/drawing/2014/main" id="{9DBEC020-CE23-674D-AD63-613BA395B9B6}"/>
              </a:ext>
            </a:extLst>
          </p:cNvPr>
          <p:cNvCxnSpPr>
            <a:cxnSpLocks/>
            <a:stCxn id="173" idx="3"/>
            <a:endCxn id="167" idx="1"/>
          </p:cNvCxnSpPr>
          <p:nvPr/>
        </p:nvCxnSpPr>
        <p:spPr>
          <a:xfrm flipV="1">
            <a:off x="4827711" y="2729214"/>
            <a:ext cx="3063290" cy="314370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70" name="正方形/長方形 169">
            <a:extLst>
              <a:ext uri="{FF2B5EF4-FFF2-40B4-BE49-F238E27FC236}">
                <a16:creationId xmlns:a16="http://schemas.microsoft.com/office/drawing/2014/main" id="{36DBBC1D-B20B-DB48-886D-A1DC7B849E04}"/>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71" name="正方形/長方形 170">
            <a:extLst>
              <a:ext uri="{FF2B5EF4-FFF2-40B4-BE49-F238E27FC236}">
                <a16:creationId xmlns:a16="http://schemas.microsoft.com/office/drawing/2014/main" id="{C648D85F-7F77-F94C-ABFF-8D1913318940}"/>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72" name="正方形/長方形 171">
            <a:extLst>
              <a:ext uri="{FF2B5EF4-FFF2-40B4-BE49-F238E27FC236}">
                <a16:creationId xmlns:a16="http://schemas.microsoft.com/office/drawing/2014/main" id="{8225200A-1080-8042-86A3-BEA45D33E76E}"/>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173" name="正方形/長方形 172">
            <a:extLst>
              <a:ext uri="{FF2B5EF4-FFF2-40B4-BE49-F238E27FC236}">
                <a16:creationId xmlns:a16="http://schemas.microsoft.com/office/drawing/2014/main" id="{DED249BF-9B19-164A-B7C4-622F7114DDB7}"/>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174" name="コネクタ: カギ線 37">
            <a:extLst>
              <a:ext uri="{FF2B5EF4-FFF2-40B4-BE49-F238E27FC236}">
                <a16:creationId xmlns:a16="http://schemas.microsoft.com/office/drawing/2014/main" id="{50FDFD02-CC8F-154A-8615-E12A068CC77C}"/>
              </a:ext>
            </a:extLst>
          </p:cNvPr>
          <p:cNvCxnSpPr>
            <a:cxnSpLocks/>
            <a:stCxn id="173" idx="3"/>
            <a:endCxn id="168" idx="1"/>
          </p:cNvCxnSpPr>
          <p:nvPr/>
        </p:nvCxnSpPr>
        <p:spPr>
          <a:xfrm flipV="1">
            <a:off x="4827711" y="4232672"/>
            <a:ext cx="3063290" cy="1640246"/>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5" name="コネクタ: カギ線 47">
            <a:extLst>
              <a:ext uri="{FF2B5EF4-FFF2-40B4-BE49-F238E27FC236}">
                <a16:creationId xmlns:a16="http://schemas.microsoft.com/office/drawing/2014/main" id="{B7703BED-A976-A44B-A614-E21D81873A59}"/>
              </a:ext>
            </a:extLst>
          </p:cNvPr>
          <p:cNvCxnSpPr>
            <a:cxnSpLocks/>
            <a:stCxn id="170" idx="3"/>
            <a:endCxn id="171"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6" name="コネクタ: カギ線 49">
            <a:extLst>
              <a:ext uri="{FF2B5EF4-FFF2-40B4-BE49-F238E27FC236}">
                <a16:creationId xmlns:a16="http://schemas.microsoft.com/office/drawing/2014/main" id="{A0E29F01-7042-F044-BD3E-F597BD089132}"/>
              </a:ext>
            </a:extLst>
          </p:cNvPr>
          <p:cNvCxnSpPr>
            <a:cxnSpLocks/>
            <a:stCxn id="170" idx="3"/>
            <a:endCxn id="172"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7" name="コネクタ: カギ線 50">
            <a:extLst>
              <a:ext uri="{FF2B5EF4-FFF2-40B4-BE49-F238E27FC236}">
                <a16:creationId xmlns:a16="http://schemas.microsoft.com/office/drawing/2014/main" id="{A3AB6728-E634-944A-B70D-823E4CC7F54A}"/>
              </a:ext>
            </a:extLst>
          </p:cNvPr>
          <p:cNvCxnSpPr>
            <a:cxnSpLocks/>
            <a:stCxn id="170" idx="3"/>
            <a:endCxn id="173"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78" name="テキスト ボックス 177">
            <a:extLst>
              <a:ext uri="{FF2B5EF4-FFF2-40B4-BE49-F238E27FC236}">
                <a16:creationId xmlns:a16="http://schemas.microsoft.com/office/drawing/2014/main" id="{0DAD599E-D657-BD45-92B1-54AA01C56D33}"/>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79" name="正方形/長方形 178">
            <a:extLst>
              <a:ext uri="{FF2B5EF4-FFF2-40B4-BE49-F238E27FC236}">
                <a16:creationId xmlns:a16="http://schemas.microsoft.com/office/drawing/2014/main" id="{EE52A79D-99F5-A941-8567-BC76C893AFB5}"/>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180" name="正方形/長方形 179">
            <a:extLst>
              <a:ext uri="{FF2B5EF4-FFF2-40B4-BE49-F238E27FC236}">
                <a16:creationId xmlns:a16="http://schemas.microsoft.com/office/drawing/2014/main" id="{487C01C5-016E-A24E-8DFC-109C574E1AE3}"/>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181" name="正方形/長方形 180">
            <a:extLst>
              <a:ext uri="{FF2B5EF4-FFF2-40B4-BE49-F238E27FC236}">
                <a16:creationId xmlns:a16="http://schemas.microsoft.com/office/drawing/2014/main" id="{FD762716-A2E1-9B48-9B8D-B7731E35708C}"/>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182" name="正方形/長方形 181">
            <a:extLst>
              <a:ext uri="{FF2B5EF4-FFF2-40B4-BE49-F238E27FC236}">
                <a16:creationId xmlns:a16="http://schemas.microsoft.com/office/drawing/2014/main" id="{7969CF28-CB0F-8B40-8F1A-C2D3FEFD6DF1}"/>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183" name="コネクタ: カギ線 75">
            <a:extLst>
              <a:ext uri="{FF2B5EF4-FFF2-40B4-BE49-F238E27FC236}">
                <a16:creationId xmlns:a16="http://schemas.microsoft.com/office/drawing/2014/main" id="{125DBAA6-494D-7643-A455-4F3002E8A87E}"/>
              </a:ext>
            </a:extLst>
          </p:cNvPr>
          <p:cNvCxnSpPr>
            <a:cxnSpLocks/>
            <a:stCxn id="171" idx="3"/>
            <a:endCxn id="179"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4" name="コネクタ: カギ線 76">
            <a:extLst>
              <a:ext uri="{FF2B5EF4-FFF2-40B4-BE49-F238E27FC236}">
                <a16:creationId xmlns:a16="http://schemas.microsoft.com/office/drawing/2014/main" id="{0DFAFB43-7101-684D-AC3B-3E1E784033AF}"/>
              </a:ext>
            </a:extLst>
          </p:cNvPr>
          <p:cNvCxnSpPr>
            <a:cxnSpLocks/>
            <a:stCxn id="171" idx="3"/>
            <a:endCxn id="180"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5" name="コネクタ: カギ線 78">
            <a:extLst>
              <a:ext uri="{FF2B5EF4-FFF2-40B4-BE49-F238E27FC236}">
                <a16:creationId xmlns:a16="http://schemas.microsoft.com/office/drawing/2014/main" id="{B6FFB33D-2C27-8C4B-B9CE-5139DF943485}"/>
              </a:ext>
            </a:extLst>
          </p:cNvPr>
          <p:cNvCxnSpPr>
            <a:cxnSpLocks/>
            <a:stCxn id="171" idx="3"/>
            <a:endCxn id="181"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6" name="コネクタ: カギ線 81">
            <a:extLst>
              <a:ext uri="{FF2B5EF4-FFF2-40B4-BE49-F238E27FC236}">
                <a16:creationId xmlns:a16="http://schemas.microsoft.com/office/drawing/2014/main" id="{F8E840EA-0A05-3849-B13E-6CE29EB2038D}"/>
              </a:ext>
            </a:extLst>
          </p:cNvPr>
          <p:cNvCxnSpPr>
            <a:cxnSpLocks/>
            <a:stCxn id="171" idx="3"/>
            <a:endCxn id="182"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87" name="テキスト ボックス 186">
            <a:extLst>
              <a:ext uri="{FF2B5EF4-FFF2-40B4-BE49-F238E27FC236}">
                <a16:creationId xmlns:a16="http://schemas.microsoft.com/office/drawing/2014/main" id="{591B2528-7125-A549-A178-11866BF6593F}"/>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88" name="正方形/長方形 187">
            <a:extLst>
              <a:ext uri="{FF2B5EF4-FFF2-40B4-BE49-F238E27FC236}">
                <a16:creationId xmlns:a16="http://schemas.microsoft.com/office/drawing/2014/main" id="{6EB8CF07-D7C8-8444-9B42-F0CDEA5A75F2}"/>
              </a:ext>
            </a:extLst>
          </p:cNvPr>
          <p:cNvSpPr/>
          <p:nvPr/>
        </p:nvSpPr>
        <p:spPr>
          <a:xfrm>
            <a:off x="5201607" y="4439336"/>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既存競合の変化</a:t>
            </a:r>
            <a:endParaRPr lang="en-US" altLang="ja-JP" sz="1050" dirty="0">
              <a:latin typeface="メイリオ" panose="020B0604030504040204" pitchFamily="50" charset="-128"/>
              <a:ea typeface="メイリオ" panose="020B0604030504040204" pitchFamily="50" charset="-128"/>
            </a:endParaRPr>
          </a:p>
        </p:txBody>
      </p:sp>
      <p:sp>
        <p:nvSpPr>
          <p:cNvPr id="189" name="正方形/長方形 188">
            <a:extLst>
              <a:ext uri="{FF2B5EF4-FFF2-40B4-BE49-F238E27FC236}">
                <a16:creationId xmlns:a16="http://schemas.microsoft.com/office/drawing/2014/main" id="{9C272054-81DA-7748-819E-85EFC18EF2C1}"/>
              </a:ext>
            </a:extLst>
          </p:cNvPr>
          <p:cNvSpPr/>
          <p:nvPr/>
        </p:nvSpPr>
        <p:spPr>
          <a:xfrm>
            <a:off x="5201607" y="4813733"/>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新規参入のリスク</a:t>
            </a:r>
            <a:endParaRPr lang="en-US" altLang="ja-JP" sz="1050" dirty="0">
              <a:latin typeface="メイリオ" panose="020B0604030504040204" pitchFamily="50" charset="-128"/>
              <a:ea typeface="メイリオ" panose="020B0604030504040204" pitchFamily="50" charset="-128"/>
            </a:endParaRPr>
          </a:p>
        </p:txBody>
      </p:sp>
      <p:sp>
        <p:nvSpPr>
          <p:cNvPr id="190" name="正方形/長方形 189">
            <a:extLst>
              <a:ext uri="{FF2B5EF4-FFF2-40B4-BE49-F238E27FC236}">
                <a16:creationId xmlns:a16="http://schemas.microsoft.com/office/drawing/2014/main" id="{9C9716CC-4BFA-2948-8D56-B996CB8520DA}"/>
              </a:ext>
            </a:extLst>
          </p:cNvPr>
          <p:cNvSpPr/>
          <p:nvPr/>
        </p:nvSpPr>
        <p:spPr>
          <a:xfrm>
            <a:off x="5197408" y="5177888"/>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代替サービスの台頭</a:t>
            </a:r>
            <a:endParaRPr lang="en-US" altLang="ja-JP" sz="900" dirty="0">
              <a:latin typeface="メイリオ" panose="020B0604030504040204" pitchFamily="50" charset="-128"/>
              <a:ea typeface="メイリオ" panose="020B0604030504040204" pitchFamily="50" charset="-128"/>
            </a:endParaRPr>
          </a:p>
        </p:txBody>
      </p:sp>
      <p:cxnSp>
        <p:nvCxnSpPr>
          <p:cNvPr id="191" name="コネクタ: カギ線 44">
            <a:extLst>
              <a:ext uri="{FF2B5EF4-FFF2-40B4-BE49-F238E27FC236}">
                <a16:creationId xmlns:a16="http://schemas.microsoft.com/office/drawing/2014/main" id="{642E9CD3-860F-CB46-9A79-8953182574EA}"/>
              </a:ext>
            </a:extLst>
          </p:cNvPr>
          <p:cNvCxnSpPr>
            <a:cxnSpLocks/>
            <a:stCxn id="172" idx="3"/>
            <a:endCxn id="190" idx="1"/>
          </p:cNvCxnSpPr>
          <p:nvPr/>
        </p:nvCxnSpPr>
        <p:spPr>
          <a:xfrm>
            <a:off x="4827712" y="4954759"/>
            <a:ext cx="369697" cy="35996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2" name="コネクタ: カギ線 48">
            <a:extLst>
              <a:ext uri="{FF2B5EF4-FFF2-40B4-BE49-F238E27FC236}">
                <a16:creationId xmlns:a16="http://schemas.microsoft.com/office/drawing/2014/main" id="{C69818F0-3386-7840-93D1-C1DD3A8EE164}"/>
              </a:ext>
            </a:extLst>
          </p:cNvPr>
          <p:cNvCxnSpPr>
            <a:cxnSpLocks/>
            <a:stCxn id="172" idx="3"/>
            <a:endCxn id="189" idx="1"/>
          </p:cNvCxnSpPr>
          <p:nvPr/>
        </p:nvCxnSpPr>
        <p:spPr>
          <a:xfrm flipV="1">
            <a:off x="4827711" y="4950571"/>
            <a:ext cx="373896" cy="418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3" name="コネクタ: カギ線 51">
            <a:extLst>
              <a:ext uri="{FF2B5EF4-FFF2-40B4-BE49-F238E27FC236}">
                <a16:creationId xmlns:a16="http://schemas.microsoft.com/office/drawing/2014/main" id="{56DC8F47-34D9-AA47-A1AB-3A947E32D09E}"/>
              </a:ext>
            </a:extLst>
          </p:cNvPr>
          <p:cNvCxnSpPr>
            <a:cxnSpLocks/>
            <a:stCxn id="172" idx="3"/>
            <a:endCxn id="188" idx="1"/>
          </p:cNvCxnSpPr>
          <p:nvPr/>
        </p:nvCxnSpPr>
        <p:spPr>
          <a:xfrm flipV="1">
            <a:off x="4827711" y="4576173"/>
            <a:ext cx="373896" cy="37858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94" name="テキスト ボックス 193">
            <a:extLst>
              <a:ext uri="{FF2B5EF4-FFF2-40B4-BE49-F238E27FC236}">
                <a16:creationId xmlns:a16="http://schemas.microsoft.com/office/drawing/2014/main" id="{4E9A9457-5A37-A142-AA6F-8966EB510B08}"/>
              </a:ext>
            </a:extLst>
          </p:cNvPr>
          <p:cNvSpPr txBox="1"/>
          <p:nvPr/>
        </p:nvSpPr>
        <p:spPr>
          <a:xfrm>
            <a:off x="5003117" y="4135581"/>
            <a:ext cx="1645002"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5force</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95" name="正方形/長方形 194">
            <a:extLst>
              <a:ext uri="{FF2B5EF4-FFF2-40B4-BE49-F238E27FC236}">
                <a16:creationId xmlns:a16="http://schemas.microsoft.com/office/drawing/2014/main" id="{F133F2F1-3BAA-8D4D-9E80-912045E7E3D3}"/>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96" name="正方形/長方形 195">
            <a:extLst>
              <a:ext uri="{FF2B5EF4-FFF2-40B4-BE49-F238E27FC236}">
                <a16:creationId xmlns:a16="http://schemas.microsoft.com/office/drawing/2014/main" id="{191A5CEA-03CB-174F-8E05-400EF8B1AB31}"/>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97" name="コネクタ: カギ線 77">
            <a:extLst>
              <a:ext uri="{FF2B5EF4-FFF2-40B4-BE49-F238E27FC236}">
                <a16:creationId xmlns:a16="http://schemas.microsoft.com/office/drawing/2014/main" id="{DD68F8B4-62ED-9E49-B388-508114855605}"/>
              </a:ext>
            </a:extLst>
          </p:cNvPr>
          <p:cNvCxnSpPr>
            <a:cxnSpLocks/>
            <a:stCxn id="180" idx="3"/>
            <a:endCxn id="195"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8" name="コネクタ: カギ線 79">
            <a:extLst>
              <a:ext uri="{FF2B5EF4-FFF2-40B4-BE49-F238E27FC236}">
                <a16:creationId xmlns:a16="http://schemas.microsoft.com/office/drawing/2014/main" id="{E2F125AF-05EC-D44B-8960-199337B4E686}"/>
              </a:ext>
            </a:extLst>
          </p:cNvPr>
          <p:cNvCxnSpPr>
            <a:cxnSpLocks/>
            <a:stCxn id="180" idx="3"/>
            <a:endCxn id="196"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99" name="正方形/長方形 198">
            <a:extLst>
              <a:ext uri="{FF2B5EF4-FFF2-40B4-BE49-F238E27FC236}">
                <a16:creationId xmlns:a16="http://schemas.microsoft.com/office/drawing/2014/main" id="{6BF9E173-8847-554B-B5F4-F3384060B916}"/>
              </a:ext>
            </a:extLst>
          </p:cNvPr>
          <p:cNvSpPr/>
          <p:nvPr/>
        </p:nvSpPr>
        <p:spPr>
          <a:xfrm>
            <a:off x="6771492" y="4665715"/>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200" name="正方形/長方形 199">
            <a:extLst>
              <a:ext uri="{FF2B5EF4-FFF2-40B4-BE49-F238E27FC236}">
                <a16:creationId xmlns:a16="http://schemas.microsoft.com/office/drawing/2014/main" id="{C6C7A02E-413D-824D-8DA6-7CF879942A07}"/>
              </a:ext>
            </a:extLst>
          </p:cNvPr>
          <p:cNvSpPr/>
          <p:nvPr/>
        </p:nvSpPr>
        <p:spPr>
          <a:xfrm>
            <a:off x="6771492" y="4990499"/>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201" name="コネクタ: カギ線 83">
            <a:extLst>
              <a:ext uri="{FF2B5EF4-FFF2-40B4-BE49-F238E27FC236}">
                <a16:creationId xmlns:a16="http://schemas.microsoft.com/office/drawing/2014/main" id="{8D294699-738A-BA4D-AA34-493952642561}"/>
              </a:ext>
            </a:extLst>
          </p:cNvPr>
          <p:cNvCxnSpPr>
            <a:cxnSpLocks/>
            <a:stCxn id="189" idx="3"/>
            <a:endCxn id="199" idx="1"/>
          </p:cNvCxnSpPr>
          <p:nvPr/>
        </p:nvCxnSpPr>
        <p:spPr>
          <a:xfrm flipV="1">
            <a:off x="6497751" y="4794760"/>
            <a:ext cx="273740" cy="15581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2" name="コネクタ: カギ線 86">
            <a:extLst>
              <a:ext uri="{FF2B5EF4-FFF2-40B4-BE49-F238E27FC236}">
                <a16:creationId xmlns:a16="http://schemas.microsoft.com/office/drawing/2014/main" id="{C2B1FDA1-DB4F-054C-B178-87F367D1348B}"/>
              </a:ext>
            </a:extLst>
          </p:cNvPr>
          <p:cNvCxnSpPr>
            <a:cxnSpLocks/>
            <a:stCxn id="189" idx="3"/>
            <a:endCxn id="200" idx="1"/>
          </p:cNvCxnSpPr>
          <p:nvPr/>
        </p:nvCxnSpPr>
        <p:spPr>
          <a:xfrm>
            <a:off x="6497751" y="4950571"/>
            <a:ext cx="273740" cy="16897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07124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en-US" altLang="ja-JP" dirty="0"/>
              <a:t>4P</a:t>
            </a:r>
            <a:r>
              <a:rPr lang="ja-JP" altLang="en-US"/>
              <a:t>分析が使える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142</a:t>
            </a:fld>
            <a:endParaRPr lang="ja-JP" altLang="en-US" dirty="0"/>
          </a:p>
        </p:txBody>
      </p:sp>
      <p:sp>
        <p:nvSpPr>
          <p:cNvPr id="102" name="正方形/長方形 101">
            <a:extLst>
              <a:ext uri="{FF2B5EF4-FFF2-40B4-BE49-F238E27FC236}">
                <a16:creationId xmlns:a16="http://schemas.microsoft.com/office/drawing/2014/main" id="{0347ECF9-BB6D-554E-9851-04634B7631CC}"/>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3" name="正方形/長方形 102">
            <a:extLst>
              <a:ext uri="{FF2B5EF4-FFF2-40B4-BE49-F238E27FC236}">
                <a16:creationId xmlns:a16="http://schemas.microsoft.com/office/drawing/2014/main" id="{78E5B9A7-DA75-3248-ACF1-8C93BEA7900C}"/>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4" name="正方形/長方形 103">
            <a:extLst>
              <a:ext uri="{FF2B5EF4-FFF2-40B4-BE49-F238E27FC236}">
                <a16:creationId xmlns:a16="http://schemas.microsoft.com/office/drawing/2014/main" id="{C5ABC660-83B5-5449-8E06-DBF67F6D4ACB}"/>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5" name="正方形/長方形 104">
            <a:extLst>
              <a:ext uri="{FF2B5EF4-FFF2-40B4-BE49-F238E27FC236}">
                <a16:creationId xmlns:a16="http://schemas.microsoft.com/office/drawing/2014/main" id="{8ACB3A99-20A3-614B-A175-CDCA1E2F3E07}"/>
              </a:ext>
            </a:extLst>
          </p:cNvPr>
          <p:cNvSpPr/>
          <p:nvPr/>
        </p:nvSpPr>
        <p:spPr>
          <a:xfrm>
            <a:off x="7766062" y="2220802"/>
            <a:ext cx="1512167" cy="3944502"/>
          </a:xfrm>
          <a:prstGeom prst="rect">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6" name="正方形/長方形 105">
            <a:extLst>
              <a:ext uri="{FF2B5EF4-FFF2-40B4-BE49-F238E27FC236}">
                <a16:creationId xmlns:a16="http://schemas.microsoft.com/office/drawing/2014/main" id="{2088AC27-7727-4C4E-974A-C67859A2ACFE}"/>
              </a:ext>
            </a:extLst>
          </p:cNvPr>
          <p:cNvSpPr/>
          <p:nvPr/>
        </p:nvSpPr>
        <p:spPr>
          <a:xfrm>
            <a:off x="7891001" y="250883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プロモーションに問題がある</a:t>
            </a:r>
          </a:p>
        </p:txBody>
      </p:sp>
      <p:sp>
        <p:nvSpPr>
          <p:cNvPr id="107" name="正方形/長方形 106">
            <a:extLst>
              <a:ext uri="{FF2B5EF4-FFF2-40B4-BE49-F238E27FC236}">
                <a16:creationId xmlns:a16="http://schemas.microsoft.com/office/drawing/2014/main" id="{79021AE2-EA4C-3447-AEA9-FD30C5F3FA2F}"/>
              </a:ext>
            </a:extLst>
          </p:cNvPr>
          <p:cNvSpPr/>
          <p:nvPr/>
        </p:nvSpPr>
        <p:spPr>
          <a:xfrm>
            <a:off x="7891001" y="401229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製品に問題がある</a:t>
            </a:r>
            <a:endParaRPr lang="en-US" altLang="ja-JP" sz="1050" dirty="0">
              <a:latin typeface="メイリオ" panose="020B0604030504040204" pitchFamily="50" charset="-128"/>
              <a:ea typeface="メイリオ" panose="020B0604030504040204" pitchFamily="50" charset="-128"/>
            </a:endParaRPr>
          </a:p>
        </p:txBody>
      </p:sp>
      <p:sp>
        <p:nvSpPr>
          <p:cNvPr id="108" name="正方形/長方形 107">
            <a:extLst>
              <a:ext uri="{FF2B5EF4-FFF2-40B4-BE49-F238E27FC236}">
                <a16:creationId xmlns:a16="http://schemas.microsoft.com/office/drawing/2014/main" id="{4F40CD31-EA05-7C42-820F-036287A77962}"/>
              </a:ext>
            </a:extLst>
          </p:cNvPr>
          <p:cNvSpPr/>
          <p:nvPr/>
        </p:nvSpPr>
        <p:spPr>
          <a:xfrm>
            <a:off x="9554479" y="2220803"/>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コミュニケーションが間違っている</a:t>
            </a:r>
          </a:p>
        </p:txBody>
      </p:sp>
      <p:sp>
        <p:nvSpPr>
          <p:cNvPr id="109" name="正方形/長方形 108">
            <a:extLst>
              <a:ext uri="{FF2B5EF4-FFF2-40B4-BE49-F238E27FC236}">
                <a16:creationId xmlns:a16="http://schemas.microsoft.com/office/drawing/2014/main" id="{29224E9E-CE40-904E-8AB2-FDD3C4FEC46D}"/>
              </a:ext>
            </a:extLst>
          </p:cNvPr>
          <p:cNvSpPr/>
          <p:nvPr/>
        </p:nvSpPr>
        <p:spPr>
          <a:xfrm>
            <a:off x="9554479" y="2770852"/>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チャネルが間違っている</a:t>
            </a:r>
            <a:endParaRPr lang="en-US" altLang="ja-JP" sz="800" dirty="0">
              <a:latin typeface="メイリオ" panose="020B0604030504040204" pitchFamily="50" charset="-128"/>
              <a:ea typeface="メイリオ" panose="020B0604030504040204" pitchFamily="50" charset="-128"/>
            </a:endParaRPr>
          </a:p>
        </p:txBody>
      </p:sp>
      <p:cxnSp>
        <p:nvCxnSpPr>
          <p:cNvPr id="110" name="コネクタ: カギ線 30">
            <a:extLst>
              <a:ext uri="{FF2B5EF4-FFF2-40B4-BE49-F238E27FC236}">
                <a16:creationId xmlns:a16="http://schemas.microsoft.com/office/drawing/2014/main" id="{7DCA9FC4-AF5B-3B4F-BE56-5A31D6F8D1BD}"/>
              </a:ext>
            </a:extLst>
          </p:cNvPr>
          <p:cNvCxnSpPr>
            <a:cxnSpLocks/>
            <a:stCxn id="124" idx="3"/>
            <a:endCxn id="106" idx="1"/>
          </p:cNvCxnSpPr>
          <p:nvPr/>
        </p:nvCxnSpPr>
        <p:spPr>
          <a:xfrm flipV="1">
            <a:off x="4827711" y="2729214"/>
            <a:ext cx="3063290" cy="314370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1" name="コネクタ: カギ線 43">
            <a:extLst>
              <a:ext uri="{FF2B5EF4-FFF2-40B4-BE49-F238E27FC236}">
                <a16:creationId xmlns:a16="http://schemas.microsoft.com/office/drawing/2014/main" id="{7345950D-5DAA-7340-93C8-F9925AA6A1FC}"/>
              </a:ext>
            </a:extLst>
          </p:cNvPr>
          <p:cNvCxnSpPr>
            <a:cxnSpLocks/>
            <a:stCxn id="106" idx="3"/>
            <a:endCxn id="108" idx="1"/>
          </p:cNvCxnSpPr>
          <p:nvPr/>
        </p:nvCxnSpPr>
        <p:spPr>
          <a:xfrm flipV="1">
            <a:off x="9187145" y="2441181"/>
            <a:ext cx="367334" cy="28803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2" name="コネクタ: カギ線 46">
            <a:extLst>
              <a:ext uri="{FF2B5EF4-FFF2-40B4-BE49-F238E27FC236}">
                <a16:creationId xmlns:a16="http://schemas.microsoft.com/office/drawing/2014/main" id="{22985B6B-FC41-384E-83EF-56ACC00A633C}"/>
              </a:ext>
            </a:extLst>
          </p:cNvPr>
          <p:cNvCxnSpPr>
            <a:cxnSpLocks/>
            <a:stCxn id="106" idx="3"/>
            <a:endCxn id="109" idx="1"/>
          </p:cNvCxnSpPr>
          <p:nvPr/>
        </p:nvCxnSpPr>
        <p:spPr>
          <a:xfrm>
            <a:off x="9187145" y="2729214"/>
            <a:ext cx="367334" cy="26201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13" name="正方形/長方形 112">
            <a:extLst>
              <a:ext uri="{FF2B5EF4-FFF2-40B4-BE49-F238E27FC236}">
                <a16:creationId xmlns:a16="http://schemas.microsoft.com/office/drawing/2014/main" id="{79DBA2EC-865E-1A48-9148-D66A52B4B4D6}"/>
              </a:ext>
            </a:extLst>
          </p:cNvPr>
          <p:cNvSpPr/>
          <p:nvPr/>
        </p:nvSpPr>
        <p:spPr>
          <a:xfrm>
            <a:off x="7891001" y="497452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流通に問題がある</a:t>
            </a:r>
            <a:endParaRPr lang="en-US" altLang="ja-JP" sz="1050" dirty="0">
              <a:latin typeface="メイリオ" panose="020B0604030504040204" pitchFamily="50" charset="-128"/>
              <a:ea typeface="メイリオ" panose="020B0604030504040204" pitchFamily="50" charset="-128"/>
            </a:endParaRPr>
          </a:p>
        </p:txBody>
      </p:sp>
      <p:sp>
        <p:nvSpPr>
          <p:cNvPr id="114" name="正方形/長方形 113">
            <a:extLst>
              <a:ext uri="{FF2B5EF4-FFF2-40B4-BE49-F238E27FC236}">
                <a16:creationId xmlns:a16="http://schemas.microsoft.com/office/drawing/2014/main" id="{FD1AB4D2-E959-F946-AEFA-67316D8F9B12}"/>
              </a:ext>
            </a:extLst>
          </p:cNvPr>
          <p:cNvSpPr/>
          <p:nvPr/>
        </p:nvSpPr>
        <p:spPr>
          <a:xfrm>
            <a:off x="9554479" y="3724262"/>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ニーズを十分に満たしていない</a:t>
            </a:r>
            <a:endParaRPr lang="en-US" altLang="ja-JP" sz="800" dirty="0">
              <a:latin typeface="メイリオ" panose="020B0604030504040204" pitchFamily="50" charset="-128"/>
              <a:ea typeface="メイリオ" panose="020B0604030504040204" pitchFamily="50" charset="-128"/>
            </a:endParaRPr>
          </a:p>
        </p:txBody>
      </p:sp>
      <p:sp>
        <p:nvSpPr>
          <p:cNvPr id="115" name="正方形/長方形 114">
            <a:extLst>
              <a:ext uri="{FF2B5EF4-FFF2-40B4-BE49-F238E27FC236}">
                <a16:creationId xmlns:a16="http://schemas.microsoft.com/office/drawing/2014/main" id="{B05ADF88-72F3-A043-AF16-C29AFB3F6505}"/>
              </a:ext>
            </a:extLst>
          </p:cNvPr>
          <p:cNvSpPr/>
          <p:nvPr/>
        </p:nvSpPr>
        <p:spPr>
          <a:xfrm>
            <a:off x="9554479" y="4309035"/>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a:latin typeface="メイリオ" panose="020B0604030504040204" pitchFamily="50" charset="-128"/>
                <a:ea typeface="メイリオ" panose="020B0604030504040204" pitchFamily="50" charset="-128"/>
              </a:rPr>
              <a:t>ニーズと異なっている</a:t>
            </a:r>
            <a:endParaRPr lang="en-US" altLang="ja-JP" sz="800" dirty="0">
              <a:latin typeface="メイリオ" panose="020B0604030504040204" pitchFamily="50" charset="-128"/>
              <a:ea typeface="メイリオ" panose="020B0604030504040204" pitchFamily="50" charset="-128"/>
            </a:endParaRPr>
          </a:p>
        </p:txBody>
      </p:sp>
      <p:cxnSp>
        <p:nvCxnSpPr>
          <p:cNvPr id="116" name="コネクタ: カギ線 32">
            <a:extLst>
              <a:ext uri="{FF2B5EF4-FFF2-40B4-BE49-F238E27FC236}">
                <a16:creationId xmlns:a16="http://schemas.microsoft.com/office/drawing/2014/main" id="{25FF2608-89CF-DB43-8241-8EAD2B59B20C}"/>
              </a:ext>
            </a:extLst>
          </p:cNvPr>
          <p:cNvCxnSpPr>
            <a:cxnSpLocks/>
            <a:stCxn id="107" idx="3"/>
            <a:endCxn id="115" idx="1"/>
          </p:cNvCxnSpPr>
          <p:nvPr/>
        </p:nvCxnSpPr>
        <p:spPr>
          <a:xfrm>
            <a:off x="9187145" y="4232673"/>
            <a:ext cx="367334" cy="2967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7" name="コネクタ: カギ線 36">
            <a:extLst>
              <a:ext uri="{FF2B5EF4-FFF2-40B4-BE49-F238E27FC236}">
                <a16:creationId xmlns:a16="http://schemas.microsoft.com/office/drawing/2014/main" id="{46B4AFA8-5573-FF46-B4C3-9E4EEFC7EAE2}"/>
              </a:ext>
            </a:extLst>
          </p:cNvPr>
          <p:cNvCxnSpPr>
            <a:cxnSpLocks/>
            <a:stCxn id="107" idx="3"/>
            <a:endCxn id="114" idx="1"/>
          </p:cNvCxnSpPr>
          <p:nvPr/>
        </p:nvCxnSpPr>
        <p:spPr>
          <a:xfrm flipV="1">
            <a:off x="9187145" y="3944640"/>
            <a:ext cx="367334" cy="28803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8" name="コネクタ: カギ線 39">
            <a:extLst>
              <a:ext uri="{FF2B5EF4-FFF2-40B4-BE49-F238E27FC236}">
                <a16:creationId xmlns:a16="http://schemas.microsoft.com/office/drawing/2014/main" id="{0D63C86B-CD01-9B40-BB97-E934B2F9D45F}"/>
              </a:ext>
            </a:extLst>
          </p:cNvPr>
          <p:cNvCxnSpPr>
            <a:cxnSpLocks/>
            <a:stCxn id="124" idx="3"/>
            <a:endCxn id="113" idx="1"/>
          </p:cNvCxnSpPr>
          <p:nvPr/>
        </p:nvCxnSpPr>
        <p:spPr>
          <a:xfrm flipV="1">
            <a:off x="4827711" y="5194904"/>
            <a:ext cx="3063290" cy="67801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19" name="正方形/長方形 118">
            <a:extLst>
              <a:ext uri="{FF2B5EF4-FFF2-40B4-BE49-F238E27FC236}">
                <a16:creationId xmlns:a16="http://schemas.microsoft.com/office/drawing/2014/main" id="{88AEA9A2-E20C-5A4F-8F1F-86B514AA682C}"/>
              </a:ext>
            </a:extLst>
          </p:cNvPr>
          <p:cNvSpPr/>
          <p:nvPr/>
        </p:nvSpPr>
        <p:spPr>
          <a:xfrm>
            <a:off x="7891001" y="564330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価格に問題がある</a:t>
            </a:r>
            <a:endParaRPr lang="en-US" altLang="ja-JP" sz="1050" dirty="0">
              <a:latin typeface="メイリオ" panose="020B0604030504040204" pitchFamily="50" charset="-128"/>
              <a:ea typeface="メイリオ" panose="020B0604030504040204" pitchFamily="50" charset="-128"/>
            </a:endParaRPr>
          </a:p>
        </p:txBody>
      </p:sp>
      <p:cxnSp>
        <p:nvCxnSpPr>
          <p:cNvPr id="120" name="コネクタ: カギ線 63">
            <a:extLst>
              <a:ext uri="{FF2B5EF4-FFF2-40B4-BE49-F238E27FC236}">
                <a16:creationId xmlns:a16="http://schemas.microsoft.com/office/drawing/2014/main" id="{F0912224-A2BF-3F4B-B05C-CE33252E31AD}"/>
              </a:ext>
            </a:extLst>
          </p:cNvPr>
          <p:cNvCxnSpPr>
            <a:cxnSpLocks/>
            <a:stCxn id="124" idx="3"/>
            <a:endCxn id="119" idx="1"/>
          </p:cNvCxnSpPr>
          <p:nvPr/>
        </p:nvCxnSpPr>
        <p:spPr>
          <a:xfrm flipV="1">
            <a:off x="4827711" y="5863682"/>
            <a:ext cx="3063290" cy="923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1" name="正方形/長方形 120">
            <a:extLst>
              <a:ext uri="{FF2B5EF4-FFF2-40B4-BE49-F238E27FC236}">
                <a16:creationId xmlns:a16="http://schemas.microsoft.com/office/drawing/2014/main" id="{E1B07D65-B621-484B-A21D-D309DDE29D6A}"/>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22" name="正方形/長方形 121">
            <a:extLst>
              <a:ext uri="{FF2B5EF4-FFF2-40B4-BE49-F238E27FC236}">
                <a16:creationId xmlns:a16="http://schemas.microsoft.com/office/drawing/2014/main" id="{94D6F343-49D0-2F4B-BD45-A4EE2F21613A}"/>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23" name="正方形/長方形 122">
            <a:extLst>
              <a:ext uri="{FF2B5EF4-FFF2-40B4-BE49-F238E27FC236}">
                <a16:creationId xmlns:a16="http://schemas.microsoft.com/office/drawing/2014/main" id="{282FA72F-5B3B-AA46-975D-5BED3EFA4E46}"/>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124" name="正方形/長方形 123">
            <a:extLst>
              <a:ext uri="{FF2B5EF4-FFF2-40B4-BE49-F238E27FC236}">
                <a16:creationId xmlns:a16="http://schemas.microsoft.com/office/drawing/2014/main" id="{FA4CF640-A13E-3B47-AD58-E2565BFB3159}"/>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125" name="コネクタ: カギ線 37">
            <a:extLst>
              <a:ext uri="{FF2B5EF4-FFF2-40B4-BE49-F238E27FC236}">
                <a16:creationId xmlns:a16="http://schemas.microsoft.com/office/drawing/2014/main" id="{ABFC56E5-AB60-B14E-9E22-35C460D48835}"/>
              </a:ext>
            </a:extLst>
          </p:cNvPr>
          <p:cNvCxnSpPr>
            <a:cxnSpLocks/>
            <a:stCxn id="124" idx="3"/>
            <a:endCxn id="107" idx="1"/>
          </p:cNvCxnSpPr>
          <p:nvPr/>
        </p:nvCxnSpPr>
        <p:spPr>
          <a:xfrm flipV="1">
            <a:off x="4827711" y="4232672"/>
            <a:ext cx="3063290" cy="1640246"/>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6" name="コネクタ: カギ線 47">
            <a:extLst>
              <a:ext uri="{FF2B5EF4-FFF2-40B4-BE49-F238E27FC236}">
                <a16:creationId xmlns:a16="http://schemas.microsoft.com/office/drawing/2014/main" id="{9FAE2B7F-E840-884F-91AC-F3A1D0222A1F}"/>
              </a:ext>
            </a:extLst>
          </p:cNvPr>
          <p:cNvCxnSpPr>
            <a:cxnSpLocks/>
            <a:stCxn id="121" idx="3"/>
            <a:endCxn id="122"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7" name="コネクタ: カギ線 49">
            <a:extLst>
              <a:ext uri="{FF2B5EF4-FFF2-40B4-BE49-F238E27FC236}">
                <a16:creationId xmlns:a16="http://schemas.microsoft.com/office/drawing/2014/main" id="{80E49B19-47C6-6346-A465-499BE26DE62E}"/>
              </a:ext>
            </a:extLst>
          </p:cNvPr>
          <p:cNvCxnSpPr>
            <a:cxnSpLocks/>
            <a:stCxn id="121" idx="3"/>
            <a:endCxn id="123"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8" name="コネクタ: カギ線 50">
            <a:extLst>
              <a:ext uri="{FF2B5EF4-FFF2-40B4-BE49-F238E27FC236}">
                <a16:creationId xmlns:a16="http://schemas.microsoft.com/office/drawing/2014/main" id="{807C93F3-166C-8E43-9ED9-53FC055D5039}"/>
              </a:ext>
            </a:extLst>
          </p:cNvPr>
          <p:cNvCxnSpPr>
            <a:cxnSpLocks/>
            <a:stCxn id="121" idx="3"/>
            <a:endCxn id="124"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9" name="テキスト ボックス 128">
            <a:extLst>
              <a:ext uri="{FF2B5EF4-FFF2-40B4-BE49-F238E27FC236}">
                <a16:creationId xmlns:a16="http://schemas.microsoft.com/office/drawing/2014/main" id="{616CB207-E8AB-1745-A7DE-C508576D9475}"/>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30" name="テキスト ボックス 129">
            <a:extLst>
              <a:ext uri="{FF2B5EF4-FFF2-40B4-BE49-F238E27FC236}">
                <a16:creationId xmlns:a16="http://schemas.microsoft.com/office/drawing/2014/main" id="{605730FC-A980-E042-96B0-E15ACD3BA12A}"/>
              </a:ext>
            </a:extLst>
          </p:cNvPr>
          <p:cNvSpPr txBox="1"/>
          <p:nvPr/>
        </p:nvSpPr>
        <p:spPr>
          <a:xfrm>
            <a:off x="7930579" y="1993697"/>
            <a:ext cx="1082349"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4P</a:t>
            </a:r>
            <a:r>
              <a:rPr lang="ja-JP" altLang="en-US" sz="1100" b="1" u="sng">
                <a:latin typeface="メイリオ" panose="020B0604030504040204" pitchFamily="50" charset="-128"/>
                <a:ea typeface="メイリオ" panose="020B0604030504040204" pitchFamily="50" charset="-128"/>
              </a:rPr>
              <a:t>による</a:t>
            </a:r>
            <a:r>
              <a:rPr lang="ja-JP" altLang="en-US" sz="1100" b="1" u="sng" dirty="0">
                <a:latin typeface="メイリオ" panose="020B0604030504040204" pitchFamily="50" charset="-128"/>
                <a:ea typeface="メイリオ" panose="020B0604030504040204" pitchFamily="50" charset="-128"/>
              </a:rPr>
              <a:t>分類</a:t>
            </a:r>
          </a:p>
        </p:txBody>
      </p:sp>
      <p:sp>
        <p:nvSpPr>
          <p:cNvPr id="131" name="正方形/長方形 130">
            <a:extLst>
              <a:ext uri="{FF2B5EF4-FFF2-40B4-BE49-F238E27FC236}">
                <a16:creationId xmlns:a16="http://schemas.microsoft.com/office/drawing/2014/main" id="{A4347049-7227-B14A-8DBD-B25DBC2EEA3C}"/>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132" name="正方形/長方形 131">
            <a:extLst>
              <a:ext uri="{FF2B5EF4-FFF2-40B4-BE49-F238E27FC236}">
                <a16:creationId xmlns:a16="http://schemas.microsoft.com/office/drawing/2014/main" id="{ADB8CAAD-7934-5946-9F3A-6814C38F3CFA}"/>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133" name="正方形/長方形 132">
            <a:extLst>
              <a:ext uri="{FF2B5EF4-FFF2-40B4-BE49-F238E27FC236}">
                <a16:creationId xmlns:a16="http://schemas.microsoft.com/office/drawing/2014/main" id="{0AB55A77-23FD-F74B-8E08-C0BC8CCADF59}"/>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134" name="正方形/長方形 133">
            <a:extLst>
              <a:ext uri="{FF2B5EF4-FFF2-40B4-BE49-F238E27FC236}">
                <a16:creationId xmlns:a16="http://schemas.microsoft.com/office/drawing/2014/main" id="{6C1BC350-F920-0745-BFC6-5D626509FDD8}"/>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135" name="コネクタ: カギ線 75">
            <a:extLst>
              <a:ext uri="{FF2B5EF4-FFF2-40B4-BE49-F238E27FC236}">
                <a16:creationId xmlns:a16="http://schemas.microsoft.com/office/drawing/2014/main" id="{B250D0C7-5D1D-0F43-B4F1-3EECD4EA562D}"/>
              </a:ext>
            </a:extLst>
          </p:cNvPr>
          <p:cNvCxnSpPr>
            <a:cxnSpLocks/>
            <a:stCxn id="122" idx="3"/>
            <a:endCxn id="131"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6" name="コネクタ: カギ線 76">
            <a:extLst>
              <a:ext uri="{FF2B5EF4-FFF2-40B4-BE49-F238E27FC236}">
                <a16:creationId xmlns:a16="http://schemas.microsoft.com/office/drawing/2014/main" id="{FEB4B07C-B606-5D49-AF1F-C0015A823B4F}"/>
              </a:ext>
            </a:extLst>
          </p:cNvPr>
          <p:cNvCxnSpPr>
            <a:cxnSpLocks/>
            <a:stCxn id="122" idx="3"/>
            <a:endCxn id="132"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7" name="コネクタ: カギ線 78">
            <a:extLst>
              <a:ext uri="{FF2B5EF4-FFF2-40B4-BE49-F238E27FC236}">
                <a16:creationId xmlns:a16="http://schemas.microsoft.com/office/drawing/2014/main" id="{7D72DAB4-259A-4B4A-AFD6-AFED16CE10AE}"/>
              </a:ext>
            </a:extLst>
          </p:cNvPr>
          <p:cNvCxnSpPr>
            <a:cxnSpLocks/>
            <a:stCxn id="122" idx="3"/>
            <a:endCxn id="133"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8" name="コネクタ: カギ線 81">
            <a:extLst>
              <a:ext uri="{FF2B5EF4-FFF2-40B4-BE49-F238E27FC236}">
                <a16:creationId xmlns:a16="http://schemas.microsoft.com/office/drawing/2014/main" id="{C12CC075-97AA-BC44-877D-0515A65BE2ED}"/>
              </a:ext>
            </a:extLst>
          </p:cNvPr>
          <p:cNvCxnSpPr>
            <a:cxnSpLocks/>
            <a:stCxn id="122" idx="3"/>
            <a:endCxn id="134"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39" name="テキスト ボックス 138">
            <a:extLst>
              <a:ext uri="{FF2B5EF4-FFF2-40B4-BE49-F238E27FC236}">
                <a16:creationId xmlns:a16="http://schemas.microsoft.com/office/drawing/2014/main" id="{4F3C3EC1-43B6-6045-9555-E4E4CC2820D7}"/>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40" name="正方形/長方形 139">
            <a:extLst>
              <a:ext uri="{FF2B5EF4-FFF2-40B4-BE49-F238E27FC236}">
                <a16:creationId xmlns:a16="http://schemas.microsoft.com/office/drawing/2014/main" id="{1921EB06-AD7A-DF4D-9372-C0AFFE69E8DE}"/>
              </a:ext>
            </a:extLst>
          </p:cNvPr>
          <p:cNvSpPr/>
          <p:nvPr/>
        </p:nvSpPr>
        <p:spPr>
          <a:xfrm>
            <a:off x="5201607" y="4439336"/>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既存競合の変化</a:t>
            </a:r>
            <a:endParaRPr lang="en-US" altLang="ja-JP" sz="1050" dirty="0">
              <a:latin typeface="メイリオ" panose="020B0604030504040204" pitchFamily="50" charset="-128"/>
              <a:ea typeface="メイリオ" panose="020B0604030504040204" pitchFamily="50" charset="-128"/>
            </a:endParaRPr>
          </a:p>
        </p:txBody>
      </p:sp>
      <p:sp>
        <p:nvSpPr>
          <p:cNvPr id="141" name="正方形/長方形 140">
            <a:extLst>
              <a:ext uri="{FF2B5EF4-FFF2-40B4-BE49-F238E27FC236}">
                <a16:creationId xmlns:a16="http://schemas.microsoft.com/office/drawing/2014/main" id="{0A4F3CE3-E635-3F42-A4AA-9B9310417232}"/>
              </a:ext>
            </a:extLst>
          </p:cNvPr>
          <p:cNvSpPr/>
          <p:nvPr/>
        </p:nvSpPr>
        <p:spPr>
          <a:xfrm>
            <a:off x="5201607" y="4813733"/>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新規参入のリスク</a:t>
            </a:r>
            <a:endParaRPr lang="en-US" altLang="ja-JP" sz="1050" dirty="0">
              <a:latin typeface="メイリオ" panose="020B0604030504040204" pitchFamily="50" charset="-128"/>
              <a:ea typeface="メイリオ" panose="020B0604030504040204" pitchFamily="50" charset="-128"/>
            </a:endParaRPr>
          </a:p>
        </p:txBody>
      </p:sp>
      <p:sp>
        <p:nvSpPr>
          <p:cNvPr id="142" name="正方形/長方形 141">
            <a:extLst>
              <a:ext uri="{FF2B5EF4-FFF2-40B4-BE49-F238E27FC236}">
                <a16:creationId xmlns:a16="http://schemas.microsoft.com/office/drawing/2014/main" id="{25C7EB80-7428-934A-AEE1-8A15F0E4552E}"/>
              </a:ext>
            </a:extLst>
          </p:cNvPr>
          <p:cNvSpPr/>
          <p:nvPr/>
        </p:nvSpPr>
        <p:spPr>
          <a:xfrm>
            <a:off x="5197408" y="5177888"/>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代替サービスの台頭</a:t>
            </a:r>
            <a:endParaRPr lang="en-US" altLang="ja-JP" sz="900" dirty="0">
              <a:latin typeface="メイリオ" panose="020B0604030504040204" pitchFamily="50" charset="-128"/>
              <a:ea typeface="メイリオ" panose="020B0604030504040204" pitchFamily="50" charset="-128"/>
            </a:endParaRPr>
          </a:p>
        </p:txBody>
      </p:sp>
      <p:cxnSp>
        <p:nvCxnSpPr>
          <p:cNvPr id="143" name="コネクタ: カギ線 44">
            <a:extLst>
              <a:ext uri="{FF2B5EF4-FFF2-40B4-BE49-F238E27FC236}">
                <a16:creationId xmlns:a16="http://schemas.microsoft.com/office/drawing/2014/main" id="{F9A855AD-5550-394F-A084-6C32049F8A72}"/>
              </a:ext>
            </a:extLst>
          </p:cNvPr>
          <p:cNvCxnSpPr>
            <a:cxnSpLocks/>
            <a:stCxn id="123" idx="3"/>
            <a:endCxn id="142" idx="1"/>
          </p:cNvCxnSpPr>
          <p:nvPr/>
        </p:nvCxnSpPr>
        <p:spPr>
          <a:xfrm>
            <a:off x="4827712" y="4954759"/>
            <a:ext cx="369697" cy="35996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44" name="コネクタ: カギ線 48">
            <a:extLst>
              <a:ext uri="{FF2B5EF4-FFF2-40B4-BE49-F238E27FC236}">
                <a16:creationId xmlns:a16="http://schemas.microsoft.com/office/drawing/2014/main" id="{A399BEAD-B598-4747-85A3-7A86E33F370A}"/>
              </a:ext>
            </a:extLst>
          </p:cNvPr>
          <p:cNvCxnSpPr>
            <a:cxnSpLocks/>
            <a:stCxn id="123" idx="3"/>
            <a:endCxn id="141" idx="1"/>
          </p:cNvCxnSpPr>
          <p:nvPr/>
        </p:nvCxnSpPr>
        <p:spPr>
          <a:xfrm flipV="1">
            <a:off x="4827711" y="4950571"/>
            <a:ext cx="373896" cy="418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45" name="コネクタ: カギ線 51">
            <a:extLst>
              <a:ext uri="{FF2B5EF4-FFF2-40B4-BE49-F238E27FC236}">
                <a16:creationId xmlns:a16="http://schemas.microsoft.com/office/drawing/2014/main" id="{13E3CEF7-2BE7-B54F-8F14-AD4910792F9E}"/>
              </a:ext>
            </a:extLst>
          </p:cNvPr>
          <p:cNvCxnSpPr>
            <a:cxnSpLocks/>
            <a:stCxn id="123" idx="3"/>
            <a:endCxn id="140" idx="1"/>
          </p:cNvCxnSpPr>
          <p:nvPr/>
        </p:nvCxnSpPr>
        <p:spPr>
          <a:xfrm flipV="1">
            <a:off x="4827711" y="4576173"/>
            <a:ext cx="373896" cy="37858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46" name="テキスト ボックス 145">
            <a:extLst>
              <a:ext uri="{FF2B5EF4-FFF2-40B4-BE49-F238E27FC236}">
                <a16:creationId xmlns:a16="http://schemas.microsoft.com/office/drawing/2014/main" id="{20CC398C-A0C3-4E4A-9699-81E6F9A00B95}"/>
              </a:ext>
            </a:extLst>
          </p:cNvPr>
          <p:cNvSpPr txBox="1"/>
          <p:nvPr/>
        </p:nvSpPr>
        <p:spPr>
          <a:xfrm>
            <a:off x="5003117" y="4135581"/>
            <a:ext cx="1645002"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5force</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47" name="正方形/長方形 146">
            <a:extLst>
              <a:ext uri="{FF2B5EF4-FFF2-40B4-BE49-F238E27FC236}">
                <a16:creationId xmlns:a16="http://schemas.microsoft.com/office/drawing/2014/main" id="{BB9F87BB-9E0B-ED49-9351-99A2C0FA42D1}"/>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48" name="正方形/長方形 147">
            <a:extLst>
              <a:ext uri="{FF2B5EF4-FFF2-40B4-BE49-F238E27FC236}">
                <a16:creationId xmlns:a16="http://schemas.microsoft.com/office/drawing/2014/main" id="{A4F3B757-0958-4740-A479-26B2BE244B0E}"/>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49" name="コネクタ: カギ線 77">
            <a:extLst>
              <a:ext uri="{FF2B5EF4-FFF2-40B4-BE49-F238E27FC236}">
                <a16:creationId xmlns:a16="http://schemas.microsoft.com/office/drawing/2014/main" id="{BD3D24FD-9C6E-494D-8D39-017534DAFDEB}"/>
              </a:ext>
            </a:extLst>
          </p:cNvPr>
          <p:cNvCxnSpPr>
            <a:cxnSpLocks/>
            <a:stCxn id="132" idx="3"/>
            <a:endCxn id="147"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0" name="コネクタ: カギ線 79">
            <a:extLst>
              <a:ext uri="{FF2B5EF4-FFF2-40B4-BE49-F238E27FC236}">
                <a16:creationId xmlns:a16="http://schemas.microsoft.com/office/drawing/2014/main" id="{6B4ED1E9-9780-FD43-91E1-19B84F55F99F}"/>
              </a:ext>
            </a:extLst>
          </p:cNvPr>
          <p:cNvCxnSpPr>
            <a:cxnSpLocks/>
            <a:stCxn id="132" idx="3"/>
            <a:endCxn id="148"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51" name="正方形/長方形 150">
            <a:extLst>
              <a:ext uri="{FF2B5EF4-FFF2-40B4-BE49-F238E27FC236}">
                <a16:creationId xmlns:a16="http://schemas.microsoft.com/office/drawing/2014/main" id="{20A0B52A-702D-2C4E-AC2A-D6AE7835BB64}"/>
              </a:ext>
            </a:extLst>
          </p:cNvPr>
          <p:cNvSpPr/>
          <p:nvPr/>
        </p:nvSpPr>
        <p:spPr>
          <a:xfrm>
            <a:off x="6771492" y="4665715"/>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52" name="正方形/長方形 151">
            <a:extLst>
              <a:ext uri="{FF2B5EF4-FFF2-40B4-BE49-F238E27FC236}">
                <a16:creationId xmlns:a16="http://schemas.microsoft.com/office/drawing/2014/main" id="{540F7732-9C34-AD49-8D57-28254C27DF84}"/>
              </a:ext>
            </a:extLst>
          </p:cNvPr>
          <p:cNvSpPr/>
          <p:nvPr/>
        </p:nvSpPr>
        <p:spPr>
          <a:xfrm>
            <a:off x="6771492" y="4990499"/>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53" name="コネクタ: カギ線 83">
            <a:extLst>
              <a:ext uri="{FF2B5EF4-FFF2-40B4-BE49-F238E27FC236}">
                <a16:creationId xmlns:a16="http://schemas.microsoft.com/office/drawing/2014/main" id="{25EA3523-0014-4847-9C0A-31059DB98508}"/>
              </a:ext>
            </a:extLst>
          </p:cNvPr>
          <p:cNvCxnSpPr>
            <a:cxnSpLocks/>
            <a:stCxn id="141" idx="3"/>
            <a:endCxn id="151" idx="1"/>
          </p:cNvCxnSpPr>
          <p:nvPr/>
        </p:nvCxnSpPr>
        <p:spPr>
          <a:xfrm flipV="1">
            <a:off x="6497751" y="4794760"/>
            <a:ext cx="273740" cy="15581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4" name="コネクタ: カギ線 86">
            <a:extLst>
              <a:ext uri="{FF2B5EF4-FFF2-40B4-BE49-F238E27FC236}">
                <a16:creationId xmlns:a16="http://schemas.microsoft.com/office/drawing/2014/main" id="{7A9CEE4A-176A-DF45-AE77-68C37DBEFF54}"/>
              </a:ext>
            </a:extLst>
          </p:cNvPr>
          <p:cNvCxnSpPr>
            <a:cxnSpLocks/>
            <a:stCxn id="141" idx="3"/>
            <a:endCxn id="152" idx="1"/>
          </p:cNvCxnSpPr>
          <p:nvPr/>
        </p:nvCxnSpPr>
        <p:spPr>
          <a:xfrm>
            <a:off x="6497751" y="4950571"/>
            <a:ext cx="273740" cy="16897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725418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normAutofit/>
          </a:bodyPr>
          <a:lstStyle/>
          <a:p>
            <a:r>
              <a:rPr lang="ja-JP" altLang="en-US" sz="2400"/>
              <a:t>広告運用や</a:t>
            </a:r>
            <a:r>
              <a:rPr lang="en-US" altLang="ja-JP" sz="2400" dirty="0"/>
              <a:t>LP</a:t>
            </a:r>
            <a:r>
              <a:rPr lang="ja-JP" altLang="en-US" sz="2400"/>
              <a:t>の設計などはあくまでプロモーションの一つの要素である</a:t>
            </a:r>
            <a:endParaRPr lang="en-US" altLang="ja-JP" sz="2400" dirty="0"/>
          </a:p>
          <a:p>
            <a:r>
              <a:rPr lang="ja-JP" altLang="en-US" sz="2400"/>
              <a:t>マーケティング戦略の全体像を理解した上でギャップを分解する</a:t>
            </a:r>
            <a:endParaRPr lang="en-US" altLang="ja-JP" sz="2400"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143</a:t>
            </a:fld>
            <a:endParaRPr lang="ja-JP" altLang="en-US" dirty="0"/>
          </a:p>
        </p:txBody>
      </p:sp>
      <p:sp>
        <p:nvSpPr>
          <p:cNvPr id="102" name="正方形/長方形 101">
            <a:extLst>
              <a:ext uri="{FF2B5EF4-FFF2-40B4-BE49-F238E27FC236}">
                <a16:creationId xmlns:a16="http://schemas.microsoft.com/office/drawing/2014/main" id="{0347ECF9-BB6D-554E-9851-04634B7631CC}"/>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3" name="正方形/長方形 102">
            <a:extLst>
              <a:ext uri="{FF2B5EF4-FFF2-40B4-BE49-F238E27FC236}">
                <a16:creationId xmlns:a16="http://schemas.microsoft.com/office/drawing/2014/main" id="{78E5B9A7-DA75-3248-ACF1-8C93BEA7900C}"/>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4" name="正方形/長方形 103">
            <a:extLst>
              <a:ext uri="{FF2B5EF4-FFF2-40B4-BE49-F238E27FC236}">
                <a16:creationId xmlns:a16="http://schemas.microsoft.com/office/drawing/2014/main" id="{C5ABC660-83B5-5449-8E06-DBF67F6D4ACB}"/>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5" name="正方形/長方形 104">
            <a:extLst>
              <a:ext uri="{FF2B5EF4-FFF2-40B4-BE49-F238E27FC236}">
                <a16:creationId xmlns:a16="http://schemas.microsoft.com/office/drawing/2014/main" id="{8ACB3A99-20A3-614B-A175-CDCA1E2F3E07}"/>
              </a:ext>
            </a:extLst>
          </p:cNvPr>
          <p:cNvSpPr/>
          <p:nvPr/>
        </p:nvSpPr>
        <p:spPr>
          <a:xfrm>
            <a:off x="7766062" y="2220802"/>
            <a:ext cx="1512167" cy="3944502"/>
          </a:xfrm>
          <a:prstGeom prst="rect">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6" name="正方形/長方形 105">
            <a:extLst>
              <a:ext uri="{FF2B5EF4-FFF2-40B4-BE49-F238E27FC236}">
                <a16:creationId xmlns:a16="http://schemas.microsoft.com/office/drawing/2014/main" id="{2088AC27-7727-4C4E-974A-C67859A2ACFE}"/>
              </a:ext>
            </a:extLst>
          </p:cNvPr>
          <p:cNvSpPr/>
          <p:nvPr/>
        </p:nvSpPr>
        <p:spPr>
          <a:xfrm>
            <a:off x="7891001" y="250883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プロモーションに問題がある</a:t>
            </a:r>
          </a:p>
        </p:txBody>
      </p:sp>
      <p:sp>
        <p:nvSpPr>
          <p:cNvPr id="107" name="正方形/長方形 106">
            <a:extLst>
              <a:ext uri="{FF2B5EF4-FFF2-40B4-BE49-F238E27FC236}">
                <a16:creationId xmlns:a16="http://schemas.microsoft.com/office/drawing/2014/main" id="{79021AE2-EA4C-3447-AEA9-FD30C5F3FA2F}"/>
              </a:ext>
            </a:extLst>
          </p:cNvPr>
          <p:cNvSpPr/>
          <p:nvPr/>
        </p:nvSpPr>
        <p:spPr>
          <a:xfrm>
            <a:off x="7891001" y="401229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製品に問題がある</a:t>
            </a:r>
            <a:endParaRPr lang="en-US" altLang="ja-JP" sz="1050" dirty="0">
              <a:latin typeface="メイリオ" panose="020B0604030504040204" pitchFamily="50" charset="-128"/>
              <a:ea typeface="メイリオ" panose="020B0604030504040204" pitchFamily="50" charset="-128"/>
            </a:endParaRPr>
          </a:p>
        </p:txBody>
      </p:sp>
      <p:sp>
        <p:nvSpPr>
          <p:cNvPr id="108" name="正方形/長方形 107">
            <a:extLst>
              <a:ext uri="{FF2B5EF4-FFF2-40B4-BE49-F238E27FC236}">
                <a16:creationId xmlns:a16="http://schemas.microsoft.com/office/drawing/2014/main" id="{4F40CD31-EA05-7C42-820F-036287A77962}"/>
              </a:ext>
            </a:extLst>
          </p:cNvPr>
          <p:cNvSpPr/>
          <p:nvPr/>
        </p:nvSpPr>
        <p:spPr>
          <a:xfrm>
            <a:off x="9554479" y="2220803"/>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コミュニケーションが間違っている</a:t>
            </a:r>
          </a:p>
        </p:txBody>
      </p:sp>
      <p:sp>
        <p:nvSpPr>
          <p:cNvPr id="109" name="正方形/長方形 108">
            <a:extLst>
              <a:ext uri="{FF2B5EF4-FFF2-40B4-BE49-F238E27FC236}">
                <a16:creationId xmlns:a16="http://schemas.microsoft.com/office/drawing/2014/main" id="{29224E9E-CE40-904E-8AB2-FDD3C4FEC46D}"/>
              </a:ext>
            </a:extLst>
          </p:cNvPr>
          <p:cNvSpPr/>
          <p:nvPr/>
        </p:nvSpPr>
        <p:spPr>
          <a:xfrm>
            <a:off x="9554479" y="2770852"/>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チャネルが間違っている</a:t>
            </a:r>
            <a:endParaRPr lang="en-US" altLang="ja-JP" sz="800" dirty="0">
              <a:latin typeface="メイリオ" panose="020B0604030504040204" pitchFamily="50" charset="-128"/>
              <a:ea typeface="メイリオ" panose="020B0604030504040204" pitchFamily="50" charset="-128"/>
            </a:endParaRPr>
          </a:p>
        </p:txBody>
      </p:sp>
      <p:cxnSp>
        <p:nvCxnSpPr>
          <p:cNvPr id="110" name="コネクタ: カギ線 30">
            <a:extLst>
              <a:ext uri="{FF2B5EF4-FFF2-40B4-BE49-F238E27FC236}">
                <a16:creationId xmlns:a16="http://schemas.microsoft.com/office/drawing/2014/main" id="{7DCA9FC4-AF5B-3B4F-BE56-5A31D6F8D1BD}"/>
              </a:ext>
            </a:extLst>
          </p:cNvPr>
          <p:cNvCxnSpPr>
            <a:cxnSpLocks/>
            <a:stCxn id="124" idx="3"/>
            <a:endCxn id="106" idx="1"/>
          </p:cNvCxnSpPr>
          <p:nvPr/>
        </p:nvCxnSpPr>
        <p:spPr>
          <a:xfrm flipV="1">
            <a:off x="4827711" y="2729214"/>
            <a:ext cx="3063290" cy="314370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1" name="コネクタ: カギ線 43">
            <a:extLst>
              <a:ext uri="{FF2B5EF4-FFF2-40B4-BE49-F238E27FC236}">
                <a16:creationId xmlns:a16="http://schemas.microsoft.com/office/drawing/2014/main" id="{7345950D-5DAA-7340-93C8-F9925AA6A1FC}"/>
              </a:ext>
            </a:extLst>
          </p:cNvPr>
          <p:cNvCxnSpPr>
            <a:cxnSpLocks/>
            <a:stCxn id="106" idx="3"/>
            <a:endCxn id="108" idx="1"/>
          </p:cNvCxnSpPr>
          <p:nvPr/>
        </p:nvCxnSpPr>
        <p:spPr>
          <a:xfrm flipV="1">
            <a:off x="9187145" y="2441181"/>
            <a:ext cx="367334" cy="28803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2" name="コネクタ: カギ線 46">
            <a:extLst>
              <a:ext uri="{FF2B5EF4-FFF2-40B4-BE49-F238E27FC236}">
                <a16:creationId xmlns:a16="http://schemas.microsoft.com/office/drawing/2014/main" id="{22985B6B-FC41-384E-83EF-56ACC00A633C}"/>
              </a:ext>
            </a:extLst>
          </p:cNvPr>
          <p:cNvCxnSpPr>
            <a:cxnSpLocks/>
            <a:stCxn id="106" idx="3"/>
            <a:endCxn id="109" idx="1"/>
          </p:cNvCxnSpPr>
          <p:nvPr/>
        </p:nvCxnSpPr>
        <p:spPr>
          <a:xfrm>
            <a:off x="9187145" y="2729214"/>
            <a:ext cx="367334" cy="26201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13" name="正方形/長方形 112">
            <a:extLst>
              <a:ext uri="{FF2B5EF4-FFF2-40B4-BE49-F238E27FC236}">
                <a16:creationId xmlns:a16="http://schemas.microsoft.com/office/drawing/2014/main" id="{79DBA2EC-865E-1A48-9148-D66A52B4B4D6}"/>
              </a:ext>
            </a:extLst>
          </p:cNvPr>
          <p:cNvSpPr/>
          <p:nvPr/>
        </p:nvSpPr>
        <p:spPr>
          <a:xfrm>
            <a:off x="7891001" y="497452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流通に問題がある</a:t>
            </a:r>
            <a:endParaRPr lang="en-US" altLang="ja-JP" sz="1050" dirty="0">
              <a:latin typeface="メイリオ" panose="020B0604030504040204" pitchFamily="50" charset="-128"/>
              <a:ea typeface="メイリオ" panose="020B0604030504040204" pitchFamily="50" charset="-128"/>
            </a:endParaRPr>
          </a:p>
        </p:txBody>
      </p:sp>
      <p:sp>
        <p:nvSpPr>
          <p:cNvPr id="114" name="正方形/長方形 113">
            <a:extLst>
              <a:ext uri="{FF2B5EF4-FFF2-40B4-BE49-F238E27FC236}">
                <a16:creationId xmlns:a16="http://schemas.microsoft.com/office/drawing/2014/main" id="{FD1AB4D2-E959-F946-AEFA-67316D8F9B12}"/>
              </a:ext>
            </a:extLst>
          </p:cNvPr>
          <p:cNvSpPr/>
          <p:nvPr/>
        </p:nvSpPr>
        <p:spPr>
          <a:xfrm>
            <a:off x="9554479" y="3724262"/>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ニーズを十分に満たしていない</a:t>
            </a:r>
            <a:endParaRPr lang="en-US" altLang="ja-JP" sz="800" dirty="0">
              <a:latin typeface="メイリオ" panose="020B0604030504040204" pitchFamily="50" charset="-128"/>
              <a:ea typeface="メイリオ" panose="020B0604030504040204" pitchFamily="50" charset="-128"/>
            </a:endParaRPr>
          </a:p>
        </p:txBody>
      </p:sp>
      <p:sp>
        <p:nvSpPr>
          <p:cNvPr id="115" name="正方形/長方形 114">
            <a:extLst>
              <a:ext uri="{FF2B5EF4-FFF2-40B4-BE49-F238E27FC236}">
                <a16:creationId xmlns:a16="http://schemas.microsoft.com/office/drawing/2014/main" id="{B05ADF88-72F3-A043-AF16-C29AFB3F6505}"/>
              </a:ext>
            </a:extLst>
          </p:cNvPr>
          <p:cNvSpPr/>
          <p:nvPr/>
        </p:nvSpPr>
        <p:spPr>
          <a:xfrm>
            <a:off x="9554479" y="4309035"/>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a:latin typeface="メイリオ" panose="020B0604030504040204" pitchFamily="50" charset="-128"/>
                <a:ea typeface="メイリオ" panose="020B0604030504040204" pitchFamily="50" charset="-128"/>
              </a:rPr>
              <a:t>ニーズと異なっている</a:t>
            </a:r>
            <a:endParaRPr lang="en-US" altLang="ja-JP" sz="800" dirty="0">
              <a:latin typeface="メイリオ" panose="020B0604030504040204" pitchFamily="50" charset="-128"/>
              <a:ea typeface="メイリオ" panose="020B0604030504040204" pitchFamily="50" charset="-128"/>
            </a:endParaRPr>
          </a:p>
        </p:txBody>
      </p:sp>
      <p:cxnSp>
        <p:nvCxnSpPr>
          <p:cNvPr id="116" name="コネクタ: カギ線 32">
            <a:extLst>
              <a:ext uri="{FF2B5EF4-FFF2-40B4-BE49-F238E27FC236}">
                <a16:creationId xmlns:a16="http://schemas.microsoft.com/office/drawing/2014/main" id="{25FF2608-89CF-DB43-8241-8EAD2B59B20C}"/>
              </a:ext>
            </a:extLst>
          </p:cNvPr>
          <p:cNvCxnSpPr>
            <a:cxnSpLocks/>
            <a:stCxn id="107" idx="3"/>
            <a:endCxn id="115" idx="1"/>
          </p:cNvCxnSpPr>
          <p:nvPr/>
        </p:nvCxnSpPr>
        <p:spPr>
          <a:xfrm>
            <a:off x="9187145" y="4232673"/>
            <a:ext cx="367334" cy="2967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7" name="コネクタ: カギ線 36">
            <a:extLst>
              <a:ext uri="{FF2B5EF4-FFF2-40B4-BE49-F238E27FC236}">
                <a16:creationId xmlns:a16="http://schemas.microsoft.com/office/drawing/2014/main" id="{46B4AFA8-5573-FF46-B4C3-9E4EEFC7EAE2}"/>
              </a:ext>
            </a:extLst>
          </p:cNvPr>
          <p:cNvCxnSpPr>
            <a:cxnSpLocks/>
            <a:stCxn id="107" idx="3"/>
            <a:endCxn id="114" idx="1"/>
          </p:cNvCxnSpPr>
          <p:nvPr/>
        </p:nvCxnSpPr>
        <p:spPr>
          <a:xfrm flipV="1">
            <a:off x="9187145" y="3944640"/>
            <a:ext cx="367334" cy="28803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8" name="コネクタ: カギ線 39">
            <a:extLst>
              <a:ext uri="{FF2B5EF4-FFF2-40B4-BE49-F238E27FC236}">
                <a16:creationId xmlns:a16="http://schemas.microsoft.com/office/drawing/2014/main" id="{0D63C86B-CD01-9B40-BB97-E934B2F9D45F}"/>
              </a:ext>
            </a:extLst>
          </p:cNvPr>
          <p:cNvCxnSpPr>
            <a:cxnSpLocks/>
            <a:stCxn id="124" idx="3"/>
            <a:endCxn id="113" idx="1"/>
          </p:cNvCxnSpPr>
          <p:nvPr/>
        </p:nvCxnSpPr>
        <p:spPr>
          <a:xfrm flipV="1">
            <a:off x="4827711" y="5194904"/>
            <a:ext cx="3063290" cy="67801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19" name="正方形/長方形 118">
            <a:extLst>
              <a:ext uri="{FF2B5EF4-FFF2-40B4-BE49-F238E27FC236}">
                <a16:creationId xmlns:a16="http://schemas.microsoft.com/office/drawing/2014/main" id="{88AEA9A2-E20C-5A4F-8F1F-86B514AA682C}"/>
              </a:ext>
            </a:extLst>
          </p:cNvPr>
          <p:cNvSpPr/>
          <p:nvPr/>
        </p:nvSpPr>
        <p:spPr>
          <a:xfrm>
            <a:off x="7891001" y="564330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価格に問題がある</a:t>
            </a:r>
            <a:endParaRPr lang="en-US" altLang="ja-JP" sz="1050" dirty="0">
              <a:latin typeface="メイリオ" panose="020B0604030504040204" pitchFamily="50" charset="-128"/>
              <a:ea typeface="メイリオ" panose="020B0604030504040204" pitchFamily="50" charset="-128"/>
            </a:endParaRPr>
          </a:p>
        </p:txBody>
      </p:sp>
      <p:cxnSp>
        <p:nvCxnSpPr>
          <p:cNvPr id="120" name="コネクタ: カギ線 63">
            <a:extLst>
              <a:ext uri="{FF2B5EF4-FFF2-40B4-BE49-F238E27FC236}">
                <a16:creationId xmlns:a16="http://schemas.microsoft.com/office/drawing/2014/main" id="{F0912224-A2BF-3F4B-B05C-CE33252E31AD}"/>
              </a:ext>
            </a:extLst>
          </p:cNvPr>
          <p:cNvCxnSpPr>
            <a:cxnSpLocks/>
            <a:stCxn id="124" idx="3"/>
            <a:endCxn id="119" idx="1"/>
          </p:cNvCxnSpPr>
          <p:nvPr/>
        </p:nvCxnSpPr>
        <p:spPr>
          <a:xfrm flipV="1">
            <a:off x="4827711" y="5863682"/>
            <a:ext cx="3063290" cy="923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1" name="正方形/長方形 120">
            <a:extLst>
              <a:ext uri="{FF2B5EF4-FFF2-40B4-BE49-F238E27FC236}">
                <a16:creationId xmlns:a16="http://schemas.microsoft.com/office/drawing/2014/main" id="{E1B07D65-B621-484B-A21D-D309DDE29D6A}"/>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22" name="正方形/長方形 121">
            <a:extLst>
              <a:ext uri="{FF2B5EF4-FFF2-40B4-BE49-F238E27FC236}">
                <a16:creationId xmlns:a16="http://schemas.microsoft.com/office/drawing/2014/main" id="{94D6F343-49D0-2F4B-BD45-A4EE2F21613A}"/>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23" name="正方形/長方形 122">
            <a:extLst>
              <a:ext uri="{FF2B5EF4-FFF2-40B4-BE49-F238E27FC236}">
                <a16:creationId xmlns:a16="http://schemas.microsoft.com/office/drawing/2014/main" id="{282FA72F-5B3B-AA46-975D-5BED3EFA4E46}"/>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124" name="正方形/長方形 123">
            <a:extLst>
              <a:ext uri="{FF2B5EF4-FFF2-40B4-BE49-F238E27FC236}">
                <a16:creationId xmlns:a16="http://schemas.microsoft.com/office/drawing/2014/main" id="{FA4CF640-A13E-3B47-AD58-E2565BFB3159}"/>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125" name="コネクタ: カギ線 37">
            <a:extLst>
              <a:ext uri="{FF2B5EF4-FFF2-40B4-BE49-F238E27FC236}">
                <a16:creationId xmlns:a16="http://schemas.microsoft.com/office/drawing/2014/main" id="{ABFC56E5-AB60-B14E-9E22-35C460D48835}"/>
              </a:ext>
            </a:extLst>
          </p:cNvPr>
          <p:cNvCxnSpPr>
            <a:cxnSpLocks/>
            <a:stCxn id="124" idx="3"/>
            <a:endCxn id="107" idx="1"/>
          </p:cNvCxnSpPr>
          <p:nvPr/>
        </p:nvCxnSpPr>
        <p:spPr>
          <a:xfrm flipV="1">
            <a:off x="4827711" y="4232672"/>
            <a:ext cx="3063290" cy="1640246"/>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6" name="コネクタ: カギ線 47">
            <a:extLst>
              <a:ext uri="{FF2B5EF4-FFF2-40B4-BE49-F238E27FC236}">
                <a16:creationId xmlns:a16="http://schemas.microsoft.com/office/drawing/2014/main" id="{9FAE2B7F-E840-884F-91AC-F3A1D0222A1F}"/>
              </a:ext>
            </a:extLst>
          </p:cNvPr>
          <p:cNvCxnSpPr>
            <a:cxnSpLocks/>
            <a:stCxn id="121" idx="3"/>
            <a:endCxn id="122"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7" name="コネクタ: カギ線 49">
            <a:extLst>
              <a:ext uri="{FF2B5EF4-FFF2-40B4-BE49-F238E27FC236}">
                <a16:creationId xmlns:a16="http://schemas.microsoft.com/office/drawing/2014/main" id="{80E49B19-47C6-6346-A465-499BE26DE62E}"/>
              </a:ext>
            </a:extLst>
          </p:cNvPr>
          <p:cNvCxnSpPr>
            <a:cxnSpLocks/>
            <a:stCxn id="121" idx="3"/>
            <a:endCxn id="123"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8" name="コネクタ: カギ線 50">
            <a:extLst>
              <a:ext uri="{FF2B5EF4-FFF2-40B4-BE49-F238E27FC236}">
                <a16:creationId xmlns:a16="http://schemas.microsoft.com/office/drawing/2014/main" id="{807C93F3-166C-8E43-9ED9-53FC055D5039}"/>
              </a:ext>
            </a:extLst>
          </p:cNvPr>
          <p:cNvCxnSpPr>
            <a:cxnSpLocks/>
            <a:stCxn id="121" idx="3"/>
            <a:endCxn id="124"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9" name="テキスト ボックス 128">
            <a:extLst>
              <a:ext uri="{FF2B5EF4-FFF2-40B4-BE49-F238E27FC236}">
                <a16:creationId xmlns:a16="http://schemas.microsoft.com/office/drawing/2014/main" id="{616CB207-E8AB-1745-A7DE-C508576D9475}"/>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30" name="テキスト ボックス 129">
            <a:extLst>
              <a:ext uri="{FF2B5EF4-FFF2-40B4-BE49-F238E27FC236}">
                <a16:creationId xmlns:a16="http://schemas.microsoft.com/office/drawing/2014/main" id="{605730FC-A980-E042-96B0-E15ACD3BA12A}"/>
              </a:ext>
            </a:extLst>
          </p:cNvPr>
          <p:cNvSpPr txBox="1"/>
          <p:nvPr/>
        </p:nvSpPr>
        <p:spPr>
          <a:xfrm>
            <a:off x="7930579" y="1993697"/>
            <a:ext cx="1082349"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4P</a:t>
            </a:r>
            <a:r>
              <a:rPr lang="ja-JP" altLang="en-US" sz="1100" b="1" u="sng">
                <a:latin typeface="メイリオ" panose="020B0604030504040204" pitchFamily="50" charset="-128"/>
                <a:ea typeface="メイリオ" panose="020B0604030504040204" pitchFamily="50" charset="-128"/>
              </a:rPr>
              <a:t>による</a:t>
            </a:r>
            <a:r>
              <a:rPr lang="ja-JP" altLang="en-US" sz="1100" b="1" u="sng" dirty="0">
                <a:latin typeface="メイリオ" panose="020B0604030504040204" pitchFamily="50" charset="-128"/>
                <a:ea typeface="メイリオ" panose="020B0604030504040204" pitchFamily="50" charset="-128"/>
              </a:rPr>
              <a:t>分類</a:t>
            </a:r>
          </a:p>
        </p:txBody>
      </p:sp>
      <p:sp>
        <p:nvSpPr>
          <p:cNvPr id="131" name="正方形/長方形 130">
            <a:extLst>
              <a:ext uri="{FF2B5EF4-FFF2-40B4-BE49-F238E27FC236}">
                <a16:creationId xmlns:a16="http://schemas.microsoft.com/office/drawing/2014/main" id="{A4347049-7227-B14A-8DBD-B25DBC2EEA3C}"/>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132" name="正方形/長方形 131">
            <a:extLst>
              <a:ext uri="{FF2B5EF4-FFF2-40B4-BE49-F238E27FC236}">
                <a16:creationId xmlns:a16="http://schemas.microsoft.com/office/drawing/2014/main" id="{ADB8CAAD-7934-5946-9F3A-6814C38F3CFA}"/>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133" name="正方形/長方形 132">
            <a:extLst>
              <a:ext uri="{FF2B5EF4-FFF2-40B4-BE49-F238E27FC236}">
                <a16:creationId xmlns:a16="http://schemas.microsoft.com/office/drawing/2014/main" id="{0AB55A77-23FD-F74B-8E08-C0BC8CCADF59}"/>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134" name="正方形/長方形 133">
            <a:extLst>
              <a:ext uri="{FF2B5EF4-FFF2-40B4-BE49-F238E27FC236}">
                <a16:creationId xmlns:a16="http://schemas.microsoft.com/office/drawing/2014/main" id="{6C1BC350-F920-0745-BFC6-5D626509FDD8}"/>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135" name="コネクタ: カギ線 75">
            <a:extLst>
              <a:ext uri="{FF2B5EF4-FFF2-40B4-BE49-F238E27FC236}">
                <a16:creationId xmlns:a16="http://schemas.microsoft.com/office/drawing/2014/main" id="{B250D0C7-5D1D-0F43-B4F1-3EECD4EA562D}"/>
              </a:ext>
            </a:extLst>
          </p:cNvPr>
          <p:cNvCxnSpPr>
            <a:cxnSpLocks/>
            <a:stCxn id="122" idx="3"/>
            <a:endCxn id="131"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6" name="コネクタ: カギ線 76">
            <a:extLst>
              <a:ext uri="{FF2B5EF4-FFF2-40B4-BE49-F238E27FC236}">
                <a16:creationId xmlns:a16="http://schemas.microsoft.com/office/drawing/2014/main" id="{FEB4B07C-B606-5D49-AF1F-C0015A823B4F}"/>
              </a:ext>
            </a:extLst>
          </p:cNvPr>
          <p:cNvCxnSpPr>
            <a:cxnSpLocks/>
            <a:stCxn id="122" idx="3"/>
            <a:endCxn id="132"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7" name="コネクタ: カギ線 78">
            <a:extLst>
              <a:ext uri="{FF2B5EF4-FFF2-40B4-BE49-F238E27FC236}">
                <a16:creationId xmlns:a16="http://schemas.microsoft.com/office/drawing/2014/main" id="{7D72DAB4-259A-4B4A-AFD6-AFED16CE10AE}"/>
              </a:ext>
            </a:extLst>
          </p:cNvPr>
          <p:cNvCxnSpPr>
            <a:cxnSpLocks/>
            <a:stCxn id="122" idx="3"/>
            <a:endCxn id="133"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8" name="コネクタ: カギ線 81">
            <a:extLst>
              <a:ext uri="{FF2B5EF4-FFF2-40B4-BE49-F238E27FC236}">
                <a16:creationId xmlns:a16="http://schemas.microsoft.com/office/drawing/2014/main" id="{C12CC075-97AA-BC44-877D-0515A65BE2ED}"/>
              </a:ext>
            </a:extLst>
          </p:cNvPr>
          <p:cNvCxnSpPr>
            <a:cxnSpLocks/>
            <a:stCxn id="122" idx="3"/>
            <a:endCxn id="134"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39" name="テキスト ボックス 138">
            <a:extLst>
              <a:ext uri="{FF2B5EF4-FFF2-40B4-BE49-F238E27FC236}">
                <a16:creationId xmlns:a16="http://schemas.microsoft.com/office/drawing/2014/main" id="{4F3C3EC1-43B6-6045-9555-E4E4CC2820D7}"/>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40" name="正方形/長方形 139">
            <a:extLst>
              <a:ext uri="{FF2B5EF4-FFF2-40B4-BE49-F238E27FC236}">
                <a16:creationId xmlns:a16="http://schemas.microsoft.com/office/drawing/2014/main" id="{1921EB06-AD7A-DF4D-9372-C0AFFE69E8DE}"/>
              </a:ext>
            </a:extLst>
          </p:cNvPr>
          <p:cNvSpPr/>
          <p:nvPr/>
        </p:nvSpPr>
        <p:spPr>
          <a:xfrm>
            <a:off x="5201607" y="4439336"/>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既存競合の変化</a:t>
            </a:r>
            <a:endParaRPr lang="en-US" altLang="ja-JP" sz="1050" dirty="0">
              <a:latin typeface="メイリオ" panose="020B0604030504040204" pitchFamily="50" charset="-128"/>
              <a:ea typeface="メイリオ" panose="020B0604030504040204" pitchFamily="50" charset="-128"/>
            </a:endParaRPr>
          </a:p>
        </p:txBody>
      </p:sp>
      <p:sp>
        <p:nvSpPr>
          <p:cNvPr id="141" name="正方形/長方形 140">
            <a:extLst>
              <a:ext uri="{FF2B5EF4-FFF2-40B4-BE49-F238E27FC236}">
                <a16:creationId xmlns:a16="http://schemas.microsoft.com/office/drawing/2014/main" id="{0A4F3CE3-E635-3F42-A4AA-9B9310417232}"/>
              </a:ext>
            </a:extLst>
          </p:cNvPr>
          <p:cNvSpPr/>
          <p:nvPr/>
        </p:nvSpPr>
        <p:spPr>
          <a:xfrm>
            <a:off x="5201607" y="4813733"/>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新規参入のリスク</a:t>
            </a:r>
            <a:endParaRPr lang="en-US" altLang="ja-JP" sz="1050" dirty="0">
              <a:latin typeface="メイリオ" panose="020B0604030504040204" pitchFamily="50" charset="-128"/>
              <a:ea typeface="メイリオ" panose="020B0604030504040204" pitchFamily="50" charset="-128"/>
            </a:endParaRPr>
          </a:p>
        </p:txBody>
      </p:sp>
      <p:sp>
        <p:nvSpPr>
          <p:cNvPr id="142" name="正方形/長方形 141">
            <a:extLst>
              <a:ext uri="{FF2B5EF4-FFF2-40B4-BE49-F238E27FC236}">
                <a16:creationId xmlns:a16="http://schemas.microsoft.com/office/drawing/2014/main" id="{25C7EB80-7428-934A-AEE1-8A15F0E4552E}"/>
              </a:ext>
            </a:extLst>
          </p:cNvPr>
          <p:cNvSpPr/>
          <p:nvPr/>
        </p:nvSpPr>
        <p:spPr>
          <a:xfrm>
            <a:off x="5197408" y="5177888"/>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代替サービスの台頭</a:t>
            </a:r>
            <a:endParaRPr lang="en-US" altLang="ja-JP" sz="900" dirty="0">
              <a:latin typeface="メイリオ" panose="020B0604030504040204" pitchFamily="50" charset="-128"/>
              <a:ea typeface="メイリオ" panose="020B0604030504040204" pitchFamily="50" charset="-128"/>
            </a:endParaRPr>
          </a:p>
        </p:txBody>
      </p:sp>
      <p:cxnSp>
        <p:nvCxnSpPr>
          <p:cNvPr id="143" name="コネクタ: カギ線 44">
            <a:extLst>
              <a:ext uri="{FF2B5EF4-FFF2-40B4-BE49-F238E27FC236}">
                <a16:creationId xmlns:a16="http://schemas.microsoft.com/office/drawing/2014/main" id="{F9A855AD-5550-394F-A084-6C32049F8A72}"/>
              </a:ext>
            </a:extLst>
          </p:cNvPr>
          <p:cNvCxnSpPr>
            <a:cxnSpLocks/>
            <a:stCxn id="123" idx="3"/>
            <a:endCxn id="142" idx="1"/>
          </p:cNvCxnSpPr>
          <p:nvPr/>
        </p:nvCxnSpPr>
        <p:spPr>
          <a:xfrm>
            <a:off x="4827712" y="4954759"/>
            <a:ext cx="369697" cy="35996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44" name="コネクタ: カギ線 48">
            <a:extLst>
              <a:ext uri="{FF2B5EF4-FFF2-40B4-BE49-F238E27FC236}">
                <a16:creationId xmlns:a16="http://schemas.microsoft.com/office/drawing/2014/main" id="{A399BEAD-B598-4747-85A3-7A86E33F370A}"/>
              </a:ext>
            </a:extLst>
          </p:cNvPr>
          <p:cNvCxnSpPr>
            <a:cxnSpLocks/>
            <a:stCxn id="123" idx="3"/>
            <a:endCxn id="141" idx="1"/>
          </p:cNvCxnSpPr>
          <p:nvPr/>
        </p:nvCxnSpPr>
        <p:spPr>
          <a:xfrm flipV="1">
            <a:off x="4827711" y="4950571"/>
            <a:ext cx="373896" cy="418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45" name="コネクタ: カギ線 51">
            <a:extLst>
              <a:ext uri="{FF2B5EF4-FFF2-40B4-BE49-F238E27FC236}">
                <a16:creationId xmlns:a16="http://schemas.microsoft.com/office/drawing/2014/main" id="{13E3CEF7-2BE7-B54F-8F14-AD4910792F9E}"/>
              </a:ext>
            </a:extLst>
          </p:cNvPr>
          <p:cNvCxnSpPr>
            <a:cxnSpLocks/>
            <a:stCxn id="123" idx="3"/>
            <a:endCxn id="140" idx="1"/>
          </p:cNvCxnSpPr>
          <p:nvPr/>
        </p:nvCxnSpPr>
        <p:spPr>
          <a:xfrm flipV="1">
            <a:off x="4827711" y="4576173"/>
            <a:ext cx="373896" cy="37858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46" name="テキスト ボックス 145">
            <a:extLst>
              <a:ext uri="{FF2B5EF4-FFF2-40B4-BE49-F238E27FC236}">
                <a16:creationId xmlns:a16="http://schemas.microsoft.com/office/drawing/2014/main" id="{20CC398C-A0C3-4E4A-9699-81E6F9A00B95}"/>
              </a:ext>
            </a:extLst>
          </p:cNvPr>
          <p:cNvSpPr txBox="1"/>
          <p:nvPr/>
        </p:nvSpPr>
        <p:spPr>
          <a:xfrm>
            <a:off x="5003117" y="4135581"/>
            <a:ext cx="1645002"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5force</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47" name="正方形/長方形 146">
            <a:extLst>
              <a:ext uri="{FF2B5EF4-FFF2-40B4-BE49-F238E27FC236}">
                <a16:creationId xmlns:a16="http://schemas.microsoft.com/office/drawing/2014/main" id="{BB9F87BB-9E0B-ED49-9351-99A2C0FA42D1}"/>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48" name="正方形/長方形 147">
            <a:extLst>
              <a:ext uri="{FF2B5EF4-FFF2-40B4-BE49-F238E27FC236}">
                <a16:creationId xmlns:a16="http://schemas.microsoft.com/office/drawing/2014/main" id="{A4F3B757-0958-4740-A479-26B2BE244B0E}"/>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49" name="コネクタ: カギ線 77">
            <a:extLst>
              <a:ext uri="{FF2B5EF4-FFF2-40B4-BE49-F238E27FC236}">
                <a16:creationId xmlns:a16="http://schemas.microsoft.com/office/drawing/2014/main" id="{BD3D24FD-9C6E-494D-8D39-017534DAFDEB}"/>
              </a:ext>
            </a:extLst>
          </p:cNvPr>
          <p:cNvCxnSpPr>
            <a:cxnSpLocks/>
            <a:stCxn id="132" idx="3"/>
            <a:endCxn id="147"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0" name="コネクタ: カギ線 79">
            <a:extLst>
              <a:ext uri="{FF2B5EF4-FFF2-40B4-BE49-F238E27FC236}">
                <a16:creationId xmlns:a16="http://schemas.microsoft.com/office/drawing/2014/main" id="{6B4ED1E9-9780-FD43-91E1-19B84F55F99F}"/>
              </a:ext>
            </a:extLst>
          </p:cNvPr>
          <p:cNvCxnSpPr>
            <a:cxnSpLocks/>
            <a:stCxn id="132" idx="3"/>
            <a:endCxn id="148"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51" name="正方形/長方形 150">
            <a:extLst>
              <a:ext uri="{FF2B5EF4-FFF2-40B4-BE49-F238E27FC236}">
                <a16:creationId xmlns:a16="http://schemas.microsoft.com/office/drawing/2014/main" id="{20A0B52A-702D-2C4E-AC2A-D6AE7835BB64}"/>
              </a:ext>
            </a:extLst>
          </p:cNvPr>
          <p:cNvSpPr/>
          <p:nvPr/>
        </p:nvSpPr>
        <p:spPr>
          <a:xfrm>
            <a:off x="6771492" y="4665715"/>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52" name="正方形/長方形 151">
            <a:extLst>
              <a:ext uri="{FF2B5EF4-FFF2-40B4-BE49-F238E27FC236}">
                <a16:creationId xmlns:a16="http://schemas.microsoft.com/office/drawing/2014/main" id="{540F7732-9C34-AD49-8D57-28254C27DF84}"/>
              </a:ext>
            </a:extLst>
          </p:cNvPr>
          <p:cNvSpPr/>
          <p:nvPr/>
        </p:nvSpPr>
        <p:spPr>
          <a:xfrm>
            <a:off x="6771492" y="4990499"/>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53" name="コネクタ: カギ線 83">
            <a:extLst>
              <a:ext uri="{FF2B5EF4-FFF2-40B4-BE49-F238E27FC236}">
                <a16:creationId xmlns:a16="http://schemas.microsoft.com/office/drawing/2014/main" id="{25EA3523-0014-4847-9C0A-31059DB98508}"/>
              </a:ext>
            </a:extLst>
          </p:cNvPr>
          <p:cNvCxnSpPr>
            <a:cxnSpLocks/>
            <a:stCxn id="141" idx="3"/>
            <a:endCxn id="151" idx="1"/>
          </p:cNvCxnSpPr>
          <p:nvPr/>
        </p:nvCxnSpPr>
        <p:spPr>
          <a:xfrm flipV="1">
            <a:off x="6497751" y="4794760"/>
            <a:ext cx="273740" cy="15581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4" name="コネクタ: カギ線 86">
            <a:extLst>
              <a:ext uri="{FF2B5EF4-FFF2-40B4-BE49-F238E27FC236}">
                <a16:creationId xmlns:a16="http://schemas.microsoft.com/office/drawing/2014/main" id="{7A9CEE4A-176A-DF45-AE77-68C37DBEFF54}"/>
              </a:ext>
            </a:extLst>
          </p:cNvPr>
          <p:cNvCxnSpPr>
            <a:cxnSpLocks/>
            <a:stCxn id="141" idx="3"/>
            <a:endCxn id="152" idx="1"/>
          </p:cNvCxnSpPr>
          <p:nvPr/>
        </p:nvCxnSpPr>
        <p:spPr>
          <a:xfrm>
            <a:off x="6497751" y="4950571"/>
            <a:ext cx="273740" cy="16897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1976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7440D1E-EF1F-9C34-AFBA-9B17BB15A9E3}"/>
              </a:ext>
            </a:extLst>
          </p:cNvPr>
          <p:cNvSpPr>
            <a:spLocks noGrp="1"/>
          </p:cNvSpPr>
          <p:nvPr>
            <p:ph type="sldNum" sz="quarter" idx="12"/>
          </p:nvPr>
        </p:nvSpPr>
        <p:spPr/>
        <p:txBody>
          <a:bodyPr/>
          <a:lstStyle/>
          <a:p>
            <a:fld id="{C5CBEA7B-64A4-4354-845E-AE91C99E82B0}" type="slidenum">
              <a:rPr lang="ja-JP" altLang="en-US" smtClean="0"/>
              <a:pPr/>
              <a:t>144</a:t>
            </a:fld>
            <a:endParaRPr lang="ja-JP" altLang="en-US" dirty="0"/>
          </a:p>
        </p:txBody>
      </p:sp>
      <p:sp>
        <p:nvSpPr>
          <p:cNvPr id="3" name="タイトル 2">
            <a:extLst>
              <a:ext uri="{FF2B5EF4-FFF2-40B4-BE49-F238E27FC236}">
                <a16:creationId xmlns:a16="http://schemas.microsoft.com/office/drawing/2014/main" id="{2720F73C-15D9-AFD3-8F89-D14B0262DCC1}"/>
              </a:ext>
            </a:extLst>
          </p:cNvPr>
          <p:cNvSpPr>
            <a:spLocks noGrp="1"/>
          </p:cNvSpPr>
          <p:nvPr>
            <p:ph type="ctrTitle"/>
          </p:nvPr>
        </p:nvSpPr>
        <p:spPr/>
        <p:txBody>
          <a:bodyPr/>
          <a:lstStyle/>
          <a:p>
            <a:r>
              <a:rPr lang="ja-JP" altLang="en-US" b="1"/>
              <a:t>ロジカルシンキングで</a:t>
            </a:r>
            <a:br>
              <a:rPr lang="en-US" altLang="ja-JP" b="1" dirty="0"/>
            </a:br>
            <a:r>
              <a:rPr lang="ja-JP" altLang="en-US" b="1"/>
              <a:t>問題解決のストーリーを描く</a:t>
            </a:r>
            <a:endParaRPr kumimoji="1" lang="ja-JP" altLang="en-US" b="1"/>
          </a:p>
        </p:txBody>
      </p:sp>
      <p:sp>
        <p:nvSpPr>
          <p:cNvPr id="4" name="字幕 3">
            <a:extLst>
              <a:ext uri="{FF2B5EF4-FFF2-40B4-BE49-F238E27FC236}">
                <a16:creationId xmlns:a16="http://schemas.microsoft.com/office/drawing/2014/main" id="{935A783E-6B81-2BB4-8D22-9A43F83FF65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2682446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a:extLst>
              <a:ext uri="{FF2B5EF4-FFF2-40B4-BE49-F238E27FC236}">
                <a16:creationId xmlns:a16="http://schemas.microsoft.com/office/drawing/2014/main" id="{8833986E-4A7E-E9B7-53D6-DE4F6E2B68EF}"/>
              </a:ext>
            </a:extLst>
          </p:cNvPr>
          <p:cNvSpPr/>
          <p:nvPr/>
        </p:nvSpPr>
        <p:spPr>
          <a:xfrm>
            <a:off x="6341195" y="1472382"/>
            <a:ext cx="2283310" cy="4114077"/>
          </a:xfrm>
          <a:prstGeom prst="rect">
            <a:avLst/>
          </a:prstGeom>
          <a:solidFill>
            <a:schemeClr val="accent2">
              <a:lumMod val="20000"/>
              <a:lumOff val="80000"/>
            </a:schemeClr>
          </a:solidFill>
          <a:ln w="6350">
            <a:solidFill>
              <a:schemeClr val="tx1">
                <a:lumMod val="50000"/>
                <a:lumOff val="50000"/>
              </a:schemeClr>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BF7772A8-3CE1-4115-824C-2E0E98652403}"/>
              </a:ext>
            </a:extLst>
          </p:cNvPr>
          <p:cNvSpPr>
            <a:spLocks noGrp="1"/>
          </p:cNvSpPr>
          <p:nvPr>
            <p:ph type="title"/>
          </p:nvPr>
        </p:nvSpPr>
        <p:spPr>
          <a:xfrm>
            <a:off x="609600" y="332656"/>
            <a:ext cx="10972800" cy="490066"/>
          </a:xfrm>
        </p:spPr>
        <p:txBody>
          <a:bodyPr/>
          <a:lstStyle/>
          <a:p>
            <a:r>
              <a:rPr kumimoji="1" lang="ja-JP" altLang="en-US"/>
              <a:t>研修の全体像</a:t>
            </a:r>
            <a:endParaRPr kumimoji="1" lang="ja-JP" altLang="en-US" dirty="0"/>
          </a:p>
        </p:txBody>
      </p:sp>
      <p:sp>
        <p:nvSpPr>
          <p:cNvPr id="4" name="スライド番号プレースホルダー 3">
            <a:extLst>
              <a:ext uri="{FF2B5EF4-FFF2-40B4-BE49-F238E27FC236}">
                <a16:creationId xmlns:a16="http://schemas.microsoft.com/office/drawing/2014/main" id="{8FA01329-77DB-45B9-8CE2-60282F8F7D6E}"/>
              </a:ext>
            </a:extLst>
          </p:cNvPr>
          <p:cNvSpPr>
            <a:spLocks noGrp="1"/>
          </p:cNvSpPr>
          <p:nvPr>
            <p:ph type="sldNum" sz="quarter" idx="4"/>
          </p:nvPr>
        </p:nvSpPr>
        <p:spPr/>
        <p:txBody>
          <a:bodyPr/>
          <a:lstStyle/>
          <a:p>
            <a:fld id="{C5CBEA7B-64A4-4354-845E-AE91C99E82B0}" type="slidenum">
              <a:rPr lang="ja-JP" altLang="en-US" smtClean="0"/>
              <a:pPr/>
              <a:t>145</a:t>
            </a:fld>
            <a:endParaRPr lang="ja-JP" altLang="en-US" dirty="0"/>
          </a:p>
        </p:txBody>
      </p:sp>
      <p:sp>
        <p:nvSpPr>
          <p:cNvPr id="18" name="正方形/長方形 17">
            <a:extLst>
              <a:ext uri="{FF2B5EF4-FFF2-40B4-BE49-F238E27FC236}">
                <a16:creationId xmlns:a16="http://schemas.microsoft.com/office/drawing/2014/main" id="{A5F30118-4B5F-466D-857B-28C065E94945}"/>
              </a:ext>
            </a:extLst>
          </p:cNvPr>
          <p:cNvSpPr/>
          <p:nvPr/>
        </p:nvSpPr>
        <p:spPr>
          <a:xfrm>
            <a:off x="925386"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問題の定義</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0" name="正方形/長方形 19">
            <a:extLst>
              <a:ext uri="{FF2B5EF4-FFF2-40B4-BE49-F238E27FC236}">
                <a16:creationId xmlns:a16="http://schemas.microsoft.com/office/drawing/2014/main" id="{FCBBC31D-F5CD-45A5-BD46-370C54E292AB}"/>
              </a:ext>
            </a:extLst>
          </p:cNvPr>
          <p:cNvSpPr/>
          <p:nvPr/>
        </p:nvSpPr>
        <p:spPr>
          <a:xfrm>
            <a:off x="3690714"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イシューの設定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2" name="正方形/長方形 21">
            <a:extLst>
              <a:ext uri="{FF2B5EF4-FFF2-40B4-BE49-F238E27FC236}">
                <a16:creationId xmlns:a16="http://schemas.microsoft.com/office/drawing/2014/main" id="{B4734B4D-B04B-416B-976D-06B59A8CC330}"/>
              </a:ext>
            </a:extLst>
          </p:cNvPr>
          <p:cNvSpPr/>
          <p:nvPr/>
        </p:nvSpPr>
        <p:spPr>
          <a:xfrm>
            <a:off x="6456040"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解決策の設定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9" name="テキスト ボックス 28">
            <a:extLst>
              <a:ext uri="{FF2B5EF4-FFF2-40B4-BE49-F238E27FC236}">
                <a16:creationId xmlns:a16="http://schemas.microsoft.com/office/drawing/2014/main" id="{145EF4F6-008B-459E-BB27-B29BDCF9E2C5}"/>
              </a:ext>
            </a:extLst>
          </p:cNvPr>
          <p:cNvSpPr txBox="1"/>
          <p:nvPr/>
        </p:nvSpPr>
        <p:spPr>
          <a:xfrm>
            <a:off x="925385"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理想と現実のギャップを分析して構造化する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373BA7AB-0AAF-4242-8EF7-AC24CA876684}"/>
              </a:ext>
            </a:extLst>
          </p:cNvPr>
          <p:cNvSpPr txBox="1"/>
          <p:nvPr/>
        </p:nvSpPr>
        <p:spPr>
          <a:xfrm>
            <a:off x="3686777" y="2673508"/>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ギャップを生み出す</a:t>
            </a:r>
            <a:br>
              <a:rPr lang="en-US" altLang="ja-JP" sz="1400" dirty="0">
                <a:latin typeface="Hiragino Kaku Gothic Pro W3" panose="020B0300000000000000" pitchFamily="34" charset="-128"/>
                <a:ea typeface="Hiragino Kaku Gothic Pro W3" panose="020B0300000000000000" pitchFamily="34" charset="-128"/>
              </a:rPr>
            </a:br>
            <a:r>
              <a:rPr lang="ja-JP" altLang="en-US" sz="1400">
                <a:latin typeface="Hiragino Kaku Gothic Pro W3" panose="020B0300000000000000" pitchFamily="34" charset="-128"/>
                <a:ea typeface="Hiragino Kaku Gothic Pro W3" panose="020B0300000000000000" pitchFamily="34" charset="-128"/>
              </a:rPr>
              <a:t>イシューを設定する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2" name="テキスト ボックス 31">
            <a:extLst>
              <a:ext uri="{FF2B5EF4-FFF2-40B4-BE49-F238E27FC236}">
                <a16:creationId xmlns:a16="http://schemas.microsoft.com/office/drawing/2014/main" id="{9EA7EDF9-5060-4CCD-A4C6-B841883F804C}"/>
              </a:ext>
            </a:extLst>
          </p:cNvPr>
          <p:cNvSpPr txBox="1"/>
          <p:nvPr/>
        </p:nvSpPr>
        <p:spPr>
          <a:xfrm>
            <a:off x="6460896"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解決策を論理的に整理して伝わる表現にする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3" name="矢印: 右 32">
            <a:extLst>
              <a:ext uri="{FF2B5EF4-FFF2-40B4-BE49-F238E27FC236}">
                <a16:creationId xmlns:a16="http://schemas.microsoft.com/office/drawing/2014/main" id="{8D71C331-8EA6-4D27-BCE0-5D7FFDFE12F9}"/>
              </a:ext>
            </a:extLst>
          </p:cNvPr>
          <p:cNvSpPr/>
          <p:nvPr/>
        </p:nvSpPr>
        <p:spPr>
          <a:xfrm>
            <a:off x="3221084"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4" name="矢印: 右 33">
            <a:extLst>
              <a:ext uri="{FF2B5EF4-FFF2-40B4-BE49-F238E27FC236}">
                <a16:creationId xmlns:a16="http://schemas.microsoft.com/office/drawing/2014/main" id="{68B7491F-B28A-4E3F-A3CB-715097988F60}"/>
              </a:ext>
            </a:extLst>
          </p:cNvPr>
          <p:cNvSpPr/>
          <p:nvPr/>
        </p:nvSpPr>
        <p:spPr>
          <a:xfrm>
            <a:off x="5986412"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7" name="正方形/長方形 36">
            <a:extLst>
              <a:ext uri="{FF2B5EF4-FFF2-40B4-BE49-F238E27FC236}">
                <a16:creationId xmlns:a16="http://schemas.microsoft.com/office/drawing/2014/main" id="{7772F6C6-E595-471B-8520-9E3BA2383FA9}"/>
              </a:ext>
            </a:extLst>
          </p:cNvPr>
          <p:cNvSpPr/>
          <p:nvPr/>
        </p:nvSpPr>
        <p:spPr>
          <a:xfrm>
            <a:off x="925385" y="384884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ありたい</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理想の姿</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8" name="正方形/長方形 37">
            <a:extLst>
              <a:ext uri="{FF2B5EF4-FFF2-40B4-BE49-F238E27FC236}">
                <a16:creationId xmlns:a16="http://schemas.microsoft.com/office/drawing/2014/main" id="{40DBB20C-852D-494C-B5C3-9458E26E5278}"/>
              </a:ext>
            </a:extLst>
          </p:cNvPr>
          <p:cNvSpPr/>
          <p:nvPr/>
        </p:nvSpPr>
        <p:spPr>
          <a:xfrm>
            <a:off x="92538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現状とのギャップ</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9" name="正方形/長方形 38">
            <a:extLst>
              <a:ext uri="{FF2B5EF4-FFF2-40B4-BE49-F238E27FC236}">
                <a16:creationId xmlns:a16="http://schemas.microsoft.com/office/drawing/2014/main" id="{FD382745-CB99-4DA6-A4B8-FA51582A6221}"/>
              </a:ext>
            </a:extLst>
          </p:cNvPr>
          <p:cNvSpPr/>
          <p:nvPr/>
        </p:nvSpPr>
        <p:spPr>
          <a:xfrm>
            <a:off x="4309055" y="385265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u="sng">
                <a:latin typeface="Hiragino Kaku Gothic Pro W3" panose="020B0300000000000000" pitchFamily="34" charset="-128"/>
                <a:ea typeface="Hiragino Kaku Gothic Pro W3" panose="020B0300000000000000" pitchFamily="34" charset="-128"/>
                <a:cs typeface="メイリオ" pitchFamily="50" charset="-128"/>
              </a:rPr>
              <a:t>本質的な</a:t>
            </a:r>
            <a:endParaRPr lang="en-US" altLang="ja-JP" sz="1100" b="1" u="sng"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b="1" u="sng">
                <a:latin typeface="Hiragino Kaku Gothic Pro W3" panose="020B0300000000000000" pitchFamily="34" charset="-128"/>
                <a:ea typeface="Hiragino Kaku Gothic Pro W3" panose="020B0300000000000000" pitchFamily="34" charset="-128"/>
                <a:cs typeface="メイリオ" pitchFamily="50" charset="-128"/>
              </a:rPr>
              <a:t>選択肢</a:t>
            </a:r>
            <a:endParaRPr lang="en-US" altLang="ja-JP" sz="1100" b="1"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0" name="正方形/長方形 39">
            <a:extLst>
              <a:ext uri="{FF2B5EF4-FFF2-40B4-BE49-F238E27FC236}">
                <a16:creationId xmlns:a16="http://schemas.microsoft.com/office/drawing/2014/main" id="{04752C25-531D-41AA-9050-9C592ECFEF9B}"/>
              </a:ext>
            </a:extLst>
          </p:cNvPr>
          <p:cNvSpPr/>
          <p:nvPr/>
        </p:nvSpPr>
        <p:spPr>
          <a:xfrm>
            <a:off x="4309055" y="436317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深い仮説を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立てる</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1" name="正方形/長方形 40">
            <a:extLst>
              <a:ext uri="{FF2B5EF4-FFF2-40B4-BE49-F238E27FC236}">
                <a16:creationId xmlns:a16="http://schemas.microsoft.com/office/drawing/2014/main" id="{395002A1-AAC0-4873-B355-1BDB078C97BD}"/>
              </a:ext>
            </a:extLst>
          </p:cNvPr>
          <p:cNvSpPr/>
          <p:nvPr/>
        </p:nvSpPr>
        <p:spPr>
          <a:xfrm>
            <a:off x="430905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イシューの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設定</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2" name="正方形/長方形 41">
            <a:extLst>
              <a:ext uri="{FF2B5EF4-FFF2-40B4-BE49-F238E27FC236}">
                <a16:creationId xmlns:a16="http://schemas.microsoft.com/office/drawing/2014/main" id="{BE691FEA-94AE-4E54-82CB-41152C964A00}"/>
              </a:ext>
            </a:extLst>
          </p:cNvPr>
          <p:cNvSpPr/>
          <p:nvPr/>
        </p:nvSpPr>
        <p:spPr>
          <a:xfrm>
            <a:off x="2396670" y="4353199"/>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u="sng">
                <a:latin typeface="Hiragino Kaku Gothic Pro W3" panose="020B0300000000000000" pitchFamily="34" charset="-128"/>
                <a:ea typeface="Hiragino Kaku Gothic Pro W3" panose="020B0300000000000000" pitchFamily="34" charset="-128"/>
                <a:cs typeface="メイリオ" pitchFamily="50" charset="-128"/>
              </a:rPr>
              <a:t>ギャップの構造化</a:t>
            </a:r>
            <a:endParaRPr lang="ja-JP" altLang="en-US" sz="1100" b="1" u="sng"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64" name="直線矢印コネクタ 63">
            <a:extLst>
              <a:ext uri="{FF2B5EF4-FFF2-40B4-BE49-F238E27FC236}">
                <a16:creationId xmlns:a16="http://schemas.microsoft.com/office/drawing/2014/main" id="{17B05E14-FFFC-4E29-BB0D-240BF172DC63}"/>
              </a:ext>
            </a:extLst>
          </p:cNvPr>
          <p:cNvCxnSpPr>
            <a:cxnSpLocks/>
            <a:stCxn id="39" idx="2"/>
            <a:endCxn id="40" idx="0"/>
          </p:cNvCxnSpPr>
          <p:nvPr/>
        </p:nvCxnSpPr>
        <p:spPr>
          <a:xfrm>
            <a:off x="4750156" y="4231857"/>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66" name="直線矢印コネクタ 65">
            <a:extLst>
              <a:ext uri="{FF2B5EF4-FFF2-40B4-BE49-F238E27FC236}">
                <a16:creationId xmlns:a16="http://schemas.microsoft.com/office/drawing/2014/main" id="{12F3F368-ACFD-4F33-8FF1-BDF28B912B74}"/>
              </a:ext>
            </a:extLst>
          </p:cNvPr>
          <p:cNvCxnSpPr>
            <a:cxnSpLocks/>
            <a:stCxn id="40" idx="2"/>
            <a:endCxn id="41" idx="0"/>
          </p:cNvCxnSpPr>
          <p:nvPr/>
        </p:nvCxnSpPr>
        <p:spPr>
          <a:xfrm>
            <a:off x="4750156" y="4742377"/>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70" name="コネクタ: カギ線 69">
            <a:extLst>
              <a:ext uri="{FF2B5EF4-FFF2-40B4-BE49-F238E27FC236}">
                <a16:creationId xmlns:a16="http://schemas.microsoft.com/office/drawing/2014/main" id="{30B6D3BC-AD48-4345-B1D9-78252C81447C}"/>
              </a:ext>
            </a:extLst>
          </p:cNvPr>
          <p:cNvCxnSpPr>
            <a:cxnSpLocks/>
            <a:stCxn id="41" idx="3"/>
            <a:endCxn id="95" idx="1"/>
          </p:cNvCxnSpPr>
          <p:nvPr/>
        </p:nvCxnSpPr>
        <p:spPr>
          <a:xfrm flipV="1">
            <a:off x="5191257" y="4037433"/>
            <a:ext cx="1849638" cy="1030624"/>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84" name="コネクタ: カギ線 83">
            <a:extLst>
              <a:ext uri="{FF2B5EF4-FFF2-40B4-BE49-F238E27FC236}">
                <a16:creationId xmlns:a16="http://schemas.microsoft.com/office/drawing/2014/main" id="{990D6723-5327-4B95-8BA0-0722CE3E8B97}"/>
              </a:ext>
            </a:extLst>
          </p:cNvPr>
          <p:cNvCxnSpPr>
            <a:cxnSpLocks/>
            <a:stCxn id="42" idx="3"/>
            <a:endCxn id="39" idx="1"/>
          </p:cNvCxnSpPr>
          <p:nvPr/>
        </p:nvCxnSpPr>
        <p:spPr>
          <a:xfrm flipV="1">
            <a:off x="3278872" y="4042255"/>
            <a:ext cx="1030183" cy="50054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81" name="正方形/長方形 80">
            <a:extLst>
              <a:ext uri="{FF2B5EF4-FFF2-40B4-BE49-F238E27FC236}">
                <a16:creationId xmlns:a16="http://schemas.microsoft.com/office/drawing/2014/main" id="{E051C7D4-E588-C749-88E3-38562FBE6220}"/>
              </a:ext>
            </a:extLst>
          </p:cNvPr>
          <p:cNvSpPr/>
          <p:nvPr/>
        </p:nvSpPr>
        <p:spPr>
          <a:xfrm>
            <a:off x="9253919" y="1723843"/>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提案</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82" name="テキスト ボックス 81">
            <a:extLst>
              <a:ext uri="{FF2B5EF4-FFF2-40B4-BE49-F238E27FC236}">
                <a16:creationId xmlns:a16="http://schemas.microsoft.com/office/drawing/2014/main" id="{B9F551CF-E72C-7841-882A-337BAB2F46FF}"/>
              </a:ext>
            </a:extLst>
          </p:cNvPr>
          <p:cNvSpPr txBox="1"/>
          <p:nvPr/>
        </p:nvSpPr>
        <p:spPr>
          <a:xfrm>
            <a:off x="9258775" y="2669699"/>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論理に基づいた問題の解決策を発表</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85" name="矢印: 右 33">
            <a:extLst>
              <a:ext uri="{FF2B5EF4-FFF2-40B4-BE49-F238E27FC236}">
                <a16:creationId xmlns:a16="http://schemas.microsoft.com/office/drawing/2014/main" id="{9501ACB4-3355-2B41-95C4-DC39ACD87B40}"/>
              </a:ext>
            </a:extLst>
          </p:cNvPr>
          <p:cNvSpPr/>
          <p:nvPr/>
        </p:nvSpPr>
        <p:spPr>
          <a:xfrm>
            <a:off x="8784291" y="1939867"/>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3" name="直線矢印コネクタ 12">
            <a:extLst>
              <a:ext uri="{FF2B5EF4-FFF2-40B4-BE49-F238E27FC236}">
                <a16:creationId xmlns:a16="http://schemas.microsoft.com/office/drawing/2014/main" id="{A0A7876C-FAA5-D742-B1D7-2CCD75418F27}"/>
              </a:ext>
            </a:extLst>
          </p:cNvPr>
          <p:cNvCxnSpPr>
            <a:stCxn id="37" idx="2"/>
            <a:endCxn id="38" idx="0"/>
          </p:cNvCxnSpPr>
          <p:nvPr/>
        </p:nvCxnSpPr>
        <p:spPr>
          <a:xfrm>
            <a:off x="1366486" y="4228049"/>
            <a:ext cx="0" cy="650406"/>
          </a:xfrm>
          <a:prstGeom prst="straightConnector1">
            <a:avLst/>
          </a:prstGeom>
          <a:ln w="3175">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9" name="直線矢印コネクタ 18">
            <a:extLst>
              <a:ext uri="{FF2B5EF4-FFF2-40B4-BE49-F238E27FC236}">
                <a16:creationId xmlns:a16="http://schemas.microsoft.com/office/drawing/2014/main" id="{A0F9E363-9C2F-C943-BA0C-88BC207C95CC}"/>
              </a:ext>
            </a:extLst>
          </p:cNvPr>
          <p:cNvCxnSpPr>
            <a:cxnSpLocks/>
            <a:endCxn id="42" idx="1"/>
          </p:cNvCxnSpPr>
          <p:nvPr/>
        </p:nvCxnSpPr>
        <p:spPr>
          <a:xfrm>
            <a:off x="1366486" y="4542801"/>
            <a:ext cx="1030184" cy="0"/>
          </a:xfrm>
          <a:prstGeom prst="straightConnector1">
            <a:avLst/>
          </a:prstGeom>
          <a:ln w="31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95" name="正方形/長方形 94">
            <a:extLst>
              <a:ext uri="{FF2B5EF4-FFF2-40B4-BE49-F238E27FC236}">
                <a16:creationId xmlns:a16="http://schemas.microsoft.com/office/drawing/2014/main" id="{481E8DE6-D2B4-4547-B340-66530082313F}"/>
              </a:ext>
            </a:extLst>
          </p:cNvPr>
          <p:cNvSpPr/>
          <p:nvPr/>
        </p:nvSpPr>
        <p:spPr>
          <a:xfrm>
            <a:off x="7040895"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論理展開の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基本</a:t>
            </a:r>
          </a:p>
        </p:txBody>
      </p:sp>
      <p:sp>
        <p:nvSpPr>
          <p:cNvPr id="96" name="正方形/長方形 95">
            <a:extLst>
              <a:ext uri="{FF2B5EF4-FFF2-40B4-BE49-F238E27FC236}">
                <a16:creationId xmlns:a16="http://schemas.microsoft.com/office/drawing/2014/main" id="{69FC47F9-0A00-0148-BD83-911E2A9E936D}"/>
              </a:ext>
            </a:extLst>
          </p:cNvPr>
          <p:cNvSpPr/>
          <p:nvPr/>
        </p:nvSpPr>
        <p:spPr>
          <a:xfrm>
            <a:off x="7040895" y="435835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ストーリー</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構築</a:t>
            </a:r>
          </a:p>
        </p:txBody>
      </p:sp>
      <p:sp>
        <p:nvSpPr>
          <p:cNvPr id="97" name="正方形/長方形 96">
            <a:extLst>
              <a:ext uri="{FF2B5EF4-FFF2-40B4-BE49-F238E27FC236}">
                <a16:creationId xmlns:a16="http://schemas.microsoft.com/office/drawing/2014/main" id="{02F686D6-B199-F149-AA8A-328AF9812FBF}"/>
              </a:ext>
            </a:extLst>
          </p:cNvPr>
          <p:cNvSpPr/>
          <p:nvPr/>
        </p:nvSpPr>
        <p:spPr>
          <a:xfrm>
            <a:off x="7040895" y="487363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差を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図解で表現</a:t>
            </a:r>
          </a:p>
        </p:txBody>
      </p:sp>
      <p:cxnSp>
        <p:nvCxnSpPr>
          <p:cNvPr id="98" name="直線矢印コネクタ 97">
            <a:extLst>
              <a:ext uri="{FF2B5EF4-FFF2-40B4-BE49-F238E27FC236}">
                <a16:creationId xmlns:a16="http://schemas.microsoft.com/office/drawing/2014/main" id="{524BD8F9-90C3-2F4D-B809-E4866959B0FA}"/>
              </a:ext>
            </a:extLst>
          </p:cNvPr>
          <p:cNvCxnSpPr>
            <a:cxnSpLocks/>
            <a:stCxn id="95" idx="2"/>
            <a:endCxn id="96" idx="0"/>
          </p:cNvCxnSpPr>
          <p:nvPr/>
        </p:nvCxnSpPr>
        <p:spPr>
          <a:xfrm>
            <a:off x="7481996" y="4227035"/>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99" name="直線矢印コネクタ 98">
            <a:extLst>
              <a:ext uri="{FF2B5EF4-FFF2-40B4-BE49-F238E27FC236}">
                <a16:creationId xmlns:a16="http://schemas.microsoft.com/office/drawing/2014/main" id="{0EC72957-BF18-904D-B5E7-D90624AB4B78}"/>
              </a:ext>
            </a:extLst>
          </p:cNvPr>
          <p:cNvCxnSpPr>
            <a:cxnSpLocks/>
            <a:stCxn id="96" idx="2"/>
            <a:endCxn id="97" idx="0"/>
          </p:cNvCxnSpPr>
          <p:nvPr/>
        </p:nvCxnSpPr>
        <p:spPr>
          <a:xfrm>
            <a:off x="7481996" y="4737555"/>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0" name="正方形/長方形 99">
            <a:extLst>
              <a:ext uri="{FF2B5EF4-FFF2-40B4-BE49-F238E27FC236}">
                <a16:creationId xmlns:a16="http://schemas.microsoft.com/office/drawing/2014/main" id="{615B5D7F-8D7D-8547-BFA7-FA2D737A27AE}"/>
              </a:ext>
            </a:extLst>
          </p:cNvPr>
          <p:cNvSpPr/>
          <p:nvPr/>
        </p:nvSpPr>
        <p:spPr>
          <a:xfrm>
            <a:off x="9813948"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グループワーク</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1" name="コネクタ: カギ線 69">
            <a:extLst>
              <a:ext uri="{FF2B5EF4-FFF2-40B4-BE49-F238E27FC236}">
                <a16:creationId xmlns:a16="http://schemas.microsoft.com/office/drawing/2014/main" id="{01BF33F6-1FC1-2C46-A767-BD05BF78FB0E}"/>
              </a:ext>
            </a:extLst>
          </p:cNvPr>
          <p:cNvCxnSpPr>
            <a:cxnSpLocks/>
            <a:endCxn id="100" idx="1"/>
          </p:cNvCxnSpPr>
          <p:nvPr/>
        </p:nvCxnSpPr>
        <p:spPr>
          <a:xfrm flipV="1">
            <a:off x="7923097" y="4037433"/>
            <a:ext cx="1890851" cy="103590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2" name="正方形/長方形 101">
            <a:extLst>
              <a:ext uri="{FF2B5EF4-FFF2-40B4-BE49-F238E27FC236}">
                <a16:creationId xmlns:a16="http://schemas.microsoft.com/office/drawing/2014/main" id="{FDDC69C4-7699-9B48-A419-827D6A55A8CF}"/>
              </a:ext>
            </a:extLst>
          </p:cNvPr>
          <p:cNvSpPr/>
          <p:nvPr/>
        </p:nvSpPr>
        <p:spPr>
          <a:xfrm>
            <a:off x="9813948" y="4875972"/>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提案書を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発表</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3" name="直線矢印コネクタ 102">
            <a:extLst>
              <a:ext uri="{FF2B5EF4-FFF2-40B4-BE49-F238E27FC236}">
                <a16:creationId xmlns:a16="http://schemas.microsoft.com/office/drawing/2014/main" id="{D28F1ADD-D9C1-9647-8BB3-49CF9136D7D9}"/>
              </a:ext>
            </a:extLst>
          </p:cNvPr>
          <p:cNvCxnSpPr>
            <a:cxnSpLocks/>
            <a:stCxn id="100" idx="2"/>
            <a:endCxn id="102" idx="0"/>
          </p:cNvCxnSpPr>
          <p:nvPr/>
        </p:nvCxnSpPr>
        <p:spPr>
          <a:xfrm>
            <a:off x="10255049" y="4227035"/>
            <a:ext cx="0" cy="648937"/>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5" name="テキスト ボックス 4">
            <a:extLst>
              <a:ext uri="{FF2B5EF4-FFF2-40B4-BE49-F238E27FC236}">
                <a16:creationId xmlns:a16="http://schemas.microsoft.com/office/drawing/2014/main" id="{6C4B629F-59DE-B889-75EC-4881B3A920F8}"/>
              </a:ext>
            </a:extLst>
          </p:cNvPr>
          <p:cNvSpPr txBox="1"/>
          <p:nvPr/>
        </p:nvSpPr>
        <p:spPr>
          <a:xfrm>
            <a:off x="2060289" y="648628"/>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問題解決</a:t>
            </a:r>
            <a:endParaRPr kumimoji="1" lang="ja-JP" altLang="en-US" sz="4000" b="1" dirty="0">
              <a:latin typeface="Yu Gothic" panose="020B0400000000000000" pitchFamily="34" charset="-128"/>
              <a:ea typeface="Yu Gothic" panose="020B0400000000000000" pitchFamily="34" charset="-128"/>
            </a:endParaRPr>
          </a:p>
        </p:txBody>
      </p:sp>
      <p:sp>
        <p:nvSpPr>
          <p:cNvPr id="43" name="テキスト ボックス 42">
            <a:extLst>
              <a:ext uri="{FF2B5EF4-FFF2-40B4-BE49-F238E27FC236}">
                <a16:creationId xmlns:a16="http://schemas.microsoft.com/office/drawing/2014/main" id="{631BF282-EF7C-4C13-811C-B7DFDB0D70FD}"/>
              </a:ext>
            </a:extLst>
          </p:cNvPr>
          <p:cNvSpPr txBox="1"/>
          <p:nvPr/>
        </p:nvSpPr>
        <p:spPr>
          <a:xfrm>
            <a:off x="7721551" y="5854837"/>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論理思考</a:t>
            </a:r>
            <a:endParaRPr kumimoji="1" lang="ja-JP" altLang="en-US" sz="4000" b="1" dirty="0">
              <a:latin typeface="Yu Gothic" panose="020B0400000000000000" pitchFamily="34" charset="-128"/>
              <a:ea typeface="Yu Gothic" panose="020B0400000000000000" pitchFamily="34" charset="-128"/>
            </a:endParaRPr>
          </a:p>
        </p:txBody>
      </p:sp>
      <p:sp>
        <p:nvSpPr>
          <p:cNvPr id="6" name="右中かっこ 5">
            <a:extLst>
              <a:ext uri="{FF2B5EF4-FFF2-40B4-BE49-F238E27FC236}">
                <a16:creationId xmlns:a16="http://schemas.microsoft.com/office/drawing/2014/main" id="{37FC805F-B69E-4CEC-A454-D15E803DFAC5}"/>
              </a:ext>
            </a:extLst>
          </p:cNvPr>
          <p:cNvSpPr/>
          <p:nvPr/>
        </p:nvSpPr>
        <p:spPr>
          <a:xfrm rot="16200000">
            <a:off x="3188547" y="-796803"/>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4" name="右中かっこ 43">
            <a:extLst>
              <a:ext uri="{FF2B5EF4-FFF2-40B4-BE49-F238E27FC236}">
                <a16:creationId xmlns:a16="http://schemas.microsoft.com/office/drawing/2014/main" id="{8B99F45F-20B1-AD0C-BAAB-E4B843356237}"/>
              </a:ext>
            </a:extLst>
          </p:cNvPr>
          <p:cNvSpPr/>
          <p:nvPr/>
        </p:nvSpPr>
        <p:spPr>
          <a:xfrm rot="5400000">
            <a:off x="8849809" y="3312252"/>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cxnSp>
        <p:nvCxnSpPr>
          <p:cNvPr id="15" name="カギ線コネクタ 14">
            <a:extLst>
              <a:ext uri="{FF2B5EF4-FFF2-40B4-BE49-F238E27FC236}">
                <a16:creationId xmlns:a16="http://schemas.microsoft.com/office/drawing/2014/main" id="{44F6F171-96B7-4718-77CB-96B38B8207E6}"/>
              </a:ext>
            </a:extLst>
          </p:cNvPr>
          <p:cNvCxnSpPr>
            <a:stCxn id="42" idx="2"/>
            <a:endCxn id="43" idx="1"/>
          </p:cNvCxnSpPr>
          <p:nvPr/>
        </p:nvCxnSpPr>
        <p:spPr>
          <a:xfrm rot="16200000" flipH="1">
            <a:off x="4541473" y="3028701"/>
            <a:ext cx="1476377" cy="4883780"/>
          </a:xfrm>
          <a:prstGeom prst="bentConnector2">
            <a:avLst/>
          </a:prstGeom>
          <a:ln w="158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47" name="四角形吹き出し 46">
            <a:extLst>
              <a:ext uri="{FF2B5EF4-FFF2-40B4-BE49-F238E27FC236}">
                <a16:creationId xmlns:a16="http://schemas.microsoft.com/office/drawing/2014/main" id="{9EFA99A5-B904-4353-FC3E-3FB014E7B766}"/>
              </a:ext>
            </a:extLst>
          </p:cNvPr>
          <p:cNvSpPr/>
          <p:nvPr/>
        </p:nvSpPr>
        <p:spPr>
          <a:xfrm>
            <a:off x="7858092" y="644534"/>
            <a:ext cx="1270328" cy="724272"/>
          </a:xfrm>
          <a:prstGeom prst="wedgeRectCallout">
            <a:avLst>
              <a:gd name="adj1" fmla="val -50447"/>
              <a:gd name="adj2" fmla="val 90564"/>
            </a:avLst>
          </a:prstGeom>
          <a:solidFill>
            <a:schemeClr val="accent2">
              <a:lumMod val="40000"/>
              <a:lumOff val="60000"/>
            </a:schemeClr>
          </a:solidFill>
          <a:ln>
            <a:noFill/>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b="1">
                <a:solidFill>
                  <a:schemeClr val="tx1"/>
                </a:solidFill>
                <a:latin typeface="Yu Gothic" panose="020B0400000000000000" pitchFamily="34" charset="-128"/>
                <a:ea typeface="Yu Gothic" panose="020B0400000000000000" pitchFamily="34" charset="-128"/>
              </a:rPr>
              <a:t>ここ！</a:t>
            </a:r>
            <a:endParaRPr kumimoji="1" lang="ja-JP" altLang="en-US" sz="2400" b="1" dirty="0">
              <a:solidFill>
                <a:schemeClr val="tx1"/>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41823047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a:t>思い出して欲しい太郎</a:t>
            </a:r>
            <a:r>
              <a:rPr lang="ja-JP" altLang="en-US" dirty="0"/>
              <a:t>と花子の会話：</a:t>
            </a:r>
            <a:r>
              <a:rPr lang="ja-JP" altLang="en-US" b="1" dirty="0"/>
              <a:t>なぜこの会話は同意できたの</a:t>
            </a:r>
            <a:r>
              <a:rPr lang="ja-JP" altLang="en-US" b="1"/>
              <a:t>か？（再掲載）</a:t>
            </a:r>
            <a:endParaRPr kumimoji="1" lang="ja-JP" altLang="en-US" b="1"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146</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。昨日会った時に寒気がすると言っていたからね。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2" name="テキスト ボックス 11">
            <a:extLst>
              <a:ext uri="{FF2B5EF4-FFF2-40B4-BE49-F238E27FC236}">
                <a16:creationId xmlns:a16="http://schemas.microsoft.com/office/drawing/2014/main" id="{AFDFD26A-4DC7-4011-9376-3F996BB56CC6}"/>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11128883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a:t>納得できる</a:t>
            </a:r>
            <a:r>
              <a:rPr kumimoji="1" lang="ja-JP" altLang="en-US"/>
              <a:t>論理展開で重要</a:t>
            </a:r>
            <a:r>
              <a:rPr lang="ja-JP" altLang="en-US"/>
              <a:t>なこと（再掲載）</a:t>
            </a:r>
            <a:endParaRPr kumimoji="1" lang="ja-JP" altLang="en-US" dirty="0"/>
          </a:p>
        </p:txBody>
      </p:sp>
      <p:sp>
        <p:nvSpPr>
          <p:cNvPr id="3" name="コンテンツ プレースホルダー 2">
            <a:extLst>
              <a:ext uri="{FF2B5EF4-FFF2-40B4-BE49-F238E27FC236}">
                <a16:creationId xmlns:a16="http://schemas.microsoft.com/office/drawing/2014/main" id="{8D1F5E9A-17E0-477A-BCF1-3446AFD8176C}"/>
              </a:ext>
            </a:extLst>
          </p:cNvPr>
          <p:cNvSpPr>
            <a:spLocks noGrp="1"/>
          </p:cNvSpPr>
          <p:nvPr>
            <p:ph idx="1"/>
          </p:nvPr>
        </p:nvSpPr>
        <p:spPr/>
        <p:txBody>
          <a:bodyPr anchor="ctr">
            <a:normAutofit/>
          </a:bodyPr>
          <a:lstStyle/>
          <a:p>
            <a:pPr marL="0" indent="0" algn="ctr">
              <a:buNone/>
            </a:pPr>
            <a:r>
              <a:rPr lang="ja-JP" altLang="en-US" sz="6000" b="1" u="sng" dirty="0">
                <a:solidFill>
                  <a:srgbClr val="000000"/>
                </a:solidFill>
                <a:latin typeface="verdana" panose="020B0604030504040204" pitchFamily="34" charset="0"/>
              </a:rPr>
              <a:t>結論</a:t>
            </a:r>
            <a:r>
              <a:rPr lang="ja-JP" altLang="en-US" sz="4000" dirty="0">
                <a:solidFill>
                  <a:srgbClr val="000000"/>
                </a:solidFill>
                <a:latin typeface="verdana" panose="020B0604030504040204" pitchFamily="34" charset="0"/>
              </a:rPr>
              <a:t>と</a:t>
            </a:r>
            <a:r>
              <a:rPr lang="ja-JP" altLang="en-US" sz="6000" b="1" u="sng" dirty="0">
                <a:solidFill>
                  <a:srgbClr val="000000"/>
                </a:solidFill>
                <a:latin typeface="verdana" panose="020B0604030504040204" pitchFamily="34" charset="0"/>
              </a:rPr>
              <a:t>根拠</a:t>
            </a:r>
            <a:r>
              <a:rPr lang="ja-JP" altLang="en-US" sz="4000" dirty="0">
                <a:solidFill>
                  <a:srgbClr val="000000"/>
                </a:solidFill>
                <a:latin typeface="verdana" panose="020B0604030504040204" pitchFamily="34" charset="0"/>
              </a:rPr>
              <a:t>と</a:t>
            </a:r>
            <a:r>
              <a:rPr lang="ja-JP" altLang="en-US" sz="6000" b="1" u="sng" dirty="0">
                <a:solidFill>
                  <a:srgbClr val="000000"/>
                </a:solidFill>
                <a:latin typeface="verdana" panose="020B0604030504040204" pitchFamily="34" charset="0"/>
              </a:rPr>
              <a:t>隠れた前提</a:t>
            </a:r>
            <a:r>
              <a:rPr lang="ja-JP" altLang="en-US" sz="4000" dirty="0">
                <a:solidFill>
                  <a:srgbClr val="000000"/>
                </a:solidFill>
                <a:latin typeface="verdana" panose="020B0604030504040204" pitchFamily="34" charset="0"/>
              </a:rPr>
              <a:t>に</a:t>
            </a:r>
            <a:endParaRPr lang="en-US" altLang="ja-JP" sz="4000" dirty="0">
              <a:solidFill>
                <a:srgbClr val="000000"/>
              </a:solidFill>
              <a:latin typeface="verdana" panose="020B0604030504040204" pitchFamily="34" charset="0"/>
            </a:endParaRPr>
          </a:p>
          <a:p>
            <a:pPr marL="0" indent="0" algn="ctr">
              <a:buNone/>
            </a:pPr>
            <a:r>
              <a:rPr lang="ja-JP" altLang="en-US" sz="6000" b="1" u="sng" dirty="0">
                <a:solidFill>
                  <a:srgbClr val="000000"/>
                </a:solidFill>
                <a:latin typeface="verdana" panose="020B0604030504040204" pitchFamily="34" charset="0"/>
              </a:rPr>
              <a:t>関連性</a:t>
            </a:r>
            <a:r>
              <a:rPr lang="ja-JP" altLang="en-US" sz="4000" dirty="0">
                <a:solidFill>
                  <a:srgbClr val="000000"/>
                </a:solidFill>
                <a:latin typeface="verdana" panose="020B0604030504040204" pitchFamily="34" charset="0"/>
              </a:rPr>
              <a:t>があること</a:t>
            </a:r>
            <a:endParaRPr lang="ja-JP" altLang="en-US" sz="4000"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147</a:t>
            </a:fld>
            <a:endParaRPr lang="ja-JP" altLang="en-US" dirty="0"/>
          </a:p>
        </p:txBody>
      </p:sp>
    </p:spTree>
    <p:extLst>
      <p:ext uri="{BB962C8B-B14F-4D97-AF65-F5344CB8AC3E}">
        <p14:creationId xmlns:p14="http://schemas.microsoft.com/office/powerpoint/2010/main" val="24712870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4F639A07-E44D-4F1E-8122-153339B185E3}"/>
              </a:ext>
            </a:extLst>
          </p:cNvPr>
          <p:cNvSpPr/>
          <p:nvPr/>
        </p:nvSpPr>
        <p:spPr>
          <a:xfrm>
            <a:off x="8369043" y="1916297"/>
            <a:ext cx="2035437" cy="648072"/>
          </a:xfrm>
          <a:prstGeom prst="rect">
            <a:avLst/>
          </a:prstGeom>
          <a:solidFill>
            <a:schemeClr val="accent2">
              <a:lumMod val="40000"/>
              <a:lumOff val="6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100" dirty="0">
                <a:latin typeface="メイリオ" panose="020B0604030504040204" pitchFamily="50" charset="-128"/>
                <a:ea typeface="メイリオ" panose="020B0604030504040204" pitchFamily="50" charset="-128"/>
              </a:rPr>
              <a:t>どれだけ広告を頑張ってもサイトがダメならコンバージョンにはつながらない（事実）</a:t>
            </a:r>
          </a:p>
        </p:txBody>
      </p:sp>
      <p:sp>
        <p:nvSpPr>
          <p:cNvPr id="2" name="タイトル 1">
            <a:extLst>
              <a:ext uri="{FF2B5EF4-FFF2-40B4-BE49-F238E27FC236}">
                <a16:creationId xmlns:a16="http://schemas.microsoft.com/office/drawing/2014/main" id="{5B03BF41-BD51-4A45-92CE-6615A31A532D}"/>
              </a:ext>
            </a:extLst>
          </p:cNvPr>
          <p:cNvSpPr>
            <a:spLocks noGrp="1"/>
          </p:cNvSpPr>
          <p:nvPr>
            <p:ph type="title"/>
          </p:nvPr>
        </p:nvSpPr>
        <p:spPr/>
        <p:txBody>
          <a:bodyPr/>
          <a:lstStyle/>
          <a:p>
            <a:r>
              <a:rPr kumimoji="1" lang="en-US" altLang="ja-JP" dirty="0"/>
              <a:t>LP</a:t>
            </a:r>
            <a:r>
              <a:rPr kumimoji="1" lang="ja-JP" altLang="en-US"/>
              <a:t>改善を説得する論理展開（再掲載）</a:t>
            </a:r>
            <a:endParaRPr kumimoji="1" lang="ja-JP" altLang="en-US" dirty="0"/>
          </a:p>
        </p:txBody>
      </p:sp>
      <p:sp>
        <p:nvSpPr>
          <p:cNvPr id="3" name="コンテンツ プレースホルダー 2">
            <a:extLst>
              <a:ext uri="{FF2B5EF4-FFF2-40B4-BE49-F238E27FC236}">
                <a16:creationId xmlns:a16="http://schemas.microsoft.com/office/drawing/2014/main" id="{C2CD99A3-CFA3-4EA4-8836-55AA1C4D658A}"/>
              </a:ext>
            </a:extLst>
          </p:cNvPr>
          <p:cNvSpPr>
            <a:spLocks noGrp="1"/>
          </p:cNvSpPr>
          <p:nvPr>
            <p:ph idx="1"/>
          </p:nvPr>
        </p:nvSpPr>
        <p:spPr/>
        <p:txBody>
          <a:bodyPr>
            <a:normAutofit/>
          </a:bodyPr>
          <a:lstStyle/>
          <a:p>
            <a:r>
              <a:rPr lang="ja-JP" altLang="en-US" sz="2000" dirty="0"/>
              <a:t>説得のためには論理を体系的に積み上げていくことが重要である。</a:t>
            </a:r>
          </a:p>
        </p:txBody>
      </p:sp>
      <p:sp>
        <p:nvSpPr>
          <p:cNvPr id="4" name="スライド番号プレースホルダー 3">
            <a:extLst>
              <a:ext uri="{FF2B5EF4-FFF2-40B4-BE49-F238E27FC236}">
                <a16:creationId xmlns:a16="http://schemas.microsoft.com/office/drawing/2014/main" id="{2FF7E1F2-D1B8-44B6-B444-D63558370A9D}"/>
              </a:ext>
            </a:extLst>
          </p:cNvPr>
          <p:cNvSpPr>
            <a:spLocks noGrp="1"/>
          </p:cNvSpPr>
          <p:nvPr>
            <p:ph type="sldNum" sz="quarter" idx="4"/>
          </p:nvPr>
        </p:nvSpPr>
        <p:spPr/>
        <p:txBody>
          <a:bodyPr/>
          <a:lstStyle/>
          <a:p>
            <a:fld id="{C5CBEA7B-64A4-4354-845E-AE91C99E82B0}" type="slidenum">
              <a:rPr lang="ja-JP" altLang="en-US" smtClean="0"/>
              <a:pPr/>
              <a:t>148</a:t>
            </a:fld>
            <a:endParaRPr lang="ja-JP" altLang="en-US" dirty="0"/>
          </a:p>
        </p:txBody>
      </p:sp>
      <p:sp>
        <p:nvSpPr>
          <p:cNvPr id="6" name="正方形/長方形 5">
            <a:extLst>
              <a:ext uri="{FF2B5EF4-FFF2-40B4-BE49-F238E27FC236}">
                <a16:creationId xmlns:a16="http://schemas.microsoft.com/office/drawing/2014/main" id="{12454C28-B1D4-4981-8699-5CA72CF7955B}"/>
              </a:ext>
            </a:extLst>
          </p:cNvPr>
          <p:cNvSpPr/>
          <p:nvPr/>
        </p:nvSpPr>
        <p:spPr>
          <a:xfrm>
            <a:off x="2009954"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ユーザーニーズを把握し、</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内におけるユーザーの行動を知る事はプロモーションの改善に意味がある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（仮説）</a:t>
            </a:r>
          </a:p>
        </p:txBody>
      </p:sp>
      <p:sp>
        <p:nvSpPr>
          <p:cNvPr id="8" name="正方形/長方形 7">
            <a:extLst>
              <a:ext uri="{FF2B5EF4-FFF2-40B4-BE49-F238E27FC236}">
                <a16:creationId xmlns:a16="http://schemas.microsoft.com/office/drawing/2014/main" id="{692EE69B-41A3-434E-B19B-ED5B266B9CC3}"/>
              </a:ext>
            </a:extLst>
          </p:cNvPr>
          <p:cNvSpPr/>
          <p:nvPr/>
        </p:nvSpPr>
        <p:spPr>
          <a:xfrm>
            <a:off x="4962186"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これまで</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の改善は取り組んでいない</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（改善余地）</a:t>
            </a:r>
          </a:p>
        </p:txBody>
      </p:sp>
      <p:sp>
        <p:nvSpPr>
          <p:cNvPr id="9" name="正方形/長方形 8">
            <a:extLst>
              <a:ext uri="{FF2B5EF4-FFF2-40B4-BE49-F238E27FC236}">
                <a16:creationId xmlns:a16="http://schemas.microsoft.com/office/drawing/2014/main" id="{BA4A0257-CA54-4161-B645-2405BDA46B60}"/>
              </a:ext>
            </a:extLst>
          </p:cNvPr>
          <p:cNvSpPr/>
          <p:nvPr/>
        </p:nvSpPr>
        <p:spPr>
          <a:xfrm>
            <a:off x="5898194"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FV</a:t>
            </a:r>
            <a:r>
              <a:rPr lang="ja-JP" altLang="en-US" sz="800" dirty="0">
                <a:latin typeface="メイリオ" panose="020B0604030504040204" pitchFamily="50" charset="-128"/>
                <a:ea typeface="メイリオ" panose="020B0604030504040204" pitchFamily="50" charset="-128"/>
              </a:rPr>
              <a:t>の訴求テストだけなら費用はほとんどかからない</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（金銭リスク）</a:t>
            </a:r>
            <a:endParaRPr lang="en-US" altLang="ja-JP" sz="700"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6661C85C-D094-433A-9387-B97C23DE1E99}"/>
              </a:ext>
            </a:extLst>
          </p:cNvPr>
          <p:cNvSpPr/>
          <p:nvPr/>
        </p:nvSpPr>
        <p:spPr>
          <a:xfrm>
            <a:off x="2945962"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サイト内のコンバージョン行動が改善されることは自社にとって重要である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（事実）</a:t>
            </a:r>
          </a:p>
        </p:txBody>
      </p:sp>
      <p:sp>
        <p:nvSpPr>
          <p:cNvPr id="11" name="正方形/長方形 10">
            <a:extLst>
              <a:ext uri="{FF2B5EF4-FFF2-40B4-BE49-F238E27FC236}">
                <a16:creationId xmlns:a16="http://schemas.microsoft.com/office/drawing/2014/main" id="{1DF9DC97-8504-4C4C-884F-5E848B7F708A}"/>
              </a:ext>
            </a:extLst>
          </p:cNvPr>
          <p:cNvSpPr/>
          <p:nvPr/>
        </p:nvSpPr>
        <p:spPr>
          <a:xfrm>
            <a:off x="3882066"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競合各社は</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の改善行動をとっている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（これも事実ではあるが、これだけだと必要条件を満たさない）</a:t>
            </a:r>
          </a:p>
        </p:txBody>
      </p:sp>
      <p:sp>
        <p:nvSpPr>
          <p:cNvPr id="12" name="正方形/長方形 11">
            <a:extLst>
              <a:ext uri="{FF2B5EF4-FFF2-40B4-BE49-F238E27FC236}">
                <a16:creationId xmlns:a16="http://schemas.microsoft.com/office/drawing/2014/main" id="{03E32261-5CAD-4EFA-B940-1ABCD3445EB5}"/>
              </a:ext>
            </a:extLst>
          </p:cNvPr>
          <p:cNvSpPr/>
          <p:nvPr/>
        </p:nvSpPr>
        <p:spPr>
          <a:xfrm>
            <a:off x="6834298"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これまで</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改善に取り組んで、実績を出してきた知見のある担当者がついている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（リソース）</a:t>
            </a:r>
            <a:endParaRPr lang="en-US" altLang="ja-JP" sz="700"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9FDD622-3E1E-4FC6-AC37-6343B6E94E72}"/>
              </a:ext>
            </a:extLst>
          </p:cNvPr>
          <p:cNvSpPr/>
          <p:nvPr/>
        </p:nvSpPr>
        <p:spPr>
          <a:xfrm>
            <a:off x="2009954" y="3429000"/>
            <a:ext cx="273611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改善の取り組みを</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検討する事は価値がある</a:t>
            </a:r>
          </a:p>
        </p:txBody>
      </p:sp>
      <p:sp>
        <p:nvSpPr>
          <p:cNvPr id="17" name="正方形/長方形 16">
            <a:extLst>
              <a:ext uri="{FF2B5EF4-FFF2-40B4-BE49-F238E27FC236}">
                <a16:creationId xmlns:a16="http://schemas.microsoft.com/office/drawing/2014/main" id="{3B69101A-17F8-43E8-B06E-9A041B226F28}"/>
              </a:ext>
            </a:extLst>
          </p:cNvPr>
          <p:cNvSpPr/>
          <p:nvPr/>
        </p:nvSpPr>
        <p:spPr>
          <a:xfrm>
            <a:off x="4966469" y="3429000"/>
            <a:ext cx="273611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改善が売上につながるかは未知数だが、改善に取り組める状況にある</a:t>
            </a:r>
          </a:p>
        </p:txBody>
      </p:sp>
      <p:sp>
        <p:nvSpPr>
          <p:cNvPr id="18" name="正方形/長方形 17">
            <a:extLst>
              <a:ext uri="{FF2B5EF4-FFF2-40B4-BE49-F238E27FC236}">
                <a16:creationId xmlns:a16="http://schemas.microsoft.com/office/drawing/2014/main" id="{00F613FA-1D68-4576-B134-1B00910F6322}"/>
              </a:ext>
            </a:extLst>
          </p:cNvPr>
          <p:cNvSpPr/>
          <p:nvPr/>
        </p:nvSpPr>
        <p:spPr>
          <a:xfrm>
            <a:off x="7986522" y="3429000"/>
            <a:ext cx="1800056"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改善以上に優先的に取り組むべきタスクが今のところ見当たらない</a:t>
            </a:r>
            <a:endParaRPr lang="en-US" altLang="ja-JP" sz="1050" dirty="0">
              <a:latin typeface="メイリオ" panose="020B0604030504040204" pitchFamily="50" charset="-128"/>
              <a:ea typeface="メイリオ" panose="020B0604030504040204" pitchFamily="50" charset="-128"/>
            </a:endParaRPr>
          </a:p>
        </p:txBody>
      </p:sp>
      <p:cxnSp>
        <p:nvCxnSpPr>
          <p:cNvPr id="20" name="直線コネクタ 19">
            <a:extLst>
              <a:ext uri="{FF2B5EF4-FFF2-40B4-BE49-F238E27FC236}">
                <a16:creationId xmlns:a16="http://schemas.microsoft.com/office/drawing/2014/main" id="{3BF72282-5B64-4F3B-9791-66ACA1F577FB}"/>
              </a:ext>
            </a:extLst>
          </p:cNvPr>
          <p:cNvCxnSpPr>
            <a:cxnSpLocks/>
            <a:stCxn id="6" idx="0"/>
            <a:endCxn id="16" idx="2"/>
          </p:cNvCxnSpPr>
          <p:nvPr/>
        </p:nvCxnSpPr>
        <p:spPr>
          <a:xfrm flipV="1">
            <a:off x="2441954" y="4005064"/>
            <a:ext cx="936056"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4F35E80F-B12E-42FC-8F18-6A9C3EC7B028}"/>
              </a:ext>
            </a:extLst>
          </p:cNvPr>
          <p:cNvCxnSpPr>
            <a:cxnSpLocks/>
            <a:stCxn id="10" idx="0"/>
            <a:endCxn id="16" idx="2"/>
          </p:cNvCxnSpPr>
          <p:nvPr/>
        </p:nvCxnSpPr>
        <p:spPr>
          <a:xfrm flipV="1">
            <a:off x="3377962" y="4005064"/>
            <a:ext cx="48"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74015647-2F39-4160-B4E7-4E1DC83571EA}"/>
              </a:ext>
            </a:extLst>
          </p:cNvPr>
          <p:cNvCxnSpPr>
            <a:cxnSpLocks/>
            <a:stCxn id="11" idx="0"/>
          </p:cNvCxnSpPr>
          <p:nvPr/>
        </p:nvCxnSpPr>
        <p:spPr>
          <a:xfrm flipH="1" flipV="1">
            <a:off x="3377962" y="4005064"/>
            <a:ext cx="936104"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2F0552D7-3EA1-4355-B7BA-92ED52EFC998}"/>
              </a:ext>
            </a:extLst>
          </p:cNvPr>
          <p:cNvCxnSpPr>
            <a:cxnSpLocks/>
            <a:stCxn id="8" idx="0"/>
            <a:endCxn id="17" idx="2"/>
          </p:cNvCxnSpPr>
          <p:nvPr/>
        </p:nvCxnSpPr>
        <p:spPr>
          <a:xfrm flipV="1">
            <a:off x="5394187" y="4005064"/>
            <a:ext cx="940339"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直線コネクタ 30">
            <a:extLst>
              <a:ext uri="{FF2B5EF4-FFF2-40B4-BE49-F238E27FC236}">
                <a16:creationId xmlns:a16="http://schemas.microsoft.com/office/drawing/2014/main" id="{9ED33682-2382-4C69-9A69-FA6F20FA43D0}"/>
              </a:ext>
            </a:extLst>
          </p:cNvPr>
          <p:cNvCxnSpPr>
            <a:cxnSpLocks/>
            <a:stCxn id="9" idx="0"/>
            <a:endCxn id="17" idx="2"/>
          </p:cNvCxnSpPr>
          <p:nvPr/>
        </p:nvCxnSpPr>
        <p:spPr>
          <a:xfrm flipV="1">
            <a:off x="6330195" y="4005064"/>
            <a:ext cx="4331"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4" name="直線コネクタ 33">
            <a:extLst>
              <a:ext uri="{FF2B5EF4-FFF2-40B4-BE49-F238E27FC236}">
                <a16:creationId xmlns:a16="http://schemas.microsoft.com/office/drawing/2014/main" id="{AD698B39-31EF-4847-BE57-4503F13289DD}"/>
              </a:ext>
            </a:extLst>
          </p:cNvPr>
          <p:cNvCxnSpPr>
            <a:cxnSpLocks/>
            <a:stCxn id="12" idx="0"/>
            <a:endCxn id="17" idx="2"/>
          </p:cNvCxnSpPr>
          <p:nvPr/>
        </p:nvCxnSpPr>
        <p:spPr>
          <a:xfrm flipH="1" flipV="1">
            <a:off x="6334526" y="4005064"/>
            <a:ext cx="931773"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AC1A5122-9B9E-4BB3-BF6A-64C2943E426C}"/>
              </a:ext>
            </a:extLst>
          </p:cNvPr>
          <p:cNvSpPr txBox="1"/>
          <p:nvPr/>
        </p:nvSpPr>
        <p:spPr>
          <a:xfrm>
            <a:off x="1919537" y="3238127"/>
            <a:ext cx="588623" cy="253916"/>
          </a:xfrm>
          <a:prstGeom prst="rect">
            <a:avLst/>
          </a:prstGeom>
          <a:noFill/>
        </p:spPr>
        <p:txBody>
          <a:bodyPr wrap="none" rtlCol="0">
            <a:spAutoFit/>
          </a:bodyPr>
          <a:lstStyle/>
          <a:p>
            <a:r>
              <a:rPr lang="ja-JP" altLang="en-US" sz="1050" b="1" u="sng" dirty="0">
                <a:latin typeface="メイリオ" panose="020B0604030504040204" pitchFamily="50" charset="-128"/>
                <a:ea typeface="メイリオ" panose="020B0604030504040204" pitchFamily="50" charset="-128"/>
              </a:rPr>
              <a:t>必要性</a:t>
            </a:r>
          </a:p>
        </p:txBody>
      </p:sp>
      <p:sp>
        <p:nvSpPr>
          <p:cNvPr id="44" name="テキスト ボックス 43">
            <a:extLst>
              <a:ext uri="{FF2B5EF4-FFF2-40B4-BE49-F238E27FC236}">
                <a16:creationId xmlns:a16="http://schemas.microsoft.com/office/drawing/2014/main" id="{3469339E-66E9-4034-BC75-05CB8C06C77C}"/>
              </a:ext>
            </a:extLst>
          </p:cNvPr>
          <p:cNvSpPr txBox="1"/>
          <p:nvPr/>
        </p:nvSpPr>
        <p:spPr>
          <a:xfrm>
            <a:off x="4899048" y="3238127"/>
            <a:ext cx="857927" cy="253916"/>
          </a:xfrm>
          <a:prstGeom prst="rect">
            <a:avLst/>
          </a:prstGeom>
          <a:noFill/>
        </p:spPr>
        <p:txBody>
          <a:bodyPr wrap="none" rtlCol="0">
            <a:spAutoFit/>
          </a:bodyPr>
          <a:lstStyle/>
          <a:p>
            <a:r>
              <a:rPr lang="ja-JP" altLang="en-US" sz="1050" b="1" u="sng" dirty="0">
                <a:latin typeface="メイリオ" panose="020B0604030504040204" pitchFamily="50" charset="-128"/>
                <a:ea typeface="メイリオ" panose="020B0604030504040204" pitchFamily="50" charset="-128"/>
              </a:rPr>
              <a:t>実行可能性</a:t>
            </a:r>
          </a:p>
        </p:txBody>
      </p:sp>
      <p:sp>
        <p:nvSpPr>
          <p:cNvPr id="45" name="テキスト ボックス 44">
            <a:extLst>
              <a:ext uri="{FF2B5EF4-FFF2-40B4-BE49-F238E27FC236}">
                <a16:creationId xmlns:a16="http://schemas.microsoft.com/office/drawing/2014/main" id="{65F96D2E-8130-4CAB-854D-22CD9E099DE4}"/>
              </a:ext>
            </a:extLst>
          </p:cNvPr>
          <p:cNvSpPr txBox="1"/>
          <p:nvPr/>
        </p:nvSpPr>
        <p:spPr>
          <a:xfrm>
            <a:off x="7890067" y="3238127"/>
            <a:ext cx="938077" cy="253916"/>
          </a:xfrm>
          <a:prstGeom prst="rect">
            <a:avLst/>
          </a:prstGeom>
          <a:noFill/>
        </p:spPr>
        <p:txBody>
          <a:bodyPr wrap="none" rtlCol="0">
            <a:spAutoFit/>
          </a:bodyPr>
          <a:lstStyle/>
          <a:p>
            <a:r>
              <a:rPr lang="ja-JP" altLang="en-US" sz="1050" b="1" u="sng" dirty="0">
                <a:latin typeface="メイリオ" panose="020B0604030504040204" pitchFamily="50" charset="-128"/>
                <a:ea typeface="メイリオ" panose="020B0604030504040204" pitchFamily="50" charset="-128"/>
              </a:rPr>
              <a:t>優先</a:t>
            </a:r>
            <a:r>
              <a:rPr lang="en-US" altLang="ja-JP" sz="1050" b="1" u="sng" dirty="0">
                <a:latin typeface="メイリオ" panose="020B0604030504040204" pitchFamily="50" charset="-128"/>
                <a:ea typeface="メイリオ" panose="020B0604030504040204" pitchFamily="50" charset="-128"/>
              </a:rPr>
              <a:t>/</a:t>
            </a:r>
            <a:r>
              <a:rPr lang="ja-JP" altLang="en-US" sz="1050" b="1" u="sng" dirty="0">
                <a:latin typeface="メイリオ" panose="020B0604030504040204" pitchFamily="50" charset="-128"/>
                <a:ea typeface="メイリオ" panose="020B0604030504040204" pitchFamily="50" charset="-128"/>
              </a:rPr>
              <a:t>重要度</a:t>
            </a:r>
          </a:p>
        </p:txBody>
      </p:sp>
      <p:sp>
        <p:nvSpPr>
          <p:cNvPr id="46" name="正方形/長方形 45">
            <a:extLst>
              <a:ext uri="{FF2B5EF4-FFF2-40B4-BE49-F238E27FC236}">
                <a16:creationId xmlns:a16="http://schemas.microsoft.com/office/drawing/2014/main" id="{8394E473-CAA3-46F1-92DF-010BE96CA656}"/>
              </a:ext>
            </a:extLst>
          </p:cNvPr>
          <p:cNvSpPr/>
          <p:nvPr/>
        </p:nvSpPr>
        <p:spPr>
          <a:xfrm>
            <a:off x="3720025" y="1916832"/>
            <a:ext cx="4389675"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を向上させ広告費用対効果を上げる</a:t>
            </a:r>
            <a:r>
              <a:rPr lang="ja-JP" altLang="en-US" sz="1400">
                <a:latin typeface="メイリオ" panose="020B0604030504040204" pitchFamily="50" charset="-128"/>
                <a:ea typeface="メイリオ" panose="020B0604030504040204" pitchFamily="50" charset="-128"/>
              </a:rPr>
              <a:t>ために</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LP</a:t>
            </a:r>
            <a:r>
              <a:rPr lang="ja-JP" altLang="en-US" sz="1400" dirty="0">
                <a:latin typeface="メイリオ" panose="020B0604030504040204" pitchFamily="50" charset="-128"/>
                <a:ea typeface="メイリオ" panose="020B0604030504040204" pitchFamily="50" charset="-128"/>
              </a:rPr>
              <a:t>改善に取り組みましょう！</a:t>
            </a:r>
          </a:p>
        </p:txBody>
      </p:sp>
      <p:cxnSp>
        <p:nvCxnSpPr>
          <p:cNvPr id="61" name="コネクタ: カギ線 60">
            <a:extLst>
              <a:ext uri="{FF2B5EF4-FFF2-40B4-BE49-F238E27FC236}">
                <a16:creationId xmlns:a16="http://schemas.microsoft.com/office/drawing/2014/main" id="{B00A397F-B712-492E-9A82-692B17A2A03B}"/>
              </a:ext>
            </a:extLst>
          </p:cNvPr>
          <p:cNvCxnSpPr>
            <a:cxnSpLocks/>
            <a:stCxn id="16" idx="0"/>
            <a:endCxn id="46" idx="2"/>
          </p:cNvCxnSpPr>
          <p:nvPr/>
        </p:nvCxnSpPr>
        <p:spPr>
          <a:xfrm rot="5400000" flipH="1" flipV="1">
            <a:off x="4214388" y="1728526"/>
            <a:ext cx="864096" cy="253685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3" name="コネクタ: カギ線 62">
            <a:extLst>
              <a:ext uri="{FF2B5EF4-FFF2-40B4-BE49-F238E27FC236}">
                <a16:creationId xmlns:a16="http://schemas.microsoft.com/office/drawing/2014/main" id="{1BB90AEC-7D99-4C5C-9D2F-8615D8612BEE}"/>
              </a:ext>
            </a:extLst>
          </p:cNvPr>
          <p:cNvCxnSpPr>
            <a:cxnSpLocks/>
            <a:stCxn id="17" idx="0"/>
            <a:endCxn id="46" idx="2"/>
          </p:cNvCxnSpPr>
          <p:nvPr/>
        </p:nvCxnSpPr>
        <p:spPr>
          <a:xfrm rot="16200000" flipV="1">
            <a:off x="5692646" y="2787121"/>
            <a:ext cx="864096" cy="41966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6" name="コネクタ: カギ線 65">
            <a:extLst>
              <a:ext uri="{FF2B5EF4-FFF2-40B4-BE49-F238E27FC236}">
                <a16:creationId xmlns:a16="http://schemas.microsoft.com/office/drawing/2014/main" id="{7D60A84A-47AF-46ED-BA2E-ED828EA4CC1E}"/>
              </a:ext>
            </a:extLst>
          </p:cNvPr>
          <p:cNvCxnSpPr>
            <a:cxnSpLocks/>
            <a:stCxn id="18" idx="0"/>
            <a:endCxn id="46" idx="2"/>
          </p:cNvCxnSpPr>
          <p:nvPr/>
        </p:nvCxnSpPr>
        <p:spPr>
          <a:xfrm rot="16200000" flipV="1">
            <a:off x="6968658" y="1511108"/>
            <a:ext cx="864096" cy="297168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8" name="正方形/長方形 37">
            <a:extLst>
              <a:ext uri="{FF2B5EF4-FFF2-40B4-BE49-F238E27FC236}">
                <a16:creationId xmlns:a16="http://schemas.microsoft.com/office/drawing/2014/main" id="{66F9DC34-FA32-4048-BD73-AEA6A4F7728E}"/>
              </a:ext>
            </a:extLst>
          </p:cNvPr>
          <p:cNvSpPr/>
          <p:nvPr/>
        </p:nvSpPr>
        <p:spPr>
          <a:xfrm>
            <a:off x="7985548" y="4581128"/>
            <a:ext cx="864000" cy="15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これまでも認知系・獲得系などいろんなメディアを試してきた</a:t>
            </a:r>
            <a:endParaRPr lang="en-US" altLang="ja-JP" sz="800" dirty="0">
              <a:latin typeface="メイリオ" panose="020B0604030504040204" pitchFamily="50" charset="-128"/>
              <a:ea typeface="メイリオ" panose="020B0604030504040204" pitchFamily="50" charset="-128"/>
            </a:endParaRPr>
          </a:p>
        </p:txBody>
      </p:sp>
      <p:sp>
        <p:nvSpPr>
          <p:cNvPr id="39" name="正方形/長方形 38">
            <a:extLst>
              <a:ext uri="{FF2B5EF4-FFF2-40B4-BE49-F238E27FC236}">
                <a16:creationId xmlns:a16="http://schemas.microsoft.com/office/drawing/2014/main" id="{4FBD115C-B245-489A-87D5-D3F6121205A6}"/>
              </a:ext>
            </a:extLst>
          </p:cNvPr>
          <p:cNvSpPr/>
          <p:nvPr/>
        </p:nvSpPr>
        <p:spPr>
          <a:xfrm>
            <a:off x="8921905" y="4580593"/>
            <a:ext cx="864000" cy="151216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広告の改善はある程度行っていて、効果が頭打ちになってきている</a:t>
            </a:r>
          </a:p>
        </p:txBody>
      </p:sp>
      <p:sp>
        <p:nvSpPr>
          <p:cNvPr id="41" name="テキスト ボックス 40">
            <a:extLst>
              <a:ext uri="{FF2B5EF4-FFF2-40B4-BE49-F238E27FC236}">
                <a16:creationId xmlns:a16="http://schemas.microsoft.com/office/drawing/2014/main" id="{F1071666-6169-4E3A-9176-9010BE3744DB}"/>
              </a:ext>
            </a:extLst>
          </p:cNvPr>
          <p:cNvSpPr txBox="1"/>
          <p:nvPr/>
        </p:nvSpPr>
        <p:spPr>
          <a:xfrm>
            <a:off x="8849548" y="1662916"/>
            <a:ext cx="1127232" cy="253916"/>
          </a:xfrm>
          <a:prstGeom prst="rect">
            <a:avLst/>
          </a:prstGeom>
          <a:noFill/>
        </p:spPr>
        <p:txBody>
          <a:bodyPr wrap="none" rtlCol="0">
            <a:spAutoFit/>
          </a:bodyPr>
          <a:lstStyle/>
          <a:p>
            <a:r>
              <a:rPr lang="ja-JP" altLang="en-US" sz="1050" u="sng" dirty="0">
                <a:solidFill>
                  <a:srgbClr val="FF0000"/>
                </a:solidFill>
                <a:latin typeface="メイリオ" panose="020B0604030504040204" pitchFamily="50" charset="-128"/>
                <a:ea typeface="メイリオ" panose="020B0604030504040204" pitchFamily="50" charset="-128"/>
              </a:rPr>
              <a:t>隠れた前提条件</a:t>
            </a:r>
          </a:p>
        </p:txBody>
      </p:sp>
      <p:sp>
        <p:nvSpPr>
          <p:cNvPr id="26" name="矢印: 右 25">
            <a:extLst>
              <a:ext uri="{FF2B5EF4-FFF2-40B4-BE49-F238E27FC236}">
                <a16:creationId xmlns:a16="http://schemas.microsoft.com/office/drawing/2014/main" id="{1BE5E2FF-CD4F-40B9-83ED-0EBA76E55E64}"/>
              </a:ext>
            </a:extLst>
          </p:cNvPr>
          <p:cNvSpPr/>
          <p:nvPr/>
        </p:nvSpPr>
        <p:spPr>
          <a:xfrm flipH="1">
            <a:off x="8176840" y="2120745"/>
            <a:ext cx="135002" cy="33633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cxnSp>
        <p:nvCxnSpPr>
          <p:cNvPr id="42" name="直線コネクタ 41">
            <a:extLst>
              <a:ext uri="{FF2B5EF4-FFF2-40B4-BE49-F238E27FC236}">
                <a16:creationId xmlns:a16="http://schemas.microsoft.com/office/drawing/2014/main" id="{D521BCC5-6CDB-410F-90D4-6B0B7075A4D4}"/>
              </a:ext>
            </a:extLst>
          </p:cNvPr>
          <p:cNvCxnSpPr>
            <a:cxnSpLocks/>
            <a:stCxn id="39" idx="0"/>
            <a:endCxn id="18" idx="2"/>
          </p:cNvCxnSpPr>
          <p:nvPr/>
        </p:nvCxnSpPr>
        <p:spPr>
          <a:xfrm flipH="1" flipV="1">
            <a:off x="8886551" y="4005065"/>
            <a:ext cx="467355" cy="575529"/>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直線コネクタ 46">
            <a:extLst>
              <a:ext uri="{FF2B5EF4-FFF2-40B4-BE49-F238E27FC236}">
                <a16:creationId xmlns:a16="http://schemas.microsoft.com/office/drawing/2014/main" id="{862BB8DF-CAAF-49A2-B362-CAF794DC9ED4}"/>
              </a:ext>
            </a:extLst>
          </p:cNvPr>
          <p:cNvCxnSpPr>
            <a:cxnSpLocks/>
            <a:stCxn id="38" idx="0"/>
            <a:endCxn id="18" idx="2"/>
          </p:cNvCxnSpPr>
          <p:nvPr/>
        </p:nvCxnSpPr>
        <p:spPr>
          <a:xfrm flipV="1">
            <a:off x="8417548" y="4005065"/>
            <a:ext cx="469002" cy="576063"/>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2182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4"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par>
                                <p:cTn id="23" presetID="2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randombar(horizontal)">
                                      <p:cBhvr>
                                        <p:cTn id="29" dur="500"/>
                                        <p:tgtEl>
                                          <p:spTgt spid="4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par>
                          <p:cTn id="38" fill="hold">
                            <p:stCondLst>
                              <p:cond delay="500"/>
                            </p:stCondLst>
                            <p:childTnLst>
                              <p:par>
                                <p:cTn id="39" presetID="14" presetClass="entr" presetSubtype="1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500"/>
                                        <p:tgtEl>
                                          <p:spTgt spid="9"/>
                                        </p:tgtEl>
                                      </p:cBhvr>
                                    </p:animEffect>
                                  </p:childTnLst>
                                </p:cTn>
                              </p:par>
                            </p:childTnLst>
                          </p:cTn>
                        </p:par>
                        <p:par>
                          <p:cTn id="42" fill="hold">
                            <p:stCondLst>
                              <p:cond delay="1000"/>
                            </p:stCondLst>
                            <p:childTnLst>
                              <p:par>
                                <p:cTn id="43" presetID="14" presetClass="entr" presetSubtype="1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500"/>
                                        <p:tgtEl>
                                          <p:spTgt spid="12"/>
                                        </p:tgtEl>
                                      </p:cBhvr>
                                    </p:animEffect>
                                  </p:childTnLst>
                                </p:cTn>
                              </p:par>
                            </p:childTnLst>
                          </p:cTn>
                        </p:par>
                        <p:par>
                          <p:cTn id="46" fill="hold">
                            <p:stCondLst>
                              <p:cond delay="1500"/>
                            </p:stCondLst>
                            <p:childTnLst>
                              <p:par>
                                <p:cTn id="47" presetID="22" presetClass="entr" presetSubtype="4"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par>
                                <p:cTn id="50" presetID="22" presetClass="entr" presetSubtype="4"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childTnLst>
                          </p:cTn>
                        </p:par>
                        <p:par>
                          <p:cTn id="56" fill="hold">
                            <p:stCondLst>
                              <p:cond delay="2000"/>
                            </p:stCondLst>
                            <p:childTnLst>
                              <p:par>
                                <p:cTn id="57" presetID="14" presetClass="entr" presetSubtype="1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randombar(horizontal)">
                                      <p:cBhvr>
                                        <p:cTn id="59" dur="500"/>
                                        <p:tgtEl>
                                          <p:spTgt spid="44"/>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randombar(horizontal)">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500"/>
                                        <p:tgtEl>
                                          <p:spTgt spid="38"/>
                                        </p:tgtEl>
                                      </p:cBhvr>
                                    </p:animEffect>
                                  </p:childTnLst>
                                </p:cTn>
                              </p:par>
                            </p:childTnLst>
                          </p:cTn>
                        </p:par>
                        <p:par>
                          <p:cTn id="68" fill="hold">
                            <p:stCondLst>
                              <p:cond delay="500"/>
                            </p:stCondLst>
                            <p:childTnLst>
                              <p:par>
                                <p:cTn id="69" presetID="14" presetClass="entr" presetSubtype="10" fill="hold" grpId="0"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randombar(horizontal)">
                                      <p:cBhvr>
                                        <p:cTn id="71" dur="500"/>
                                        <p:tgtEl>
                                          <p:spTgt spid="39"/>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childTnLst>
                          </p:cTn>
                        </p:par>
                        <p:par>
                          <p:cTn id="79" fill="hold">
                            <p:stCondLst>
                              <p:cond delay="1500"/>
                            </p:stCondLst>
                            <p:childTnLst>
                              <p:par>
                                <p:cTn id="80" presetID="14" presetClass="entr" presetSubtype="1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randombar(horizontal)">
                                      <p:cBhvr>
                                        <p:cTn id="82" dur="500"/>
                                        <p:tgtEl>
                                          <p:spTgt spid="18"/>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randombar(horizontal)">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down)">
                                      <p:cBhvr>
                                        <p:cTn id="90" dur="500"/>
                                        <p:tgtEl>
                                          <p:spTgt spid="61"/>
                                        </p:tgtEl>
                                      </p:cBhvr>
                                    </p:animEffect>
                                  </p:childTnLst>
                                </p:cTn>
                              </p:par>
                              <p:par>
                                <p:cTn id="91" presetID="22" presetClass="entr" presetSubtype="4"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wipe(down)">
                                      <p:cBhvr>
                                        <p:cTn id="93" dur="500"/>
                                        <p:tgtEl>
                                          <p:spTgt spid="63"/>
                                        </p:tgtEl>
                                      </p:cBhvr>
                                    </p:animEffect>
                                  </p:childTnLst>
                                </p:cTn>
                              </p:par>
                              <p:par>
                                <p:cTn id="94" presetID="22" presetClass="entr" presetSubtype="4" fill="hold" nodeType="with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down)">
                                      <p:cBhvr>
                                        <p:cTn id="96" dur="500"/>
                                        <p:tgtEl>
                                          <p:spTgt spid="66"/>
                                        </p:tgtEl>
                                      </p:cBhvr>
                                    </p:animEffect>
                                  </p:childTnLst>
                                </p:cTn>
                              </p:par>
                            </p:childTnLst>
                          </p:cTn>
                        </p:par>
                        <p:par>
                          <p:cTn id="97" fill="hold">
                            <p:stCondLst>
                              <p:cond delay="500"/>
                            </p:stCondLst>
                            <p:childTnLst>
                              <p:par>
                                <p:cTn id="98" presetID="14" presetClass="entr" presetSubtype="10" fill="hold" grpId="0" nodeType="after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randombar(horizontal)">
                                      <p:cBhvr>
                                        <p:cTn id="100" dur="500"/>
                                        <p:tgtEl>
                                          <p:spTgt spid="46"/>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randombar(horizontal)">
                                      <p:cBhvr>
                                        <p:cTn id="105" dur="500"/>
                                        <p:tgtEl>
                                          <p:spTgt spid="26"/>
                                        </p:tgtEl>
                                      </p:cBhvr>
                                    </p:animEffect>
                                  </p:childTnLst>
                                </p:cTn>
                              </p:par>
                            </p:childTnLst>
                          </p:cTn>
                        </p:par>
                        <p:par>
                          <p:cTn id="106" fill="hold">
                            <p:stCondLst>
                              <p:cond delay="500"/>
                            </p:stCondLst>
                            <p:childTnLst>
                              <p:par>
                                <p:cTn id="107" presetID="14" presetClass="entr" presetSubtype="10" fill="hold" grpId="0" nodeType="after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randombar(horizontal)">
                                      <p:cBhvr>
                                        <p:cTn id="109" dur="500"/>
                                        <p:tgtEl>
                                          <p:spTgt spid="24"/>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randombar(horizontal)">
                                      <p:cBhvr>
                                        <p:cTn id="1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8" grpId="0" animBg="1"/>
      <p:bldP spid="9" grpId="0" animBg="1"/>
      <p:bldP spid="10" grpId="0" animBg="1"/>
      <p:bldP spid="11" grpId="0" animBg="1"/>
      <p:bldP spid="12" grpId="0" animBg="1"/>
      <p:bldP spid="16" grpId="0" animBg="1"/>
      <p:bldP spid="17" grpId="0" animBg="1"/>
      <p:bldP spid="18" grpId="0" animBg="1"/>
      <p:bldP spid="43" grpId="0"/>
      <p:bldP spid="44" grpId="0"/>
      <p:bldP spid="45" grpId="0"/>
      <p:bldP spid="46" grpId="0" animBg="1"/>
      <p:bldP spid="38" grpId="0" animBg="1"/>
      <p:bldP spid="39" grpId="0" animBg="1"/>
      <p:bldP spid="41" grpId="0"/>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kumimoji="1" lang="ja-JP" altLang="en-US" dirty="0"/>
              <a:t>ココからわかる事</a:t>
            </a:r>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14</a:t>
            </a:fld>
            <a:endParaRPr lang="ja-JP" altLang="en-US" dirty="0"/>
          </a:p>
        </p:txBody>
      </p:sp>
      <p:sp>
        <p:nvSpPr>
          <p:cNvPr id="6" name="コンテンツ プレースホルダー 5">
            <a:extLst>
              <a:ext uri="{FF2B5EF4-FFF2-40B4-BE49-F238E27FC236}">
                <a16:creationId xmlns:a16="http://schemas.microsoft.com/office/drawing/2014/main" id="{4FFAA937-0275-42F7-B800-DA1ABFD0998C}"/>
              </a:ext>
            </a:extLst>
          </p:cNvPr>
          <p:cNvSpPr>
            <a:spLocks noGrp="1"/>
          </p:cNvSpPr>
          <p:nvPr>
            <p:ph idx="1"/>
          </p:nvPr>
        </p:nvSpPr>
        <p:spPr/>
        <p:txBody>
          <a:bodyPr>
            <a:normAutofit/>
          </a:bodyPr>
          <a:lstStyle/>
          <a:p>
            <a:r>
              <a:rPr lang="ja-JP" altLang="en-US" sz="2000" b="1" u="sng" dirty="0">
                <a:solidFill>
                  <a:srgbClr val="0070C0"/>
                </a:solidFill>
                <a:latin typeface="verdana" panose="020B0604030504040204" pitchFamily="34" charset="0"/>
              </a:rPr>
              <a:t>結論と根拠に関連性がある</a:t>
            </a:r>
            <a:r>
              <a:rPr lang="ja-JP" altLang="en-US" sz="2000" dirty="0">
                <a:solidFill>
                  <a:srgbClr val="000000"/>
                </a:solidFill>
                <a:latin typeface="verdana" panose="020B0604030504040204" pitchFamily="34" charset="0"/>
              </a:rPr>
              <a:t>ことが必要だということ</a:t>
            </a:r>
            <a:endParaRPr lang="ja-JP" altLang="en-US" sz="2000" dirty="0"/>
          </a:p>
        </p:txBody>
      </p:sp>
      <p:pic>
        <p:nvPicPr>
          <p:cNvPr id="7" name="Picture 4" descr="外ハネの髪型のイラスト（男性） | かわいいフリー素材集 いらすとや">
            <a:extLst>
              <a:ext uri="{FF2B5EF4-FFF2-40B4-BE49-F238E27FC236}">
                <a16:creationId xmlns:a16="http://schemas.microsoft.com/office/drawing/2014/main" id="{DDC49C6E-6DFD-4187-8303-B1B0065184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3668" y="4278105"/>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D89D919A-E667-4B84-B182-2CB56E425426}"/>
              </a:ext>
            </a:extLst>
          </p:cNvPr>
          <p:cNvSpPr/>
          <p:nvPr/>
        </p:nvSpPr>
        <p:spPr>
          <a:xfrm>
            <a:off x="1981200" y="2538979"/>
            <a:ext cx="3384376" cy="1645910"/>
          </a:xfrm>
          <a:prstGeom prst="wedgeRectCallout">
            <a:avLst>
              <a:gd name="adj1" fmla="val 48663"/>
              <a:gd name="adj2" fmla="val 74017"/>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。昨日会った時に寒気がすると言っていたからね。</a:t>
            </a:r>
            <a:endParaRPr lang="ja-JP" altLang="en-US" sz="16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6AF3E72F-8B15-48D7-B6DF-E8AA0EB86248}"/>
              </a:ext>
            </a:extLst>
          </p:cNvPr>
          <p:cNvSpPr txBox="1"/>
          <p:nvPr/>
        </p:nvSpPr>
        <p:spPr>
          <a:xfrm>
            <a:off x="5802235" y="5788801"/>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1" name="吹き出し: 四角形 10">
            <a:extLst>
              <a:ext uri="{FF2B5EF4-FFF2-40B4-BE49-F238E27FC236}">
                <a16:creationId xmlns:a16="http://schemas.microsoft.com/office/drawing/2014/main" id="{B28C34B8-4178-44E9-AE8A-2060F9AD2BD8}"/>
              </a:ext>
            </a:extLst>
          </p:cNvPr>
          <p:cNvSpPr/>
          <p:nvPr/>
        </p:nvSpPr>
        <p:spPr>
          <a:xfrm>
            <a:off x="6814637" y="2585587"/>
            <a:ext cx="3384376" cy="1645910"/>
          </a:xfrm>
          <a:prstGeom prst="wedgeRectCallout">
            <a:avLst>
              <a:gd name="adj1" fmla="val -49719"/>
              <a:gd name="adj2" fmla="val 73413"/>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。昨日昨日アイスクリームを食べていたからね。</a:t>
            </a:r>
            <a:endParaRPr lang="ja-JP" altLang="en-US" sz="16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5E7EFFA7-7BA9-494A-B238-14F31A94A6A6}"/>
              </a:ext>
            </a:extLst>
          </p:cNvPr>
          <p:cNvSpPr txBox="1"/>
          <p:nvPr/>
        </p:nvSpPr>
        <p:spPr>
          <a:xfrm>
            <a:off x="6634617" y="1883580"/>
            <a:ext cx="3744416" cy="707886"/>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アイスクリームを食べたことが風邪の兆候と主張</a:t>
            </a:r>
            <a:endParaRPr lang="en-US" altLang="ja-JP" sz="1600" dirty="0">
              <a:latin typeface="メイリオ" panose="020B0604030504040204" pitchFamily="50" charset="-128"/>
              <a:ea typeface="メイリオ" panose="020B0604030504040204" pitchFamily="50" charset="-128"/>
            </a:endParaRPr>
          </a:p>
          <a:p>
            <a:r>
              <a:rPr lang="ja-JP" altLang="en-US" sz="800" dirty="0">
                <a:latin typeface="メイリオ" panose="020B0604030504040204" pitchFamily="50" charset="-128"/>
                <a:ea typeface="メイリオ" panose="020B0604030504040204" pitchFamily="50" charset="-128"/>
              </a:rPr>
              <a:t>（自分の経験を振り返っても、これが筋の通ったものと理解するのは難しい）</a:t>
            </a:r>
          </a:p>
        </p:txBody>
      </p:sp>
      <p:sp>
        <p:nvSpPr>
          <p:cNvPr id="14" name="テキスト ボックス 13">
            <a:extLst>
              <a:ext uri="{FF2B5EF4-FFF2-40B4-BE49-F238E27FC236}">
                <a16:creationId xmlns:a16="http://schemas.microsoft.com/office/drawing/2014/main" id="{3683533D-A2D5-4061-A4E1-6050426403EC}"/>
              </a:ext>
            </a:extLst>
          </p:cNvPr>
          <p:cNvSpPr txBox="1"/>
          <p:nvPr/>
        </p:nvSpPr>
        <p:spPr>
          <a:xfrm>
            <a:off x="1981200" y="1844825"/>
            <a:ext cx="3466729" cy="461665"/>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悪寒がすることが風邪の兆候と主張</a:t>
            </a:r>
            <a:endParaRPr lang="en-US" altLang="ja-JP" sz="1600" dirty="0">
              <a:latin typeface="メイリオ" panose="020B0604030504040204" pitchFamily="50" charset="-128"/>
              <a:ea typeface="メイリオ" panose="020B0604030504040204" pitchFamily="50" charset="-128"/>
            </a:endParaRPr>
          </a:p>
          <a:p>
            <a:r>
              <a:rPr lang="ja-JP" altLang="en-US" sz="800" dirty="0">
                <a:latin typeface="メイリオ" panose="020B0604030504040204" pitchFamily="50" charset="-128"/>
                <a:ea typeface="メイリオ" panose="020B0604030504040204" pitchFamily="50" charset="-128"/>
              </a:rPr>
              <a:t>（経験上納得性がある）</a:t>
            </a:r>
          </a:p>
        </p:txBody>
      </p:sp>
      <p:sp>
        <p:nvSpPr>
          <p:cNvPr id="15" name="テキスト ボックス 14">
            <a:extLst>
              <a:ext uri="{FF2B5EF4-FFF2-40B4-BE49-F238E27FC236}">
                <a16:creationId xmlns:a16="http://schemas.microsoft.com/office/drawing/2014/main" id="{07123F38-1781-4169-9D72-14A724B9C187}"/>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36341541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38E1F8-E54A-6E45-B0A5-6B7F736201EB}"/>
              </a:ext>
            </a:extLst>
          </p:cNvPr>
          <p:cNvSpPr>
            <a:spLocks noGrp="1"/>
          </p:cNvSpPr>
          <p:nvPr>
            <p:ph type="title"/>
          </p:nvPr>
        </p:nvSpPr>
        <p:spPr>
          <a:xfrm>
            <a:off x="609600" y="841611"/>
            <a:ext cx="10972800" cy="5174778"/>
          </a:xfrm>
        </p:spPr>
        <p:txBody>
          <a:bodyPr>
            <a:normAutofit/>
          </a:bodyPr>
          <a:lstStyle/>
          <a:p>
            <a:r>
              <a:rPr lang="ja-JP" altLang="en-US" sz="4000" b="1"/>
              <a:t>問題解決のストーリーを</a:t>
            </a:r>
            <a:br>
              <a:rPr kumimoji="1" lang="en-US" altLang="ja-JP" sz="4000" b="1" dirty="0"/>
            </a:br>
            <a:r>
              <a:rPr kumimoji="1" lang="ja-JP" altLang="en-US" sz="4000" b="1"/>
              <a:t>論理的に構築する技術</a:t>
            </a:r>
            <a:endParaRPr kumimoji="1" lang="ja-JP" altLang="en-US" sz="2400"/>
          </a:p>
        </p:txBody>
      </p:sp>
      <p:sp>
        <p:nvSpPr>
          <p:cNvPr id="4" name="スライド番号プレースホルダー 3">
            <a:extLst>
              <a:ext uri="{FF2B5EF4-FFF2-40B4-BE49-F238E27FC236}">
                <a16:creationId xmlns:a16="http://schemas.microsoft.com/office/drawing/2014/main" id="{E5CC2E99-C8F6-BD46-BE2C-00C63E4B996F}"/>
              </a:ext>
            </a:extLst>
          </p:cNvPr>
          <p:cNvSpPr>
            <a:spLocks noGrp="1"/>
          </p:cNvSpPr>
          <p:nvPr>
            <p:ph type="sldNum" sz="quarter" idx="4"/>
          </p:nvPr>
        </p:nvSpPr>
        <p:spPr/>
        <p:txBody>
          <a:bodyPr/>
          <a:lstStyle/>
          <a:p>
            <a:fld id="{C5CBEA7B-64A4-4354-845E-AE91C99E82B0}" type="slidenum">
              <a:rPr lang="ja-JP" altLang="en-US" smtClean="0"/>
              <a:pPr/>
              <a:t>149</a:t>
            </a:fld>
            <a:endParaRPr lang="ja-JP" altLang="en-US" dirty="0"/>
          </a:p>
        </p:txBody>
      </p:sp>
      <p:sp>
        <p:nvSpPr>
          <p:cNvPr id="5" name="タイトル 1">
            <a:extLst>
              <a:ext uri="{FF2B5EF4-FFF2-40B4-BE49-F238E27FC236}">
                <a16:creationId xmlns:a16="http://schemas.microsoft.com/office/drawing/2014/main" id="{B64CF251-F59E-E969-4BBE-7B185F3F05E3}"/>
              </a:ext>
            </a:extLst>
          </p:cNvPr>
          <p:cNvSpPr txBox="1">
            <a:spLocks/>
          </p:cNvSpPr>
          <p:nvPr/>
        </p:nvSpPr>
        <p:spPr>
          <a:xfrm>
            <a:off x="609600" y="198438"/>
            <a:ext cx="10972800"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16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stStyle>
          <a:p>
            <a:endParaRPr lang="ja-JP" altLang="en-US"/>
          </a:p>
        </p:txBody>
      </p:sp>
      <p:sp>
        <p:nvSpPr>
          <p:cNvPr id="6" name="タイトル 1">
            <a:extLst>
              <a:ext uri="{FF2B5EF4-FFF2-40B4-BE49-F238E27FC236}">
                <a16:creationId xmlns:a16="http://schemas.microsoft.com/office/drawing/2014/main" id="{31507616-8715-3DED-087C-B4897CE08B9E}"/>
              </a:ext>
            </a:extLst>
          </p:cNvPr>
          <p:cNvSpPr txBox="1">
            <a:spLocks/>
          </p:cNvSpPr>
          <p:nvPr/>
        </p:nvSpPr>
        <p:spPr>
          <a:xfrm>
            <a:off x="762000" y="350838"/>
            <a:ext cx="10972800"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16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stStyle>
          <a:p>
            <a:r>
              <a:rPr lang="ja-JP" altLang="en-US"/>
              <a:t>学ぶこと</a:t>
            </a:r>
          </a:p>
        </p:txBody>
      </p:sp>
    </p:spTree>
    <p:extLst>
      <p:ext uri="{BB962C8B-B14F-4D97-AF65-F5344CB8AC3E}">
        <p14:creationId xmlns:p14="http://schemas.microsoft.com/office/powerpoint/2010/main" val="26953426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D20FC1-8E23-5248-99DC-C37DB8AF87CC}"/>
              </a:ext>
            </a:extLst>
          </p:cNvPr>
          <p:cNvSpPr>
            <a:spLocks noGrp="1"/>
          </p:cNvSpPr>
          <p:nvPr>
            <p:ph type="title"/>
          </p:nvPr>
        </p:nvSpPr>
        <p:spPr/>
        <p:txBody>
          <a:bodyPr/>
          <a:lstStyle/>
          <a:p>
            <a:r>
              <a:rPr kumimoji="1" lang="ja-JP" altLang="en-US"/>
              <a:t>論理構築の基本</a:t>
            </a:r>
          </a:p>
        </p:txBody>
      </p:sp>
      <p:sp>
        <p:nvSpPr>
          <p:cNvPr id="3" name="コンテンツ プレースホルダー 2">
            <a:extLst>
              <a:ext uri="{FF2B5EF4-FFF2-40B4-BE49-F238E27FC236}">
                <a16:creationId xmlns:a16="http://schemas.microsoft.com/office/drawing/2014/main" id="{BD011060-D7EE-2543-A7B3-CDDAE6C9E603}"/>
              </a:ext>
            </a:extLst>
          </p:cNvPr>
          <p:cNvSpPr>
            <a:spLocks noGrp="1"/>
          </p:cNvSpPr>
          <p:nvPr>
            <p:ph idx="1"/>
          </p:nvPr>
        </p:nvSpPr>
        <p:spPr/>
        <p:txBody>
          <a:bodyPr>
            <a:normAutofit/>
          </a:bodyPr>
          <a:lstStyle/>
          <a:p>
            <a:r>
              <a:rPr lang="en-US" altLang="ja-JP" sz="2400" dirty="0"/>
              <a:t>2</a:t>
            </a:r>
            <a:r>
              <a:rPr lang="ja-JP" altLang="en-US" sz="2400"/>
              <a:t>つの型だけ覚えれば</a:t>
            </a:r>
            <a:r>
              <a:rPr lang="en-US" altLang="ja-JP" sz="2400" dirty="0"/>
              <a:t>OK</a:t>
            </a:r>
          </a:p>
          <a:p>
            <a:pPr lvl="1"/>
            <a:r>
              <a:rPr lang="ja-JP" altLang="en-US" sz="1800"/>
              <a:t>帰納法「</a:t>
            </a:r>
            <a:r>
              <a:rPr lang="en-US" altLang="ja-JP" sz="1800" dirty="0"/>
              <a:t>WHY</a:t>
            </a:r>
            <a:r>
              <a:rPr lang="ja-JP" altLang="en-US" sz="1800"/>
              <a:t>を並べる」</a:t>
            </a:r>
            <a:endParaRPr lang="en-US" altLang="ja-JP" sz="1800" dirty="0"/>
          </a:p>
          <a:p>
            <a:pPr lvl="1"/>
            <a:r>
              <a:rPr lang="ja-JP" altLang="en-US" sz="1800"/>
              <a:t>演繹法「空・雨・傘」</a:t>
            </a:r>
            <a:endParaRPr lang="en-US" altLang="ja-JP" sz="1800" dirty="0"/>
          </a:p>
        </p:txBody>
      </p:sp>
      <p:sp>
        <p:nvSpPr>
          <p:cNvPr id="4" name="スライド番号プレースホルダー 3">
            <a:extLst>
              <a:ext uri="{FF2B5EF4-FFF2-40B4-BE49-F238E27FC236}">
                <a16:creationId xmlns:a16="http://schemas.microsoft.com/office/drawing/2014/main" id="{E0A8AF81-5A39-AE42-82A2-115443B5BD62}"/>
              </a:ext>
            </a:extLst>
          </p:cNvPr>
          <p:cNvSpPr>
            <a:spLocks noGrp="1"/>
          </p:cNvSpPr>
          <p:nvPr>
            <p:ph type="sldNum" sz="quarter" idx="4"/>
          </p:nvPr>
        </p:nvSpPr>
        <p:spPr/>
        <p:txBody>
          <a:bodyPr/>
          <a:lstStyle/>
          <a:p>
            <a:fld id="{C5CBEA7B-64A4-4354-845E-AE91C99E82B0}" type="slidenum">
              <a:rPr lang="ja-JP" altLang="en-US" smtClean="0"/>
              <a:pPr/>
              <a:t>150</a:t>
            </a:fld>
            <a:endParaRPr lang="ja-JP" altLang="en-US" dirty="0"/>
          </a:p>
        </p:txBody>
      </p:sp>
      <p:sp>
        <p:nvSpPr>
          <p:cNvPr id="7" name="正方形/長方形 6">
            <a:extLst>
              <a:ext uri="{FF2B5EF4-FFF2-40B4-BE49-F238E27FC236}">
                <a16:creationId xmlns:a16="http://schemas.microsoft.com/office/drawing/2014/main" id="{7B65EB91-845A-544D-BE9A-8B98F221DB2D}"/>
              </a:ext>
            </a:extLst>
          </p:cNvPr>
          <p:cNvSpPr/>
          <p:nvPr/>
        </p:nvSpPr>
        <p:spPr>
          <a:xfrm>
            <a:off x="8789620" y="6258496"/>
            <a:ext cx="2621230" cy="246221"/>
          </a:xfrm>
          <a:prstGeom prst="rect">
            <a:avLst/>
          </a:prstGeom>
        </p:spPr>
        <p:txBody>
          <a:bodyPr wrap="none">
            <a:spAutoFit/>
          </a:bodyPr>
          <a:lstStyle/>
          <a:p>
            <a:r>
              <a:rPr lang="ja-JP" altLang="en-US" sz="1000">
                <a:latin typeface="Hiragino Kaku Gothic Pro W3" panose="020B0300000000000000" pitchFamily="34" charset="-128"/>
                <a:ea typeface="Hiragino Kaku Gothic Pro W3" panose="020B0300000000000000" pitchFamily="34" charset="-128"/>
              </a:rPr>
              <a:t>引用：安宅和人</a:t>
            </a:r>
            <a:r>
              <a:rPr lang="en-US" altLang="ja-JP" sz="1000" dirty="0">
                <a:latin typeface="Hiragino Kaku Gothic Pro W3" panose="020B0300000000000000" pitchFamily="34" charset="-128"/>
                <a:ea typeface="Hiragino Kaku Gothic Pro W3" panose="020B0300000000000000" pitchFamily="34" charset="-128"/>
              </a:rPr>
              <a:t>『</a:t>
            </a:r>
            <a:r>
              <a:rPr lang="ja-JP" altLang="en-US" sz="1000">
                <a:latin typeface="Hiragino Kaku Gothic Pro W3" panose="020B0300000000000000" pitchFamily="34" charset="-128"/>
                <a:ea typeface="Hiragino Kaku Gothic Pro W3" panose="020B0300000000000000" pitchFamily="34" charset="-128"/>
              </a:rPr>
              <a:t>イシューからはじめよ</a:t>
            </a:r>
            <a:r>
              <a:rPr lang="en-US" altLang="ja-JP" sz="1000" dirty="0">
                <a:latin typeface="Hiragino Kaku Gothic Pro W3" panose="020B0300000000000000" pitchFamily="34" charset="-128"/>
                <a:ea typeface="Hiragino Kaku Gothic Pro W3" panose="020B0300000000000000" pitchFamily="34" charset="-128"/>
              </a:rPr>
              <a:t>』</a:t>
            </a:r>
          </a:p>
        </p:txBody>
      </p:sp>
      <p:pic>
        <p:nvPicPr>
          <p:cNvPr id="6" name="図 5">
            <a:extLst>
              <a:ext uri="{FF2B5EF4-FFF2-40B4-BE49-F238E27FC236}">
                <a16:creationId xmlns:a16="http://schemas.microsoft.com/office/drawing/2014/main" id="{F5857B08-F594-4842-A61D-46BB7741E363}"/>
              </a:ext>
            </a:extLst>
          </p:cNvPr>
          <p:cNvPicPr>
            <a:picLocks noChangeAspect="1"/>
          </p:cNvPicPr>
          <p:nvPr/>
        </p:nvPicPr>
        <p:blipFill rotWithShape="1">
          <a:blip r:embed="rId2">
            <a:extLst>
              <a:ext uri="{28A0092B-C50C-407E-A947-70E740481C1C}">
                <a14:useLocalDpi xmlns:a14="http://schemas.microsoft.com/office/drawing/2010/main" val="0"/>
              </a:ext>
            </a:extLst>
          </a:blip>
          <a:srcRect b="23042"/>
          <a:stretch/>
        </p:blipFill>
        <p:spPr>
          <a:xfrm>
            <a:off x="2585610" y="2103913"/>
            <a:ext cx="7020780" cy="3197295"/>
          </a:xfrm>
          <a:prstGeom prst="rect">
            <a:avLst/>
          </a:prstGeom>
        </p:spPr>
      </p:pic>
    </p:spTree>
    <p:extLst>
      <p:ext uri="{BB962C8B-B14F-4D97-AF65-F5344CB8AC3E}">
        <p14:creationId xmlns:p14="http://schemas.microsoft.com/office/powerpoint/2010/main" val="3963799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D20FC1-8E23-5248-99DC-C37DB8AF87CC}"/>
              </a:ext>
            </a:extLst>
          </p:cNvPr>
          <p:cNvSpPr>
            <a:spLocks noGrp="1"/>
          </p:cNvSpPr>
          <p:nvPr>
            <p:ph type="title"/>
          </p:nvPr>
        </p:nvSpPr>
        <p:spPr/>
        <p:txBody>
          <a:bodyPr/>
          <a:lstStyle/>
          <a:p>
            <a:r>
              <a:rPr lang="ja-JP" altLang="en-US"/>
              <a:t>論理構築の基本</a:t>
            </a:r>
            <a:endParaRPr kumimoji="1" lang="ja-JP" altLang="en-US"/>
          </a:p>
        </p:txBody>
      </p:sp>
      <p:sp>
        <p:nvSpPr>
          <p:cNvPr id="3" name="コンテンツ プレースホルダー 2">
            <a:extLst>
              <a:ext uri="{FF2B5EF4-FFF2-40B4-BE49-F238E27FC236}">
                <a16:creationId xmlns:a16="http://schemas.microsoft.com/office/drawing/2014/main" id="{BD011060-D7EE-2543-A7B3-CDDAE6C9E603}"/>
              </a:ext>
            </a:extLst>
          </p:cNvPr>
          <p:cNvSpPr>
            <a:spLocks noGrp="1"/>
          </p:cNvSpPr>
          <p:nvPr>
            <p:ph idx="1"/>
          </p:nvPr>
        </p:nvSpPr>
        <p:spPr/>
        <p:txBody>
          <a:bodyPr>
            <a:normAutofit/>
          </a:bodyPr>
          <a:lstStyle/>
          <a:p>
            <a:r>
              <a:rPr lang="en-US" altLang="ja-JP" sz="2400" dirty="0"/>
              <a:t>2</a:t>
            </a:r>
            <a:r>
              <a:rPr lang="ja-JP" altLang="en-US" sz="2400"/>
              <a:t>つの型だけ覚えれば</a:t>
            </a:r>
            <a:r>
              <a:rPr lang="en-US" altLang="ja-JP" sz="2400" dirty="0"/>
              <a:t>OK</a:t>
            </a:r>
          </a:p>
          <a:p>
            <a:pPr lvl="1"/>
            <a:r>
              <a:rPr lang="ja-JP" altLang="en-US" sz="1800">
                <a:solidFill>
                  <a:srgbClr val="FF0000"/>
                </a:solidFill>
              </a:rPr>
              <a:t>帰納法「</a:t>
            </a:r>
            <a:r>
              <a:rPr lang="en-US" altLang="ja-JP" sz="1800" dirty="0">
                <a:solidFill>
                  <a:srgbClr val="FF0000"/>
                </a:solidFill>
              </a:rPr>
              <a:t>WHY</a:t>
            </a:r>
            <a:r>
              <a:rPr lang="ja-JP" altLang="en-US" sz="1800">
                <a:solidFill>
                  <a:srgbClr val="FF0000"/>
                </a:solidFill>
              </a:rPr>
              <a:t>を並べる」</a:t>
            </a:r>
            <a:endParaRPr lang="en-US" altLang="ja-JP" sz="1800" dirty="0">
              <a:solidFill>
                <a:srgbClr val="FF0000"/>
              </a:solidFill>
            </a:endParaRPr>
          </a:p>
          <a:p>
            <a:pPr lvl="1"/>
            <a:r>
              <a:rPr lang="ja-JP" altLang="en-US" sz="1800"/>
              <a:t>演繹法「空・雨・傘」</a:t>
            </a:r>
            <a:endParaRPr lang="en-US" altLang="ja-JP" sz="1800" dirty="0"/>
          </a:p>
        </p:txBody>
      </p:sp>
      <p:sp>
        <p:nvSpPr>
          <p:cNvPr id="4" name="スライド番号プレースホルダー 3">
            <a:extLst>
              <a:ext uri="{FF2B5EF4-FFF2-40B4-BE49-F238E27FC236}">
                <a16:creationId xmlns:a16="http://schemas.microsoft.com/office/drawing/2014/main" id="{E0A8AF81-5A39-AE42-82A2-115443B5BD62}"/>
              </a:ext>
            </a:extLst>
          </p:cNvPr>
          <p:cNvSpPr>
            <a:spLocks noGrp="1"/>
          </p:cNvSpPr>
          <p:nvPr>
            <p:ph type="sldNum" sz="quarter" idx="4"/>
          </p:nvPr>
        </p:nvSpPr>
        <p:spPr/>
        <p:txBody>
          <a:bodyPr/>
          <a:lstStyle/>
          <a:p>
            <a:fld id="{C5CBEA7B-64A4-4354-845E-AE91C99E82B0}" type="slidenum">
              <a:rPr lang="ja-JP" altLang="en-US" smtClean="0"/>
              <a:pPr/>
              <a:t>151</a:t>
            </a:fld>
            <a:endParaRPr lang="ja-JP" altLang="en-US" dirty="0"/>
          </a:p>
        </p:txBody>
      </p:sp>
      <p:sp>
        <p:nvSpPr>
          <p:cNvPr id="7" name="正方形/長方形 6">
            <a:extLst>
              <a:ext uri="{FF2B5EF4-FFF2-40B4-BE49-F238E27FC236}">
                <a16:creationId xmlns:a16="http://schemas.microsoft.com/office/drawing/2014/main" id="{7B65EB91-845A-544D-BE9A-8B98F221DB2D}"/>
              </a:ext>
            </a:extLst>
          </p:cNvPr>
          <p:cNvSpPr/>
          <p:nvPr/>
        </p:nvSpPr>
        <p:spPr>
          <a:xfrm>
            <a:off x="8789620" y="6258496"/>
            <a:ext cx="2621230" cy="246221"/>
          </a:xfrm>
          <a:prstGeom prst="rect">
            <a:avLst/>
          </a:prstGeom>
        </p:spPr>
        <p:txBody>
          <a:bodyPr wrap="none">
            <a:spAutoFit/>
          </a:bodyPr>
          <a:lstStyle/>
          <a:p>
            <a:r>
              <a:rPr lang="ja-JP" altLang="en-US" sz="1000">
                <a:latin typeface="Hiragino Kaku Gothic Pro W3" panose="020B0300000000000000" pitchFamily="34" charset="-128"/>
                <a:ea typeface="Hiragino Kaku Gothic Pro W3" panose="020B0300000000000000" pitchFamily="34" charset="-128"/>
              </a:rPr>
              <a:t>引用：安宅和人</a:t>
            </a:r>
            <a:r>
              <a:rPr lang="en-US" altLang="ja-JP" sz="1000" dirty="0">
                <a:latin typeface="Hiragino Kaku Gothic Pro W3" panose="020B0300000000000000" pitchFamily="34" charset="-128"/>
                <a:ea typeface="Hiragino Kaku Gothic Pro W3" panose="020B0300000000000000" pitchFamily="34" charset="-128"/>
              </a:rPr>
              <a:t>『</a:t>
            </a:r>
            <a:r>
              <a:rPr lang="ja-JP" altLang="en-US" sz="1000">
                <a:latin typeface="Hiragino Kaku Gothic Pro W3" panose="020B0300000000000000" pitchFamily="34" charset="-128"/>
                <a:ea typeface="Hiragino Kaku Gothic Pro W3" panose="020B0300000000000000" pitchFamily="34" charset="-128"/>
              </a:rPr>
              <a:t>イシューからはじめよ</a:t>
            </a:r>
            <a:r>
              <a:rPr lang="en-US" altLang="ja-JP" sz="1000" dirty="0">
                <a:latin typeface="Hiragino Kaku Gothic Pro W3" panose="020B0300000000000000" pitchFamily="34" charset="-128"/>
                <a:ea typeface="Hiragino Kaku Gothic Pro W3" panose="020B0300000000000000" pitchFamily="34" charset="-128"/>
              </a:rPr>
              <a:t>』</a:t>
            </a:r>
          </a:p>
        </p:txBody>
      </p:sp>
      <p:pic>
        <p:nvPicPr>
          <p:cNvPr id="6" name="図 5">
            <a:extLst>
              <a:ext uri="{FF2B5EF4-FFF2-40B4-BE49-F238E27FC236}">
                <a16:creationId xmlns:a16="http://schemas.microsoft.com/office/drawing/2014/main" id="{F5857B08-F594-4842-A61D-46BB7741E363}"/>
              </a:ext>
            </a:extLst>
          </p:cNvPr>
          <p:cNvPicPr>
            <a:picLocks noChangeAspect="1"/>
          </p:cNvPicPr>
          <p:nvPr/>
        </p:nvPicPr>
        <p:blipFill rotWithShape="1">
          <a:blip r:embed="rId2">
            <a:extLst>
              <a:ext uri="{28A0092B-C50C-407E-A947-70E740481C1C}">
                <a14:useLocalDpi xmlns:a14="http://schemas.microsoft.com/office/drawing/2010/main" val="0"/>
              </a:ext>
            </a:extLst>
          </a:blip>
          <a:srcRect b="23042"/>
          <a:stretch/>
        </p:blipFill>
        <p:spPr>
          <a:xfrm>
            <a:off x="2585610" y="2103913"/>
            <a:ext cx="7020780" cy="3197295"/>
          </a:xfrm>
          <a:prstGeom prst="rect">
            <a:avLst/>
          </a:prstGeom>
        </p:spPr>
      </p:pic>
    </p:spTree>
    <p:extLst>
      <p:ext uri="{BB962C8B-B14F-4D97-AF65-F5344CB8AC3E}">
        <p14:creationId xmlns:p14="http://schemas.microsoft.com/office/powerpoint/2010/main" val="21324253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C3D1FD-0B22-C04B-B3DB-03B6DA30E353}"/>
              </a:ext>
            </a:extLst>
          </p:cNvPr>
          <p:cNvSpPr>
            <a:spLocks noGrp="1"/>
          </p:cNvSpPr>
          <p:nvPr>
            <p:ph type="title"/>
          </p:nvPr>
        </p:nvSpPr>
        <p:spPr/>
        <p:txBody>
          <a:bodyPr/>
          <a:lstStyle/>
          <a:p>
            <a:r>
              <a:rPr lang="ja-JP" altLang="en-US"/>
              <a:t>論理構築の基本</a:t>
            </a:r>
            <a:r>
              <a:rPr lang="en-US" altLang="ja-JP" dirty="0"/>
              <a:t>①</a:t>
            </a:r>
            <a:r>
              <a:rPr lang="ja-JP" altLang="en-US"/>
              <a:t>：帰納法「</a:t>
            </a:r>
            <a:r>
              <a:rPr lang="en-US" altLang="ja-JP" dirty="0"/>
              <a:t>WHY</a:t>
            </a:r>
            <a:r>
              <a:rPr lang="ja-JP" altLang="en-US"/>
              <a:t>を並べる」</a:t>
            </a:r>
            <a:endParaRPr kumimoji="1" lang="ja-JP" altLang="en-US"/>
          </a:p>
        </p:txBody>
      </p:sp>
      <p:sp>
        <p:nvSpPr>
          <p:cNvPr id="3" name="コンテンツ プレースホルダー 2">
            <a:extLst>
              <a:ext uri="{FF2B5EF4-FFF2-40B4-BE49-F238E27FC236}">
                <a16:creationId xmlns:a16="http://schemas.microsoft.com/office/drawing/2014/main" id="{E6C6038F-862B-A647-8480-0B1E2799FE76}"/>
              </a:ext>
            </a:extLst>
          </p:cNvPr>
          <p:cNvSpPr>
            <a:spLocks noGrp="1"/>
          </p:cNvSpPr>
          <p:nvPr>
            <p:ph idx="1"/>
          </p:nvPr>
        </p:nvSpPr>
        <p:spPr>
          <a:xfrm>
            <a:off x="609600" y="781719"/>
            <a:ext cx="10972800" cy="1207121"/>
          </a:xfrm>
        </p:spPr>
        <p:txBody>
          <a:bodyPr/>
          <a:lstStyle/>
          <a:p>
            <a:r>
              <a:rPr kumimoji="1" lang="ja-JP" altLang="en-US"/>
              <a:t>結論に対して理由を並べる</a:t>
            </a:r>
            <a:r>
              <a:rPr lang="ja-JP" altLang="en-US"/>
              <a:t>＝</a:t>
            </a:r>
            <a:r>
              <a:rPr kumimoji="1" lang="ja-JP" altLang="en-US"/>
              <a:t>「</a:t>
            </a:r>
            <a:r>
              <a:rPr kumimoji="1" lang="en-US" altLang="ja-JP" dirty="0"/>
              <a:t>WHY</a:t>
            </a:r>
            <a:r>
              <a:rPr kumimoji="1" lang="ja-JP" altLang="en-US"/>
              <a:t>を並べる」＝帰納法</a:t>
            </a:r>
          </a:p>
        </p:txBody>
      </p:sp>
      <p:sp>
        <p:nvSpPr>
          <p:cNvPr id="4" name="スライド番号プレースホルダー 3">
            <a:extLst>
              <a:ext uri="{FF2B5EF4-FFF2-40B4-BE49-F238E27FC236}">
                <a16:creationId xmlns:a16="http://schemas.microsoft.com/office/drawing/2014/main" id="{22867E6B-3519-4044-A011-0C234AB0BD74}"/>
              </a:ext>
            </a:extLst>
          </p:cNvPr>
          <p:cNvSpPr>
            <a:spLocks noGrp="1"/>
          </p:cNvSpPr>
          <p:nvPr>
            <p:ph type="sldNum" sz="quarter" idx="4"/>
          </p:nvPr>
        </p:nvSpPr>
        <p:spPr/>
        <p:txBody>
          <a:bodyPr/>
          <a:lstStyle/>
          <a:p>
            <a:fld id="{C5CBEA7B-64A4-4354-845E-AE91C99E82B0}" type="slidenum">
              <a:rPr lang="ja-JP" altLang="en-US" smtClean="0"/>
              <a:pPr/>
              <a:t>152</a:t>
            </a:fld>
            <a:endParaRPr lang="ja-JP" altLang="en-US" dirty="0"/>
          </a:p>
        </p:txBody>
      </p:sp>
      <p:sp>
        <p:nvSpPr>
          <p:cNvPr id="5" name="正方形/長方形 4">
            <a:extLst>
              <a:ext uri="{FF2B5EF4-FFF2-40B4-BE49-F238E27FC236}">
                <a16:creationId xmlns:a16="http://schemas.microsoft.com/office/drawing/2014/main" id="{3E2AE25B-B5CD-8345-9EF2-893BC8C1BA77}"/>
              </a:ext>
            </a:extLst>
          </p:cNvPr>
          <p:cNvSpPr/>
          <p:nvPr/>
        </p:nvSpPr>
        <p:spPr>
          <a:xfrm>
            <a:off x="5354798" y="2728497"/>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結論</a:t>
            </a:r>
          </a:p>
        </p:txBody>
      </p:sp>
      <p:sp>
        <p:nvSpPr>
          <p:cNvPr id="6" name="正方形/長方形 5">
            <a:extLst>
              <a:ext uri="{FF2B5EF4-FFF2-40B4-BE49-F238E27FC236}">
                <a16:creationId xmlns:a16="http://schemas.microsoft.com/office/drawing/2014/main" id="{637F68B3-82F3-0948-99C9-37D1A14576F0}"/>
              </a:ext>
            </a:extLst>
          </p:cNvPr>
          <p:cNvSpPr/>
          <p:nvPr/>
        </p:nvSpPr>
        <p:spPr>
          <a:xfrm>
            <a:off x="3719736" y="4149080"/>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根拠①</a:t>
            </a:r>
          </a:p>
        </p:txBody>
      </p:sp>
      <p:sp>
        <p:nvSpPr>
          <p:cNvPr id="7" name="正方形/長方形 6">
            <a:extLst>
              <a:ext uri="{FF2B5EF4-FFF2-40B4-BE49-F238E27FC236}">
                <a16:creationId xmlns:a16="http://schemas.microsoft.com/office/drawing/2014/main" id="{F04E52EF-5D71-5244-9D55-C6AA530031BB}"/>
              </a:ext>
            </a:extLst>
          </p:cNvPr>
          <p:cNvSpPr/>
          <p:nvPr/>
        </p:nvSpPr>
        <p:spPr>
          <a:xfrm>
            <a:off x="5354798" y="4149080"/>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根拠②</a:t>
            </a:r>
          </a:p>
        </p:txBody>
      </p:sp>
      <p:sp>
        <p:nvSpPr>
          <p:cNvPr id="8" name="正方形/長方形 7">
            <a:extLst>
              <a:ext uri="{FF2B5EF4-FFF2-40B4-BE49-F238E27FC236}">
                <a16:creationId xmlns:a16="http://schemas.microsoft.com/office/drawing/2014/main" id="{2AF44B39-D217-E34B-835D-5221E2EE99DE}"/>
              </a:ext>
            </a:extLst>
          </p:cNvPr>
          <p:cNvSpPr/>
          <p:nvPr/>
        </p:nvSpPr>
        <p:spPr>
          <a:xfrm>
            <a:off x="7003468" y="4149080"/>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根拠③</a:t>
            </a:r>
          </a:p>
        </p:txBody>
      </p:sp>
      <p:cxnSp>
        <p:nvCxnSpPr>
          <p:cNvPr id="9" name="コネクタ: カギ線 26">
            <a:extLst>
              <a:ext uri="{FF2B5EF4-FFF2-40B4-BE49-F238E27FC236}">
                <a16:creationId xmlns:a16="http://schemas.microsoft.com/office/drawing/2014/main" id="{7D42446F-B768-C946-AC0C-F747A528171D}"/>
              </a:ext>
            </a:extLst>
          </p:cNvPr>
          <p:cNvCxnSpPr>
            <a:cxnSpLocks/>
            <a:stCxn id="6" idx="0"/>
            <a:endCxn id="5" idx="2"/>
          </p:cNvCxnSpPr>
          <p:nvPr/>
        </p:nvCxnSpPr>
        <p:spPr>
          <a:xfrm rot="5400000" flipH="1" flipV="1">
            <a:off x="4907096" y="3053306"/>
            <a:ext cx="556487" cy="163506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0" name="コネクタ: カギ線 27">
            <a:extLst>
              <a:ext uri="{FF2B5EF4-FFF2-40B4-BE49-F238E27FC236}">
                <a16:creationId xmlns:a16="http://schemas.microsoft.com/office/drawing/2014/main" id="{AB4EA3E8-875C-CF41-B0F6-664184A4AF60}"/>
              </a:ext>
            </a:extLst>
          </p:cNvPr>
          <p:cNvCxnSpPr>
            <a:cxnSpLocks/>
            <a:stCxn id="8" idx="0"/>
            <a:endCxn id="5" idx="2"/>
          </p:cNvCxnSpPr>
          <p:nvPr/>
        </p:nvCxnSpPr>
        <p:spPr>
          <a:xfrm rot="16200000" flipV="1">
            <a:off x="6548962" y="3046502"/>
            <a:ext cx="556487" cy="164867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 name="直線コネクタ 10">
            <a:extLst>
              <a:ext uri="{FF2B5EF4-FFF2-40B4-BE49-F238E27FC236}">
                <a16:creationId xmlns:a16="http://schemas.microsoft.com/office/drawing/2014/main" id="{2C1FC0C9-D35B-6243-BD08-A5B832DEC682}"/>
              </a:ext>
            </a:extLst>
          </p:cNvPr>
          <p:cNvCxnSpPr>
            <a:cxnSpLocks/>
            <a:stCxn id="5" idx="2"/>
            <a:endCxn id="7" idx="0"/>
          </p:cNvCxnSpPr>
          <p:nvPr/>
        </p:nvCxnSpPr>
        <p:spPr>
          <a:xfrm>
            <a:off x="6002870" y="3592593"/>
            <a:ext cx="0" cy="556487"/>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47286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317C50-5D39-4431-A744-638EF16257FF}"/>
              </a:ext>
            </a:extLst>
          </p:cNvPr>
          <p:cNvSpPr>
            <a:spLocks noGrp="1"/>
          </p:cNvSpPr>
          <p:nvPr>
            <p:ph type="title"/>
          </p:nvPr>
        </p:nvSpPr>
        <p:spPr/>
        <p:txBody>
          <a:bodyPr>
            <a:normAutofit/>
          </a:bodyPr>
          <a:lstStyle/>
          <a:p>
            <a:r>
              <a:rPr lang="ja-JP" altLang="en-US" dirty="0"/>
              <a:t>構造化の手法＜帰納法＞</a:t>
            </a:r>
            <a:endParaRPr kumimoji="1" lang="ja-JP" altLang="en-US" dirty="0"/>
          </a:p>
        </p:txBody>
      </p:sp>
      <p:sp>
        <p:nvSpPr>
          <p:cNvPr id="4" name="スライド番号プレースホルダー 3">
            <a:extLst>
              <a:ext uri="{FF2B5EF4-FFF2-40B4-BE49-F238E27FC236}">
                <a16:creationId xmlns:a16="http://schemas.microsoft.com/office/drawing/2014/main" id="{C4F66C5B-04DD-45F7-8C45-14DE98FFD1A1}"/>
              </a:ext>
            </a:extLst>
          </p:cNvPr>
          <p:cNvSpPr>
            <a:spLocks noGrp="1"/>
          </p:cNvSpPr>
          <p:nvPr>
            <p:ph type="sldNum" sz="quarter" idx="4"/>
          </p:nvPr>
        </p:nvSpPr>
        <p:spPr/>
        <p:txBody>
          <a:bodyPr/>
          <a:lstStyle/>
          <a:p>
            <a:fld id="{C5CBEA7B-64A4-4354-845E-AE91C99E82B0}" type="slidenum">
              <a:rPr lang="ja-JP" altLang="en-US" smtClean="0"/>
              <a:pPr/>
              <a:t>153</a:t>
            </a:fld>
            <a:endParaRPr lang="ja-JP" altLang="en-US" dirty="0"/>
          </a:p>
        </p:txBody>
      </p:sp>
      <p:sp>
        <p:nvSpPr>
          <p:cNvPr id="6" name="正方形/長方形 5">
            <a:extLst>
              <a:ext uri="{FF2B5EF4-FFF2-40B4-BE49-F238E27FC236}">
                <a16:creationId xmlns:a16="http://schemas.microsoft.com/office/drawing/2014/main" id="{49697392-9D17-4EE9-8625-B111558053BA}"/>
              </a:ext>
            </a:extLst>
          </p:cNvPr>
          <p:cNvSpPr/>
          <p:nvPr/>
        </p:nvSpPr>
        <p:spPr>
          <a:xfrm>
            <a:off x="5056231" y="2286164"/>
            <a:ext cx="2016224" cy="100811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r>
              <a:rPr lang="ja-JP" altLang="en-US" sz="1400" dirty="0">
                <a:latin typeface="メイリオ" panose="020B0604030504040204" pitchFamily="50" charset="-128"/>
                <a:ea typeface="メイリオ" panose="020B0604030504040204" pitchFamily="50" charset="-128"/>
              </a:rPr>
              <a:t>目標を達成する</a:t>
            </a:r>
            <a:r>
              <a:rPr lang="ja-JP" altLang="en-US" sz="1400">
                <a:latin typeface="メイリオ" panose="020B0604030504040204" pitchFamily="50" charset="-128"/>
                <a:ea typeface="メイリオ" panose="020B0604030504040204" pitchFamily="50" charset="-128"/>
              </a:rPr>
              <a:t>ためのパートナーとして私を</a:t>
            </a:r>
            <a:r>
              <a:rPr lang="ja-JP" altLang="en-US" sz="1400" dirty="0">
                <a:latin typeface="メイリオ" panose="020B0604030504040204" pitchFamily="50" charset="-128"/>
                <a:ea typeface="メイリオ" panose="020B0604030504040204" pitchFamily="50" charset="-128"/>
              </a:rPr>
              <a:t>選ぶべきである。</a:t>
            </a:r>
          </a:p>
        </p:txBody>
      </p:sp>
      <p:sp>
        <p:nvSpPr>
          <p:cNvPr id="7" name="テキスト ボックス 6">
            <a:extLst>
              <a:ext uri="{FF2B5EF4-FFF2-40B4-BE49-F238E27FC236}">
                <a16:creationId xmlns:a16="http://schemas.microsoft.com/office/drawing/2014/main" id="{86BB1182-4175-41E1-87F8-54EFE6BAE128}"/>
              </a:ext>
            </a:extLst>
          </p:cNvPr>
          <p:cNvSpPr txBox="1"/>
          <p:nvPr/>
        </p:nvSpPr>
        <p:spPr>
          <a:xfrm>
            <a:off x="5741179" y="1916832"/>
            <a:ext cx="646331" cy="369332"/>
          </a:xfrm>
          <a:prstGeom prst="rect">
            <a:avLst/>
          </a:prstGeom>
          <a:noFill/>
        </p:spPr>
        <p:txBody>
          <a:bodyPr wrap="none" rtlCol="0">
            <a:spAutoFit/>
          </a:bodyPr>
          <a:lstStyle/>
          <a:p>
            <a:pPr algn="ctr"/>
            <a:r>
              <a:rPr lang="ja-JP" altLang="en-US" b="1" u="sng" dirty="0">
                <a:latin typeface="メイリオ" panose="020B0604030504040204" pitchFamily="50" charset="-128"/>
                <a:ea typeface="メイリオ" panose="020B0604030504040204" pitchFamily="50" charset="-128"/>
              </a:rPr>
              <a:t>主題</a:t>
            </a:r>
          </a:p>
        </p:txBody>
      </p:sp>
      <p:sp>
        <p:nvSpPr>
          <p:cNvPr id="8" name="正方形/長方形 7">
            <a:extLst>
              <a:ext uri="{FF2B5EF4-FFF2-40B4-BE49-F238E27FC236}">
                <a16:creationId xmlns:a16="http://schemas.microsoft.com/office/drawing/2014/main" id="{094EDF4D-86CE-4153-AE11-2571BC606213}"/>
              </a:ext>
            </a:extLst>
          </p:cNvPr>
          <p:cNvSpPr/>
          <p:nvPr/>
        </p:nvSpPr>
        <p:spPr>
          <a:xfrm>
            <a:off x="2495600" y="4158372"/>
            <a:ext cx="2016224" cy="164689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理由①</a:t>
            </a:r>
            <a:endParaRPr lang="en-US" altLang="ja-JP" sz="1400" b="1" u="sng"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すでに同じ業種でたくさんの実績を上げており、社内に成功事例が蓄積されている。</a:t>
            </a:r>
          </a:p>
        </p:txBody>
      </p:sp>
      <p:sp>
        <p:nvSpPr>
          <p:cNvPr id="9" name="正方形/長方形 8">
            <a:extLst>
              <a:ext uri="{FF2B5EF4-FFF2-40B4-BE49-F238E27FC236}">
                <a16:creationId xmlns:a16="http://schemas.microsoft.com/office/drawing/2014/main" id="{CE5369D7-35FE-4D76-A03F-2FE1F6779FF0}"/>
              </a:ext>
            </a:extLst>
          </p:cNvPr>
          <p:cNvSpPr/>
          <p:nvPr/>
        </p:nvSpPr>
        <p:spPr>
          <a:xfrm>
            <a:off x="5056231" y="4158372"/>
            <a:ext cx="2016224" cy="164689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理由②</a:t>
            </a:r>
            <a:endParaRPr lang="en-US" altLang="ja-JP" sz="1400" b="1" u="sng"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社</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担当制であるため、御社の運用に専念することができ、迅速かつきめ細かな対応ができる体制が整っている。</a:t>
            </a:r>
          </a:p>
        </p:txBody>
      </p:sp>
      <p:sp>
        <p:nvSpPr>
          <p:cNvPr id="10" name="正方形/長方形 9">
            <a:extLst>
              <a:ext uri="{FF2B5EF4-FFF2-40B4-BE49-F238E27FC236}">
                <a16:creationId xmlns:a16="http://schemas.microsoft.com/office/drawing/2014/main" id="{FF6D6C96-B9CF-45A7-A7EA-674344E0D102}"/>
              </a:ext>
            </a:extLst>
          </p:cNvPr>
          <p:cNvSpPr/>
          <p:nvPr/>
        </p:nvSpPr>
        <p:spPr>
          <a:xfrm>
            <a:off x="7675270" y="4158372"/>
            <a:ext cx="2016224" cy="164689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理由③</a:t>
            </a:r>
          </a:p>
          <a:p>
            <a:r>
              <a:rPr lang="ja-JP" altLang="en-US" sz="1400" dirty="0">
                <a:latin typeface="メイリオ" panose="020B0604030504040204" pitchFamily="50" charset="-128"/>
                <a:ea typeface="メイリオ" panose="020B0604030504040204" pitchFamily="50" charset="-128"/>
              </a:rPr>
              <a:t>統計チームをアサインし、科学に基づいた精度の高い分析を実施し、問題解決にあたることができる。</a:t>
            </a:r>
            <a:endParaRPr lang="en-US" altLang="ja-JP" sz="1400" dirty="0">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F624CCA2-FBA8-4AE3-B26C-7EAAE6C40A97}"/>
              </a:ext>
            </a:extLst>
          </p:cNvPr>
          <p:cNvSpPr>
            <a:spLocks noGrp="1"/>
          </p:cNvSpPr>
          <p:nvPr>
            <p:ph idx="1"/>
          </p:nvPr>
        </p:nvSpPr>
        <p:spPr>
          <a:xfrm>
            <a:off x="1988714" y="783000"/>
            <a:ext cx="8229600" cy="5292000"/>
          </a:xfrm>
        </p:spPr>
        <p:txBody>
          <a:bodyPr>
            <a:normAutofit/>
          </a:bodyPr>
          <a:lstStyle/>
          <a:p>
            <a:r>
              <a:rPr lang="ja-JP" altLang="en-US" sz="2000" dirty="0"/>
              <a:t>このように主題に対して事例や事実を並べて結論に</a:t>
            </a:r>
            <a:r>
              <a:rPr lang="ja-JP" altLang="en-US" sz="2000"/>
              <a:t>つなげる手法</a:t>
            </a:r>
            <a:endParaRPr lang="ja-JP" altLang="en-US" sz="2000" dirty="0"/>
          </a:p>
        </p:txBody>
      </p:sp>
      <p:cxnSp>
        <p:nvCxnSpPr>
          <p:cNvPr id="5" name="コネクタ: カギ線 4">
            <a:extLst>
              <a:ext uri="{FF2B5EF4-FFF2-40B4-BE49-F238E27FC236}">
                <a16:creationId xmlns:a16="http://schemas.microsoft.com/office/drawing/2014/main" id="{170FF2F3-ADCE-4810-89A8-C07B329C3BEF}"/>
              </a:ext>
            </a:extLst>
          </p:cNvPr>
          <p:cNvCxnSpPr>
            <a:cxnSpLocks/>
            <a:stCxn id="8" idx="0"/>
            <a:endCxn id="6" idx="2"/>
          </p:cNvCxnSpPr>
          <p:nvPr/>
        </p:nvCxnSpPr>
        <p:spPr>
          <a:xfrm rot="5400000" flipH="1" flipV="1">
            <a:off x="4351979" y="2446010"/>
            <a:ext cx="864096" cy="2560631"/>
          </a:xfrm>
          <a:prstGeom prst="bentConnector3">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8" name="コネクタ: カギ線 17">
            <a:extLst>
              <a:ext uri="{FF2B5EF4-FFF2-40B4-BE49-F238E27FC236}">
                <a16:creationId xmlns:a16="http://schemas.microsoft.com/office/drawing/2014/main" id="{E0DF335E-8AFB-40B3-B88E-C9C5DCAC1074}"/>
              </a:ext>
            </a:extLst>
          </p:cNvPr>
          <p:cNvCxnSpPr>
            <a:cxnSpLocks/>
            <a:stCxn id="10" idx="0"/>
            <a:endCxn id="6" idx="2"/>
          </p:cNvCxnSpPr>
          <p:nvPr/>
        </p:nvCxnSpPr>
        <p:spPr>
          <a:xfrm rot="16200000" flipV="1">
            <a:off x="6941815" y="2416805"/>
            <a:ext cx="864096" cy="2619039"/>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4BEBF9E9-4DA4-4CFF-894C-3ED1E2B47E9E}"/>
              </a:ext>
            </a:extLst>
          </p:cNvPr>
          <p:cNvCxnSpPr>
            <a:cxnSpLocks/>
            <a:stCxn id="9" idx="0"/>
            <a:endCxn id="6" idx="2"/>
          </p:cNvCxnSpPr>
          <p:nvPr/>
        </p:nvCxnSpPr>
        <p:spPr>
          <a:xfrm flipV="1">
            <a:off x="6064343" y="3294276"/>
            <a:ext cx="0" cy="864096"/>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728945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0FAD0-D835-4907-A05B-BEC98EF0CE9E}"/>
              </a:ext>
            </a:extLst>
          </p:cNvPr>
          <p:cNvSpPr>
            <a:spLocks noGrp="1"/>
          </p:cNvSpPr>
          <p:nvPr>
            <p:ph type="title"/>
          </p:nvPr>
        </p:nvSpPr>
        <p:spPr/>
        <p:txBody>
          <a:bodyPr/>
          <a:lstStyle/>
          <a:p>
            <a:r>
              <a:rPr lang="ja-JP" altLang="en-US" b="0" i="0">
                <a:solidFill>
                  <a:srgbClr val="000000"/>
                </a:solidFill>
                <a:effectLst/>
                <a:latin typeface="ヒラギノ角ゴ ProN W3"/>
              </a:rPr>
              <a:t>論理の基本：ピラミッドストラクチャー</a:t>
            </a:r>
            <a:endParaRPr kumimoji="1" lang="ja-JP" altLang="en-US" dirty="0"/>
          </a:p>
        </p:txBody>
      </p:sp>
      <p:sp>
        <p:nvSpPr>
          <p:cNvPr id="3" name="コンテンツ プレースホルダー 2">
            <a:extLst>
              <a:ext uri="{FF2B5EF4-FFF2-40B4-BE49-F238E27FC236}">
                <a16:creationId xmlns:a16="http://schemas.microsoft.com/office/drawing/2014/main" id="{1F4C1F54-6104-4C6C-B258-6C1C1BA3626C}"/>
              </a:ext>
            </a:extLst>
          </p:cNvPr>
          <p:cNvSpPr>
            <a:spLocks noGrp="1"/>
          </p:cNvSpPr>
          <p:nvPr>
            <p:ph idx="1"/>
          </p:nvPr>
        </p:nvSpPr>
        <p:spPr/>
        <p:txBody>
          <a:bodyPr>
            <a:normAutofit/>
          </a:bodyPr>
          <a:lstStyle/>
          <a:p>
            <a:r>
              <a:rPr kumimoji="1" lang="ja-JP" altLang="en-US" sz="2400" dirty="0"/>
              <a:t>先ほどの例のように</a:t>
            </a:r>
            <a:r>
              <a:rPr kumimoji="1" lang="ja-JP" altLang="en-US" sz="2400"/>
              <a:t>、伝えたい</a:t>
            </a:r>
            <a:r>
              <a:rPr kumimoji="1" lang="ja-JP" altLang="en-US" sz="2400">
                <a:solidFill>
                  <a:srgbClr val="000000"/>
                </a:solidFill>
                <a:latin typeface="ヒラギノ角ゴ ProN W3"/>
              </a:rPr>
              <a:t>主題</a:t>
            </a:r>
            <a:r>
              <a:rPr lang="ja-JP" altLang="en-US" sz="2400" b="0" i="0">
                <a:solidFill>
                  <a:srgbClr val="000000"/>
                </a:solidFill>
                <a:effectLst/>
                <a:latin typeface="ヒラギノ角ゴ ProN W3"/>
              </a:rPr>
              <a:t>と</a:t>
            </a:r>
            <a:r>
              <a:rPr lang="ja-JP" altLang="en-US" sz="2400" b="0" i="0" dirty="0">
                <a:solidFill>
                  <a:srgbClr val="000000"/>
                </a:solidFill>
                <a:effectLst/>
                <a:latin typeface="ヒラギノ角ゴ ProN W3"/>
              </a:rPr>
              <a:t>その根拠を構造的に表した</a:t>
            </a:r>
            <a:r>
              <a:rPr lang="ja-JP" altLang="en-US" sz="2400" b="0" i="0">
                <a:solidFill>
                  <a:srgbClr val="000000"/>
                </a:solidFill>
                <a:effectLst/>
                <a:latin typeface="ヒラギノ角ゴ ProN W3"/>
              </a:rPr>
              <a:t>ものを</a:t>
            </a:r>
            <a:br>
              <a:rPr lang="en-US" altLang="ja-JP" sz="2400" b="0" i="0" dirty="0">
                <a:solidFill>
                  <a:srgbClr val="000000"/>
                </a:solidFill>
                <a:effectLst/>
                <a:latin typeface="ヒラギノ角ゴ ProN W3"/>
              </a:rPr>
            </a:br>
            <a:r>
              <a:rPr lang="ja-JP" altLang="en-US" sz="2400" b="1" i="0" u="sng">
                <a:solidFill>
                  <a:srgbClr val="FF0000"/>
                </a:solidFill>
                <a:effectLst/>
                <a:latin typeface="ヒラギノ角ゴ ProN W3"/>
              </a:rPr>
              <a:t>ピラミッドストラクチャー</a:t>
            </a:r>
            <a:r>
              <a:rPr lang="ja-JP" altLang="en-US" sz="2400" b="0" i="0">
                <a:solidFill>
                  <a:srgbClr val="000000"/>
                </a:solidFill>
                <a:effectLst/>
                <a:latin typeface="ヒラギノ角ゴ ProN W3"/>
              </a:rPr>
              <a:t>と言います</a:t>
            </a:r>
            <a:r>
              <a:rPr lang="ja-JP" altLang="en-US" sz="2400">
                <a:solidFill>
                  <a:srgbClr val="000000"/>
                </a:solidFill>
                <a:latin typeface="ヒラギノ角ゴ ProN W3"/>
              </a:rPr>
              <a:t>（三角形みたいだから）</a:t>
            </a:r>
            <a:endParaRPr lang="en-US" altLang="ja-JP" sz="2400" dirty="0">
              <a:solidFill>
                <a:srgbClr val="000000"/>
              </a:solidFill>
              <a:latin typeface="ヒラギノ角ゴ ProN W3"/>
            </a:endParaRPr>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378454A1-72FB-471A-AD21-E984042A4B7F}"/>
              </a:ext>
            </a:extLst>
          </p:cNvPr>
          <p:cNvSpPr>
            <a:spLocks noGrp="1"/>
          </p:cNvSpPr>
          <p:nvPr>
            <p:ph type="sldNum" sz="quarter" idx="4"/>
          </p:nvPr>
        </p:nvSpPr>
        <p:spPr/>
        <p:txBody>
          <a:bodyPr/>
          <a:lstStyle/>
          <a:p>
            <a:fld id="{C5CBEA7B-64A4-4354-845E-AE91C99E82B0}" type="slidenum">
              <a:rPr lang="ja-JP" altLang="en-US" smtClean="0"/>
              <a:pPr/>
              <a:t>154</a:t>
            </a:fld>
            <a:endParaRPr lang="ja-JP" altLang="en-US" dirty="0"/>
          </a:p>
        </p:txBody>
      </p:sp>
      <p:sp>
        <p:nvSpPr>
          <p:cNvPr id="23" name="正方形/長方形 22">
            <a:extLst>
              <a:ext uri="{FF2B5EF4-FFF2-40B4-BE49-F238E27FC236}">
                <a16:creationId xmlns:a16="http://schemas.microsoft.com/office/drawing/2014/main" id="{6F53DA85-12DA-4F63-8A2F-6955EF785843}"/>
              </a:ext>
            </a:extLst>
          </p:cNvPr>
          <p:cNvSpPr/>
          <p:nvPr/>
        </p:nvSpPr>
        <p:spPr>
          <a:xfrm>
            <a:off x="5447928" y="3212976"/>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メイリオ" panose="020B0604030504040204" pitchFamily="50" charset="-128"/>
                <a:ea typeface="メイリオ" panose="020B0604030504040204" pitchFamily="50" charset="-128"/>
              </a:rPr>
              <a:t>主題</a:t>
            </a:r>
            <a:endParaRPr lang="ja-JP" altLang="en-US" sz="1400"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9E85E226-FEBE-4C1D-A8B5-665A23DA699C}"/>
              </a:ext>
            </a:extLst>
          </p:cNvPr>
          <p:cNvSpPr/>
          <p:nvPr/>
        </p:nvSpPr>
        <p:spPr>
          <a:xfrm>
            <a:off x="3812866" y="4633559"/>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根拠①</a:t>
            </a:r>
          </a:p>
        </p:txBody>
      </p:sp>
      <p:sp>
        <p:nvSpPr>
          <p:cNvPr id="25" name="正方形/長方形 24">
            <a:extLst>
              <a:ext uri="{FF2B5EF4-FFF2-40B4-BE49-F238E27FC236}">
                <a16:creationId xmlns:a16="http://schemas.microsoft.com/office/drawing/2014/main" id="{1B43815D-0819-4B64-9F0E-AA697BF600BE}"/>
              </a:ext>
            </a:extLst>
          </p:cNvPr>
          <p:cNvSpPr/>
          <p:nvPr/>
        </p:nvSpPr>
        <p:spPr>
          <a:xfrm>
            <a:off x="5447928" y="4633559"/>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根拠②</a:t>
            </a:r>
          </a:p>
        </p:txBody>
      </p:sp>
      <p:sp>
        <p:nvSpPr>
          <p:cNvPr id="26" name="正方形/長方形 25">
            <a:extLst>
              <a:ext uri="{FF2B5EF4-FFF2-40B4-BE49-F238E27FC236}">
                <a16:creationId xmlns:a16="http://schemas.microsoft.com/office/drawing/2014/main" id="{2BB7FAE2-69AD-45B5-9C11-D6D4A207FAC4}"/>
              </a:ext>
            </a:extLst>
          </p:cNvPr>
          <p:cNvSpPr/>
          <p:nvPr/>
        </p:nvSpPr>
        <p:spPr>
          <a:xfrm>
            <a:off x="7096598" y="4633559"/>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根拠③</a:t>
            </a:r>
          </a:p>
        </p:txBody>
      </p:sp>
      <p:cxnSp>
        <p:nvCxnSpPr>
          <p:cNvPr id="27" name="コネクタ: カギ線 26">
            <a:extLst>
              <a:ext uri="{FF2B5EF4-FFF2-40B4-BE49-F238E27FC236}">
                <a16:creationId xmlns:a16="http://schemas.microsoft.com/office/drawing/2014/main" id="{0542996A-5131-4227-AA57-067F1F85C608}"/>
              </a:ext>
            </a:extLst>
          </p:cNvPr>
          <p:cNvCxnSpPr>
            <a:cxnSpLocks/>
            <a:stCxn id="24" idx="0"/>
            <a:endCxn id="23" idx="2"/>
          </p:cNvCxnSpPr>
          <p:nvPr/>
        </p:nvCxnSpPr>
        <p:spPr>
          <a:xfrm rot="5400000" flipH="1" flipV="1">
            <a:off x="5000227" y="3537785"/>
            <a:ext cx="556487" cy="163506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コネクタ: カギ線 27">
            <a:extLst>
              <a:ext uri="{FF2B5EF4-FFF2-40B4-BE49-F238E27FC236}">
                <a16:creationId xmlns:a16="http://schemas.microsoft.com/office/drawing/2014/main" id="{33E0BB8E-2F76-463E-BAF6-4034771D08F7}"/>
              </a:ext>
            </a:extLst>
          </p:cNvPr>
          <p:cNvCxnSpPr>
            <a:cxnSpLocks/>
            <a:stCxn id="26" idx="0"/>
            <a:endCxn id="23" idx="2"/>
          </p:cNvCxnSpPr>
          <p:nvPr/>
        </p:nvCxnSpPr>
        <p:spPr>
          <a:xfrm rot="16200000" flipV="1">
            <a:off x="6642093" y="3530981"/>
            <a:ext cx="556487" cy="164867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9" name="直線コネクタ 28">
            <a:extLst>
              <a:ext uri="{FF2B5EF4-FFF2-40B4-BE49-F238E27FC236}">
                <a16:creationId xmlns:a16="http://schemas.microsoft.com/office/drawing/2014/main" id="{7D84B89E-41F7-4261-8ECC-64BC6061CFEA}"/>
              </a:ext>
            </a:extLst>
          </p:cNvPr>
          <p:cNvCxnSpPr>
            <a:cxnSpLocks/>
            <a:stCxn id="23" idx="2"/>
            <a:endCxn id="25" idx="0"/>
          </p:cNvCxnSpPr>
          <p:nvPr/>
        </p:nvCxnSpPr>
        <p:spPr>
          <a:xfrm>
            <a:off x="6096000" y="4077073"/>
            <a:ext cx="0" cy="556487"/>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 name="テキスト ボックス 11">
            <a:extLst>
              <a:ext uri="{FF2B5EF4-FFF2-40B4-BE49-F238E27FC236}">
                <a16:creationId xmlns:a16="http://schemas.microsoft.com/office/drawing/2014/main" id="{8E15DF15-B0E3-49BB-85E5-C8E50441CD50}"/>
              </a:ext>
            </a:extLst>
          </p:cNvPr>
          <p:cNvSpPr txBox="1"/>
          <p:nvPr/>
        </p:nvSpPr>
        <p:spPr>
          <a:xfrm>
            <a:off x="6880574" y="3193400"/>
            <a:ext cx="1350634" cy="877163"/>
          </a:xfrm>
          <a:prstGeom prst="rect">
            <a:avLst/>
          </a:prstGeom>
          <a:noFill/>
        </p:spPr>
        <p:txBody>
          <a:bodyPr wrap="square" rtlCol="0">
            <a:spAutoFit/>
          </a:bodyPr>
          <a:lstStyle/>
          <a:p>
            <a:pPr>
              <a:spcBef>
                <a:spcPts val="600"/>
              </a:spcBef>
            </a:pPr>
            <a:r>
              <a:rPr lang="ja-JP" altLang="en-US" sz="1000" u="sng" dirty="0">
                <a:latin typeface="メイリオ" panose="020B0604030504040204" pitchFamily="50" charset="-128"/>
                <a:ea typeface="メイリオ" panose="020B0604030504040204" pitchFamily="50" charset="-128"/>
              </a:rPr>
              <a:t>隠れた前提条件</a:t>
            </a:r>
            <a:endParaRPr lang="en-US" altLang="ja-JP" sz="1000" u="sng" dirty="0">
              <a:latin typeface="メイリオ" panose="020B0604030504040204" pitchFamily="50" charset="-128"/>
              <a:ea typeface="メイリオ" panose="020B0604030504040204" pitchFamily="50" charset="-128"/>
            </a:endParaRPr>
          </a:p>
          <a:p>
            <a:pPr>
              <a:spcBef>
                <a:spcPts val="600"/>
              </a:spcBef>
            </a:pPr>
            <a:r>
              <a:rPr lang="ja-JP" altLang="en-US" sz="1200" dirty="0">
                <a:latin typeface="メイリオ" panose="020B0604030504040204" pitchFamily="50" charset="-128"/>
                <a:ea typeface="メイリオ" panose="020B0604030504040204" pitchFamily="50" charset="-128"/>
              </a:rPr>
              <a:t>状況：</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事実：</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疑問：</a:t>
            </a:r>
            <a:endParaRPr lang="en-US" altLang="ja-JP"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96010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05CA5-449F-452D-8085-91A6BA28D370}"/>
              </a:ext>
            </a:extLst>
          </p:cNvPr>
          <p:cNvSpPr>
            <a:spLocks noGrp="1"/>
          </p:cNvSpPr>
          <p:nvPr>
            <p:ph type="title"/>
          </p:nvPr>
        </p:nvSpPr>
        <p:spPr/>
        <p:txBody>
          <a:bodyPr/>
          <a:lstStyle/>
          <a:p>
            <a:r>
              <a:rPr kumimoji="1" lang="ja-JP" altLang="en-US" dirty="0"/>
              <a:t>主題の設定</a:t>
            </a:r>
          </a:p>
        </p:txBody>
      </p:sp>
      <p:sp>
        <p:nvSpPr>
          <p:cNvPr id="3" name="コンテンツ プレースホルダー 2">
            <a:extLst>
              <a:ext uri="{FF2B5EF4-FFF2-40B4-BE49-F238E27FC236}">
                <a16:creationId xmlns:a16="http://schemas.microsoft.com/office/drawing/2014/main" id="{40D842AD-BD4A-4E94-AD58-5B006DBCC4A0}"/>
              </a:ext>
            </a:extLst>
          </p:cNvPr>
          <p:cNvSpPr>
            <a:spLocks noGrp="1"/>
          </p:cNvSpPr>
          <p:nvPr>
            <p:ph idx="1"/>
          </p:nvPr>
        </p:nvSpPr>
        <p:spPr/>
        <p:txBody>
          <a:bodyPr>
            <a:normAutofit/>
          </a:bodyPr>
          <a:lstStyle/>
          <a:p>
            <a:r>
              <a:rPr lang="ja-JP" altLang="en-US" sz="2400" dirty="0"/>
              <a:t>最も重要なのは論ず</a:t>
            </a:r>
            <a:r>
              <a:rPr lang="ja-JP" altLang="en-US" sz="2400"/>
              <a:t>べき主題の</a:t>
            </a:r>
            <a:r>
              <a:rPr lang="ja-JP" altLang="en-US" sz="2400" dirty="0"/>
              <a:t>設定</a:t>
            </a:r>
            <a:endParaRPr lang="en-US" altLang="ja-JP" sz="2400" dirty="0"/>
          </a:p>
          <a:p>
            <a:r>
              <a:rPr lang="ja-JP" altLang="en-US" sz="2400" dirty="0"/>
              <a:t>この部分が結論として最も</a:t>
            </a:r>
            <a:r>
              <a:rPr lang="ja-JP" altLang="en-US" sz="2400"/>
              <a:t>言いたいこと</a:t>
            </a:r>
            <a:endParaRPr lang="en-US" altLang="ja-JP" sz="2400" dirty="0"/>
          </a:p>
        </p:txBody>
      </p:sp>
      <p:sp>
        <p:nvSpPr>
          <p:cNvPr id="4" name="スライド番号プレースホルダー 3">
            <a:extLst>
              <a:ext uri="{FF2B5EF4-FFF2-40B4-BE49-F238E27FC236}">
                <a16:creationId xmlns:a16="http://schemas.microsoft.com/office/drawing/2014/main" id="{DD4A5613-BC80-4AB0-A5B6-F19C8E745AB0}"/>
              </a:ext>
            </a:extLst>
          </p:cNvPr>
          <p:cNvSpPr>
            <a:spLocks noGrp="1"/>
          </p:cNvSpPr>
          <p:nvPr>
            <p:ph type="sldNum" sz="quarter" idx="4"/>
          </p:nvPr>
        </p:nvSpPr>
        <p:spPr/>
        <p:txBody>
          <a:bodyPr/>
          <a:lstStyle/>
          <a:p>
            <a:fld id="{C5CBEA7B-64A4-4354-845E-AE91C99E82B0}" type="slidenum">
              <a:rPr lang="ja-JP" altLang="en-US" smtClean="0"/>
              <a:pPr/>
              <a:t>155</a:t>
            </a:fld>
            <a:endParaRPr lang="ja-JP" altLang="en-US" dirty="0"/>
          </a:p>
        </p:txBody>
      </p:sp>
      <p:sp>
        <p:nvSpPr>
          <p:cNvPr id="5" name="正方形/長方形 4">
            <a:extLst>
              <a:ext uri="{FF2B5EF4-FFF2-40B4-BE49-F238E27FC236}">
                <a16:creationId xmlns:a16="http://schemas.microsoft.com/office/drawing/2014/main" id="{CF8107CD-87EA-45FA-A365-86288A624EBE}"/>
              </a:ext>
            </a:extLst>
          </p:cNvPr>
          <p:cNvSpPr/>
          <p:nvPr/>
        </p:nvSpPr>
        <p:spPr>
          <a:xfrm>
            <a:off x="4091526" y="3016529"/>
            <a:ext cx="4023976" cy="864096"/>
          </a:xfrm>
          <a:prstGeom prst="rect">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dirty="0">
                <a:latin typeface="Yu Gothic" panose="020B0400000000000000" pitchFamily="34" charset="-128"/>
                <a:ea typeface="Yu Gothic" panose="020B0400000000000000" pitchFamily="34" charset="-128"/>
              </a:rPr>
              <a:t>売上目標を達成するためには</a:t>
            </a:r>
            <a:endParaRPr lang="en-US" altLang="ja-JP" sz="1400" b="1" dirty="0">
              <a:latin typeface="Yu Gothic" panose="020B0400000000000000" pitchFamily="34" charset="-128"/>
              <a:ea typeface="Yu Gothic" panose="020B0400000000000000" pitchFamily="34" charset="-128"/>
            </a:endParaRPr>
          </a:p>
          <a:p>
            <a:pPr algn="ctr"/>
            <a:r>
              <a:rPr lang="en-US" altLang="ja-JP" sz="1400" b="1" dirty="0">
                <a:latin typeface="Yu Gothic" panose="020B0400000000000000" pitchFamily="34" charset="-128"/>
                <a:ea typeface="Yu Gothic" panose="020B0400000000000000" pitchFamily="34" charset="-128"/>
              </a:rPr>
              <a:t>LP</a:t>
            </a:r>
            <a:r>
              <a:rPr lang="ja-JP" altLang="en-US" sz="1400" b="1" dirty="0">
                <a:latin typeface="Yu Gothic" panose="020B0400000000000000" pitchFamily="34" charset="-128"/>
                <a:ea typeface="Yu Gothic" panose="020B0400000000000000" pitchFamily="34" charset="-128"/>
              </a:rPr>
              <a:t>を改善して</a:t>
            </a:r>
            <a:r>
              <a:rPr lang="en-US" altLang="ja-JP" sz="1400" b="1" dirty="0">
                <a:latin typeface="Yu Gothic" panose="020B0400000000000000" pitchFamily="34" charset="-128"/>
                <a:ea typeface="Yu Gothic" panose="020B0400000000000000" pitchFamily="34" charset="-128"/>
              </a:rPr>
              <a:t>CVR</a:t>
            </a:r>
            <a:r>
              <a:rPr lang="ja-JP" altLang="en-US" sz="1400" b="1" dirty="0">
                <a:latin typeface="Yu Gothic" panose="020B0400000000000000" pitchFamily="34" charset="-128"/>
                <a:ea typeface="Yu Gothic" panose="020B0400000000000000" pitchFamily="34" charset="-128"/>
              </a:rPr>
              <a:t>を高めるべきである。</a:t>
            </a:r>
          </a:p>
        </p:txBody>
      </p:sp>
      <p:sp>
        <p:nvSpPr>
          <p:cNvPr id="6" name="正方形/長方形 5">
            <a:extLst>
              <a:ext uri="{FF2B5EF4-FFF2-40B4-BE49-F238E27FC236}">
                <a16:creationId xmlns:a16="http://schemas.microsoft.com/office/drawing/2014/main" id="{0D3829DD-432C-4112-927D-E9109EA3A4CC}"/>
              </a:ext>
            </a:extLst>
          </p:cNvPr>
          <p:cNvSpPr/>
          <p:nvPr/>
        </p:nvSpPr>
        <p:spPr>
          <a:xfrm>
            <a:off x="3820380"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Yu Gothic" panose="020B0400000000000000" pitchFamily="34" charset="-128"/>
                <a:ea typeface="Yu Gothic" panose="020B0400000000000000" pitchFamily="34" charset="-128"/>
              </a:rPr>
              <a:t>根拠①</a:t>
            </a:r>
          </a:p>
        </p:txBody>
      </p:sp>
      <p:sp>
        <p:nvSpPr>
          <p:cNvPr id="7" name="正方形/長方形 6">
            <a:extLst>
              <a:ext uri="{FF2B5EF4-FFF2-40B4-BE49-F238E27FC236}">
                <a16:creationId xmlns:a16="http://schemas.microsoft.com/office/drawing/2014/main" id="{351F0EEC-C921-4EE4-B933-4D62F2239D72}"/>
              </a:ext>
            </a:extLst>
          </p:cNvPr>
          <p:cNvSpPr/>
          <p:nvPr/>
        </p:nvSpPr>
        <p:spPr>
          <a:xfrm>
            <a:off x="5455442"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Yu Gothic" panose="020B0400000000000000" pitchFamily="34" charset="-128"/>
                <a:ea typeface="Yu Gothic" panose="020B0400000000000000" pitchFamily="34" charset="-128"/>
              </a:rPr>
              <a:t>根拠②</a:t>
            </a:r>
          </a:p>
        </p:txBody>
      </p:sp>
      <p:sp>
        <p:nvSpPr>
          <p:cNvPr id="8" name="正方形/長方形 7">
            <a:extLst>
              <a:ext uri="{FF2B5EF4-FFF2-40B4-BE49-F238E27FC236}">
                <a16:creationId xmlns:a16="http://schemas.microsoft.com/office/drawing/2014/main" id="{9B8C8437-0157-475C-B7E7-DD325282639B}"/>
              </a:ext>
            </a:extLst>
          </p:cNvPr>
          <p:cNvSpPr/>
          <p:nvPr/>
        </p:nvSpPr>
        <p:spPr>
          <a:xfrm>
            <a:off x="7104112"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Yu Gothic" panose="020B0400000000000000" pitchFamily="34" charset="-128"/>
                <a:ea typeface="Yu Gothic" panose="020B0400000000000000" pitchFamily="34" charset="-128"/>
              </a:rPr>
              <a:t>根拠③</a:t>
            </a:r>
          </a:p>
        </p:txBody>
      </p:sp>
      <p:cxnSp>
        <p:nvCxnSpPr>
          <p:cNvPr id="9" name="コネクタ: カギ線 8">
            <a:extLst>
              <a:ext uri="{FF2B5EF4-FFF2-40B4-BE49-F238E27FC236}">
                <a16:creationId xmlns:a16="http://schemas.microsoft.com/office/drawing/2014/main" id="{AC88961A-4566-4A14-8AD5-14B324BAA92E}"/>
              </a:ext>
            </a:extLst>
          </p:cNvPr>
          <p:cNvCxnSpPr>
            <a:cxnSpLocks/>
            <a:stCxn id="6" idx="0"/>
            <a:endCxn id="5" idx="2"/>
          </p:cNvCxnSpPr>
          <p:nvPr/>
        </p:nvCxnSpPr>
        <p:spPr>
          <a:xfrm rot="5400000" flipH="1" flipV="1">
            <a:off x="5007741" y="3341338"/>
            <a:ext cx="556487" cy="163506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0" name="コネクタ: カギ線 9">
            <a:extLst>
              <a:ext uri="{FF2B5EF4-FFF2-40B4-BE49-F238E27FC236}">
                <a16:creationId xmlns:a16="http://schemas.microsoft.com/office/drawing/2014/main" id="{778739FF-26C5-4209-9ED5-C7D3AA3384F6}"/>
              </a:ext>
            </a:extLst>
          </p:cNvPr>
          <p:cNvCxnSpPr>
            <a:cxnSpLocks/>
            <a:stCxn id="8" idx="0"/>
            <a:endCxn id="5" idx="2"/>
          </p:cNvCxnSpPr>
          <p:nvPr/>
        </p:nvCxnSpPr>
        <p:spPr>
          <a:xfrm rot="16200000" flipV="1">
            <a:off x="6649607" y="3334534"/>
            <a:ext cx="556487" cy="164867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 name="直線コネクタ 10">
            <a:extLst>
              <a:ext uri="{FF2B5EF4-FFF2-40B4-BE49-F238E27FC236}">
                <a16:creationId xmlns:a16="http://schemas.microsoft.com/office/drawing/2014/main" id="{456D774C-0B76-4B56-8F9B-40217D891DC3}"/>
              </a:ext>
            </a:extLst>
          </p:cNvPr>
          <p:cNvCxnSpPr>
            <a:cxnSpLocks/>
            <a:stCxn id="5" idx="2"/>
            <a:endCxn id="7" idx="0"/>
          </p:cNvCxnSpPr>
          <p:nvPr/>
        </p:nvCxnSpPr>
        <p:spPr>
          <a:xfrm>
            <a:off x="6103514" y="3880626"/>
            <a:ext cx="0" cy="556487"/>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186000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7FE87-1010-4131-A519-7699B3B0EE38}"/>
              </a:ext>
            </a:extLst>
          </p:cNvPr>
          <p:cNvSpPr>
            <a:spLocks noGrp="1"/>
          </p:cNvSpPr>
          <p:nvPr>
            <p:ph type="title"/>
          </p:nvPr>
        </p:nvSpPr>
        <p:spPr/>
        <p:txBody>
          <a:bodyPr/>
          <a:lstStyle/>
          <a:p>
            <a:r>
              <a:rPr kumimoji="1" lang="ja-JP" altLang="en-US" dirty="0"/>
              <a:t>主題とは何か？</a:t>
            </a:r>
          </a:p>
        </p:txBody>
      </p:sp>
      <p:sp>
        <p:nvSpPr>
          <p:cNvPr id="3" name="コンテンツ プレースホルダー 2">
            <a:extLst>
              <a:ext uri="{FF2B5EF4-FFF2-40B4-BE49-F238E27FC236}">
                <a16:creationId xmlns:a16="http://schemas.microsoft.com/office/drawing/2014/main" id="{F3AC9251-E8A3-445D-AA82-58D695F94AD6}"/>
              </a:ext>
            </a:extLst>
          </p:cNvPr>
          <p:cNvSpPr>
            <a:spLocks noGrp="1"/>
          </p:cNvSpPr>
          <p:nvPr>
            <p:ph idx="1"/>
          </p:nvPr>
        </p:nvSpPr>
        <p:spPr>
          <a:xfrm>
            <a:off x="1981200" y="781719"/>
            <a:ext cx="8229600" cy="5292000"/>
          </a:xfrm>
        </p:spPr>
        <p:txBody>
          <a:bodyPr/>
          <a:lstStyle/>
          <a:p>
            <a:pPr marL="0" indent="0" fontAlgn="base" latinLnBrk="1">
              <a:buNone/>
            </a:pPr>
            <a:r>
              <a:rPr lang="ja-JP" altLang="en-US" b="1" u="sng" dirty="0"/>
              <a:t>主題</a:t>
            </a:r>
            <a:endParaRPr lang="en-US" altLang="ja-JP" b="1" u="sng" dirty="0"/>
          </a:p>
          <a:p>
            <a:pPr marL="514350" indent="-514350" fontAlgn="base" latinLnBrk="1">
              <a:buFont typeface="+mj-lt"/>
              <a:buAutoNum type="arabicPeriod"/>
            </a:pPr>
            <a:r>
              <a:rPr lang="ja-JP" altLang="en-US" dirty="0"/>
              <a:t>中心となる題目・問題。</a:t>
            </a:r>
          </a:p>
          <a:p>
            <a:pPr marL="514350" indent="-514350" fontAlgn="base" latinLnBrk="1">
              <a:buFont typeface="+mj-lt"/>
              <a:buAutoNum type="arabicPeriod"/>
            </a:pPr>
            <a:r>
              <a:rPr lang="ja-JP" altLang="en-US" dirty="0"/>
              <a:t>芸術作品で、作者の主張の中心となる思想内容。</a:t>
            </a:r>
            <a:endParaRPr lang="en-US" altLang="ja-JP" dirty="0"/>
          </a:p>
          <a:p>
            <a:pPr marL="514350" indent="-514350" fontAlgn="base" latinLnBrk="1">
              <a:buFont typeface="+mj-lt"/>
              <a:buAutoNum type="arabicPeriod"/>
            </a:pPr>
            <a:r>
              <a:rPr lang="ja-JP" altLang="en-US" dirty="0"/>
              <a:t>楽曲を特徴づけ、展開させる核となる楽想。</a:t>
            </a:r>
            <a:endParaRPr kumimoji="1" lang="ja-JP" altLang="en-US" dirty="0"/>
          </a:p>
        </p:txBody>
      </p:sp>
      <p:sp>
        <p:nvSpPr>
          <p:cNvPr id="4" name="スライド番号プレースホルダー 3">
            <a:extLst>
              <a:ext uri="{FF2B5EF4-FFF2-40B4-BE49-F238E27FC236}">
                <a16:creationId xmlns:a16="http://schemas.microsoft.com/office/drawing/2014/main" id="{0087340F-EB05-4DB3-97AF-14BF014A58AC}"/>
              </a:ext>
            </a:extLst>
          </p:cNvPr>
          <p:cNvSpPr>
            <a:spLocks noGrp="1"/>
          </p:cNvSpPr>
          <p:nvPr>
            <p:ph type="sldNum" sz="quarter" idx="4"/>
          </p:nvPr>
        </p:nvSpPr>
        <p:spPr/>
        <p:txBody>
          <a:bodyPr/>
          <a:lstStyle/>
          <a:p>
            <a:fld id="{C5CBEA7B-64A4-4354-845E-AE91C99E82B0}" type="slidenum">
              <a:rPr lang="ja-JP" altLang="en-US" smtClean="0"/>
              <a:pPr/>
              <a:t>156</a:t>
            </a:fld>
            <a:endParaRPr lang="ja-JP" altLang="en-US" dirty="0"/>
          </a:p>
        </p:txBody>
      </p:sp>
      <p:sp>
        <p:nvSpPr>
          <p:cNvPr id="7" name="正方形/長方形 6">
            <a:extLst>
              <a:ext uri="{FF2B5EF4-FFF2-40B4-BE49-F238E27FC236}">
                <a16:creationId xmlns:a16="http://schemas.microsoft.com/office/drawing/2014/main" id="{25DB332B-2A12-41DA-BEE5-99A66E898BD2}"/>
              </a:ext>
            </a:extLst>
          </p:cNvPr>
          <p:cNvSpPr/>
          <p:nvPr/>
        </p:nvSpPr>
        <p:spPr>
          <a:xfrm>
            <a:off x="8472265" y="6149600"/>
            <a:ext cx="1595309" cy="261610"/>
          </a:xfrm>
          <a:prstGeom prst="rect">
            <a:avLst/>
          </a:prstGeom>
        </p:spPr>
        <p:txBody>
          <a:bodyPr wrap="none">
            <a:spAutoFit/>
          </a:bodyPr>
          <a:lstStyle/>
          <a:p>
            <a:r>
              <a:rPr lang="ja-JP" altLang="en-US" sz="1100" dirty="0">
                <a:latin typeface="メイリオ" panose="020B0604030504040204" pitchFamily="50" charset="-128"/>
                <a:ea typeface="メイリオ" panose="020B0604030504040204" pitchFamily="50" charset="-128"/>
              </a:rPr>
              <a:t>出典：デジタル大辞泉</a:t>
            </a:r>
          </a:p>
        </p:txBody>
      </p:sp>
    </p:spTree>
    <p:extLst>
      <p:ext uri="{BB962C8B-B14F-4D97-AF65-F5344CB8AC3E}">
        <p14:creationId xmlns:p14="http://schemas.microsoft.com/office/powerpoint/2010/main" val="2435869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57631-CF8B-4C73-BCFD-4EA9CE2A3869}"/>
              </a:ext>
            </a:extLst>
          </p:cNvPr>
          <p:cNvSpPr>
            <a:spLocks noGrp="1"/>
          </p:cNvSpPr>
          <p:nvPr>
            <p:ph type="title"/>
          </p:nvPr>
        </p:nvSpPr>
        <p:spPr/>
        <p:txBody>
          <a:bodyPr/>
          <a:lstStyle/>
          <a:p>
            <a:r>
              <a:rPr kumimoji="1" lang="ja-JP" altLang="en-US"/>
              <a:t>クラッシック</a:t>
            </a:r>
            <a:r>
              <a:rPr kumimoji="1" lang="ja-JP" altLang="en-US" dirty="0"/>
              <a:t>の楽曲における主題</a:t>
            </a:r>
          </a:p>
        </p:txBody>
      </p:sp>
      <p:sp>
        <p:nvSpPr>
          <p:cNvPr id="4" name="スライド番号プレースホルダー 3">
            <a:extLst>
              <a:ext uri="{FF2B5EF4-FFF2-40B4-BE49-F238E27FC236}">
                <a16:creationId xmlns:a16="http://schemas.microsoft.com/office/drawing/2014/main" id="{374C14E6-225C-4C46-BA31-E55BE4247809}"/>
              </a:ext>
            </a:extLst>
          </p:cNvPr>
          <p:cNvSpPr>
            <a:spLocks noGrp="1"/>
          </p:cNvSpPr>
          <p:nvPr>
            <p:ph type="sldNum" sz="quarter" idx="4"/>
          </p:nvPr>
        </p:nvSpPr>
        <p:spPr/>
        <p:txBody>
          <a:bodyPr/>
          <a:lstStyle/>
          <a:p>
            <a:fld id="{C5CBEA7B-64A4-4354-845E-AE91C99E82B0}" type="slidenum">
              <a:rPr lang="ja-JP" altLang="en-US" smtClean="0"/>
              <a:pPr/>
              <a:t>157</a:t>
            </a:fld>
            <a:endParaRPr lang="ja-JP" altLang="en-US" dirty="0"/>
          </a:p>
        </p:txBody>
      </p:sp>
      <p:pic>
        <p:nvPicPr>
          <p:cNvPr id="12290" name="Picture 2" descr="sym5-1-1.gif (2447 バイト)">
            <a:extLst>
              <a:ext uri="{FF2B5EF4-FFF2-40B4-BE49-F238E27FC236}">
                <a16:creationId xmlns:a16="http://schemas.microsoft.com/office/drawing/2014/main" id="{8B489AC8-DAD6-43B0-8C5C-B36EDCD8E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684" y="1965229"/>
            <a:ext cx="4448632" cy="112959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2BD59BEF-CB9D-45C1-9463-4D3F93454731}"/>
              </a:ext>
            </a:extLst>
          </p:cNvPr>
          <p:cNvSpPr/>
          <p:nvPr/>
        </p:nvSpPr>
        <p:spPr>
          <a:xfrm>
            <a:off x="5234226" y="1412777"/>
            <a:ext cx="1723549" cy="461665"/>
          </a:xfrm>
          <a:prstGeom prst="rect">
            <a:avLst/>
          </a:prstGeom>
        </p:spPr>
        <p:txBody>
          <a:bodyPr wrap="none">
            <a:spAutoFit/>
          </a:bodyPr>
          <a:lstStyle/>
          <a:p>
            <a:r>
              <a:rPr lang="ja-JP" altLang="en-US" sz="2400" dirty="0">
                <a:solidFill>
                  <a:srgbClr val="323232"/>
                </a:solidFill>
                <a:latin typeface="メイリオ" panose="020B0604030504040204" pitchFamily="50" charset="-128"/>
                <a:ea typeface="メイリオ" panose="020B0604030504040204" pitchFamily="50" charset="-128"/>
              </a:rPr>
              <a:t>運命の主題</a:t>
            </a:r>
            <a:endParaRPr lang="ja-JP" altLang="en-US" sz="2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AE2D5DC6-B0B0-410B-BAF0-DF52F28AE13D}"/>
              </a:ext>
            </a:extLst>
          </p:cNvPr>
          <p:cNvSpPr/>
          <p:nvPr/>
        </p:nvSpPr>
        <p:spPr>
          <a:xfrm>
            <a:off x="5812562" y="3338948"/>
            <a:ext cx="2659702" cy="246221"/>
          </a:xfrm>
          <a:prstGeom prst="rect">
            <a:avLst/>
          </a:prstGeom>
        </p:spPr>
        <p:txBody>
          <a:bodyPr wrap="none">
            <a:spAutoFit/>
          </a:bodyPr>
          <a:lstStyle/>
          <a:p>
            <a:r>
              <a:rPr lang="ja-JP" altLang="en-US" sz="1000" dirty="0">
                <a:latin typeface="メイリオ" panose="020B0604030504040204" pitchFamily="50" charset="-128"/>
                <a:ea typeface="メイリオ" panose="020B0604030504040204" pitchFamily="50" charset="-128"/>
              </a:rPr>
              <a:t>ベートーベン交響曲第</a:t>
            </a:r>
            <a:r>
              <a:rPr lang="en-US" altLang="ja-JP" sz="1000" dirty="0">
                <a:latin typeface="メイリオ" panose="020B0604030504040204" pitchFamily="50" charset="-128"/>
                <a:ea typeface="メイリオ" panose="020B0604030504040204" pitchFamily="50" charset="-128"/>
              </a:rPr>
              <a:t>5</a:t>
            </a:r>
            <a:r>
              <a:rPr lang="ja-JP" altLang="en-US" sz="1000" dirty="0">
                <a:latin typeface="メイリオ" panose="020B0604030504040204" pitchFamily="50" charset="-128"/>
                <a:ea typeface="メイリオ" panose="020B0604030504040204" pitchFamily="50" charset="-128"/>
              </a:rPr>
              <a:t>番 ハ短調 「運命」</a:t>
            </a:r>
          </a:p>
        </p:txBody>
      </p:sp>
      <p:sp>
        <p:nvSpPr>
          <p:cNvPr id="8" name="正方形/長方形 7">
            <a:extLst>
              <a:ext uri="{FF2B5EF4-FFF2-40B4-BE49-F238E27FC236}">
                <a16:creationId xmlns:a16="http://schemas.microsoft.com/office/drawing/2014/main" id="{FFDC04BE-F646-4B7C-B1FA-4258880818F1}"/>
              </a:ext>
            </a:extLst>
          </p:cNvPr>
          <p:cNvSpPr/>
          <p:nvPr/>
        </p:nvSpPr>
        <p:spPr>
          <a:xfrm>
            <a:off x="4742635" y="4005064"/>
            <a:ext cx="2723823" cy="369332"/>
          </a:xfrm>
          <a:prstGeom prst="rect">
            <a:avLst/>
          </a:prstGeom>
        </p:spPr>
        <p:txBody>
          <a:bodyPr wrap="none">
            <a:spAutoFit/>
          </a:bodyPr>
          <a:lstStyle/>
          <a:p>
            <a:pPr algn="ctr"/>
            <a:r>
              <a:rPr lang="ja-JP" altLang="en-US" dirty="0">
                <a:solidFill>
                  <a:srgbClr val="111111"/>
                </a:solidFill>
                <a:latin typeface="メイリオ" panose="020B0604030504040204" pitchFamily="50" charset="-128"/>
                <a:ea typeface="メイリオ" panose="020B0604030504040204" pitchFamily="50" charset="-128"/>
              </a:rPr>
              <a:t>全４楽章で</a:t>
            </a:r>
            <a:r>
              <a:rPr lang="zh-TW" altLang="en-US" dirty="0">
                <a:solidFill>
                  <a:srgbClr val="111111"/>
                </a:solidFill>
                <a:latin typeface="メイリオ" panose="020B0604030504040204" pitchFamily="50" charset="-128"/>
                <a:ea typeface="メイリオ" panose="020B0604030504040204" pitchFamily="50" charset="-128"/>
              </a:rPr>
              <a:t>合計７３３回</a:t>
            </a:r>
            <a:endParaRPr lang="en-US" altLang="zh-TW" dirty="0">
              <a:solidFill>
                <a:srgbClr val="111111"/>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2AF4D239-397D-4B56-A10F-0445BE8D1324}"/>
              </a:ext>
            </a:extLst>
          </p:cNvPr>
          <p:cNvSpPr/>
          <p:nvPr/>
        </p:nvSpPr>
        <p:spPr>
          <a:xfrm>
            <a:off x="5303912" y="4581129"/>
            <a:ext cx="2448272" cy="1277273"/>
          </a:xfrm>
          <a:prstGeom prst="rect">
            <a:avLst/>
          </a:prstGeom>
        </p:spPr>
        <p:txBody>
          <a:bodyPr wrap="square">
            <a:spAutoFit/>
          </a:bodyPr>
          <a:lstStyle/>
          <a:p>
            <a:r>
              <a:rPr lang="ja-JP" altLang="en-US" sz="1100" dirty="0">
                <a:latin typeface="メイリオ" panose="020B0604030504040204" pitchFamily="50" charset="-128"/>
                <a:ea typeface="メイリオ" panose="020B0604030504040204" pitchFamily="50" charset="-128"/>
              </a:rPr>
              <a:t>第１楽章：３３４回</a:t>
            </a:r>
          </a:p>
          <a:p>
            <a:r>
              <a:rPr lang="ja-JP" altLang="en-US" sz="1100" dirty="0">
                <a:latin typeface="メイリオ" panose="020B0604030504040204" pitchFamily="50" charset="-128"/>
                <a:ea typeface="メイリオ" panose="020B0604030504040204" pitchFamily="50" charset="-128"/>
              </a:rPr>
              <a:t>第２楽章：４５回</a:t>
            </a:r>
          </a:p>
          <a:p>
            <a:r>
              <a:rPr lang="ja-JP" altLang="en-US" sz="1100" dirty="0">
                <a:latin typeface="メイリオ" panose="020B0604030504040204" pitchFamily="50" charset="-128"/>
                <a:ea typeface="メイリオ" panose="020B0604030504040204" pitchFamily="50" charset="-128"/>
              </a:rPr>
              <a:t>第３楽章：８０回</a:t>
            </a:r>
          </a:p>
          <a:p>
            <a:r>
              <a:rPr lang="ja-JP" altLang="en-US" sz="1100" dirty="0">
                <a:latin typeface="メイリオ" panose="020B0604030504040204" pitchFamily="50" charset="-128"/>
                <a:ea typeface="メイリオ" panose="020B0604030504040204" pitchFamily="50" charset="-128"/>
              </a:rPr>
              <a:t>第４楽章：２７４回</a:t>
            </a:r>
            <a:endParaRPr lang="en-US" altLang="ja-JP" sz="1100" dirty="0">
              <a:latin typeface="メイリオ" panose="020B0604030504040204" pitchFamily="50" charset="-128"/>
              <a:ea typeface="メイリオ" panose="020B0604030504040204" pitchFamily="50" charset="-128"/>
            </a:endParaRPr>
          </a:p>
          <a:p>
            <a:endParaRPr lang="en-US" altLang="ja-JP" sz="1100" dirty="0">
              <a:latin typeface="メイリオ" panose="020B0604030504040204" pitchFamily="50" charset="-128"/>
              <a:ea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最初と最後にいっぱい出てくる</a:t>
            </a:r>
            <a:endParaRPr lang="en-US" altLang="ja-JP" sz="1100" dirty="0">
              <a:latin typeface="メイリオ" panose="020B0604030504040204" pitchFamily="50" charset="-128"/>
              <a:ea typeface="メイリオ" panose="020B0604030504040204" pitchFamily="50" charset="-128"/>
            </a:endParaRPr>
          </a:p>
          <a:p>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何度も出てくるので非常に印象的</a:t>
            </a:r>
          </a:p>
        </p:txBody>
      </p:sp>
    </p:spTree>
    <p:extLst>
      <p:ext uri="{BB962C8B-B14F-4D97-AF65-F5344CB8AC3E}">
        <p14:creationId xmlns:p14="http://schemas.microsoft.com/office/powerpoint/2010/main" val="33827394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05CA5-449F-452D-8085-91A6BA28D370}"/>
              </a:ext>
            </a:extLst>
          </p:cNvPr>
          <p:cNvSpPr>
            <a:spLocks noGrp="1"/>
          </p:cNvSpPr>
          <p:nvPr>
            <p:ph type="title"/>
          </p:nvPr>
        </p:nvSpPr>
        <p:spPr/>
        <p:txBody>
          <a:bodyPr/>
          <a:lstStyle/>
          <a:p>
            <a:r>
              <a:rPr kumimoji="1" lang="ja-JP" altLang="en-US" dirty="0"/>
              <a:t>ピラミッドストラクチャーの次のステップ</a:t>
            </a:r>
          </a:p>
        </p:txBody>
      </p:sp>
      <p:sp>
        <p:nvSpPr>
          <p:cNvPr id="3" name="コンテンツ プレースホルダー 2">
            <a:extLst>
              <a:ext uri="{FF2B5EF4-FFF2-40B4-BE49-F238E27FC236}">
                <a16:creationId xmlns:a16="http://schemas.microsoft.com/office/drawing/2014/main" id="{40D842AD-BD4A-4E94-AD58-5B006DBCC4A0}"/>
              </a:ext>
            </a:extLst>
          </p:cNvPr>
          <p:cNvSpPr>
            <a:spLocks noGrp="1"/>
          </p:cNvSpPr>
          <p:nvPr>
            <p:ph idx="1"/>
          </p:nvPr>
        </p:nvSpPr>
        <p:spPr/>
        <p:txBody>
          <a:bodyPr>
            <a:normAutofit/>
          </a:bodyPr>
          <a:lstStyle/>
          <a:p>
            <a:r>
              <a:rPr lang="ja-JP" altLang="en-US" sz="2400" dirty="0"/>
              <a:t>結論の提示を行った後は、必ず</a:t>
            </a:r>
            <a:r>
              <a:rPr lang="ja-JP" altLang="en-US" sz="2400" b="1" u="sng" dirty="0">
                <a:solidFill>
                  <a:srgbClr val="FF0000"/>
                </a:solidFill>
              </a:rPr>
              <a:t>理由</a:t>
            </a:r>
            <a:r>
              <a:rPr lang="ja-JP" altLang="en-US" sz="2400" dirty="0"/>
              <a:t>が求められる。</a:t>
            </a:r>
          </a:p>
        </p:txBody>
      </p:sp>
      <p:sp>
        <p:nvSpPr>
          <p:cNvPr id="4" name="スライド番号プレースホルダー 3">
            <a:extLst>
              <a:ext uri="{FF2B5EF4-FFF2-40B4-BE49-F238E27FC236}">
                <a16:creationId xmlns:a16="http://schemas.microsoft.com/office/drawing/2014/main" id="{DD4A5613-BC80-4AB0-A5B6-F19C8E745AB0}"/>
              </a:ext>
            </a:extLst>
          </p:cNvPr>
          <p:cNvSpPr>
            <a:spLocks noGrp="1"/>
          </p:cNvSpPr>
          <p:nvPr>
            <p:ph type="sldNum" sz="quarter" idx="4"/>
          </p:nvPr>
        </p:nvSpPr>
        <p:spPr/>
        <p:txBody>
          <a:bodyPr/>
          <a:lstStyle/>
          <a:p>
            <a:fld id="{C5CBEA7B-64A4-4354-845E-AE91C99E82B0}" type="slidenum">
              <a:rPr lang="ja-JP" altLang="en-US" smtClean="0"/>
              <a:pPr/>
              <a:t>158</a:t>
            </a:fld>
            <a:endParaRPr lang="ja-JP" altLang="en-US" dirty="0"/>
          </a:p>
        </p:txBody>
      </p:sp>
      <p:sp>
        <p:nvSpPr>
          <p:cNvPr id="5" name="正方形/長方形 4">
            <a:extLst>
              <a:ext uri="{FF2B5EF4-FFF2-40B4-BE49-F238E27FC236}">
                <a16:creationId xmlns:a16="http://schemas.microsoft.com/office/drawing/2014/main" id="{CF8107CD-87EA-45FA-A365-86288A624EBE}"/>
              </a:ext>
            </a:extLst>
          </p:cNvPr>
          <p:cNvSpPr/>
          <p:nvPr/>
        </p:nvSpPr>
        <p:spPr>
          <a:xfrm>
            <a:off x="2543925" y="3414272"/>
            <a:ext cx="345638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売上目標を達成するため</a:t>
            </a:r>
            <a:r>
              <a:rPr lang="ja-JP" altLang="en-US" sz="1400">
                <a:latin typeface="メイリオ" panose="020B0604030504040204" pitchFamily="50" charset="-128"/>
                <a:ea typeface="メイリオ" panose="020B0604030504040204" pitchFamily="50" charset="-128"/>
              </a:rPr>
              <a:t>には</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LP</a:t>
            </a:r>
            <a:r>
              <a:rPr lang="ja-JP" altLang="en-US" sz="1400" dirty="0">
                <a:latin typeface="メイリオ" panose="020B0604030504040204" pitchFamily="50" charset="-128"/>
                <a:ea typeface="メイリオ" panose="020B0604030504040204" pitchFamily="50" charset="-128"/>
              </a:rPr>
              <a:t>を</a:t>
            </a:r>
            <a:r>
              <a:rPr lang="ja-JP" altLang="en-US" sz="1400">
                <a:latin typeface="メイリオ" panose="020B0604030504040204" pitchFamily="50" charset="-128"/>
                <a:ea typeface="メイリオ" panose="020B0604030504040204" pitchFamily="50" charset="-128"/>
              </a:rPr>
              <a:t>改善して</a:t>
            </a: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を高めるべきである。</a:t>
            </a:r>
          </a:p>
        </p:txBody>
      </p:sp>
      <p:sp>
        <p:nvSpPr>
          <p:cNvPr id="13" name="矢印: 右 12">
            <a:extLst>
              <a:ext uri="{FF2B5EF4-FFF2-40B4-BE49-F238E27FC236}">
                <a16:creationId xmlns:a16="http://schemas.microsoft.com/office/drawing/2014/main" id="{6AD24927-A1F0-46A5-B04F-5734EF79728D}"/>
              </a:ext>
            </a:extLst>
          </p:cNvPr>
          <p:cNvSpPr/>
          <p:nvPr/>
        </p:nvSpPr>
        <p:spPr>
          <a:xfrm>
            <a:off x="6308811" y="3551809"/>
            <a:ext cx="216024" cy="576064"/>
          </a:xfrm>
          <a:prstGeom prst="right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799D48B-C3B2-4D30-AAFB-C96F0FF667DC}"/>
              </a:ext>
            </a:extLst>
          </p:cNvPr>
          <p:cNvSpPr txBox="1"/>
          <p:nvPr/>
        </p:nvSpPr>
        <p:spPr>
          <a:xfrm>
            <a:off x="7118628" y="3551810"/>
            <a:ext cx="1569660" cy="646331"/>
          </a:xfrm>
          <a:prstGeom prst="rect">
            <a:avLst/>
          </a:prstGeom>
          <a:noFill/>
        </p:spPr>
        <p:txBody>
          <a:bodyPr wrap="none" rtlCol="0">
            <a:spAutoFit/>
          </a:bodyPr>
          <a:lstStyle/>
          <a:p>
            <a:r>
              <a:rPr lang="ja-JP" altLang="en-US" sz="3600" b="1" dirty="0">
                <a:latin typeface="メイリオ" panose="020B0604030504040204" pitchFamily="50" charset="-128"/>
                <a:ea typeface="メイリオ" panose="020B0604030504040204" pitchFamily="50" charset="-128"/>
              </a:rPr>
              <a:t>なぜ？</a:t>
            </a:r>
          </a:p>
        </p:txBody>
      </p:sp>
    </p:spTree>
    <p:extLst>
      <p:ext uri="{BB962C8B-B14F-4D97-AF65-F5344CB8AC3E}">
        <p14:creationId xmlns:p14="http://schemas.microsoft.com/office/powerpoint/2010/main" val="4239807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太郎と花子の会話：なぜこの会話は同意できたのか？</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15</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。昨日会った時に寒気がすると言っていたからね。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2" name="テキスト ボックス 11">
            <a:extLst>
              <a:ext uri="{FF2B5EF4-FFF2-40B4-BE49-F238E27FC236}">
                <a16:creationId xmlns:a16="http://schemas.microsoft.com/office/drawing/2014/main" id="{AFDFD26A-4DC7-4011-9376-3F996BB56CC6}"/>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27743497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CA99216F-3D17-4751-AC24-EC29671CAB4A}"/>
              </a:ext>
            </a:extLst>
          </p:cNvPr>
          <p:cNvSpPr/>
          <p:nvPr/>
        </p:nvSpPr>
        <p:spPr>
          <a:xfrm>
            <a:off x="3503713" y="4293096"/>
            <a:ext cx="5184549" cy="1368152"/>
          </a:xfrm>
          <a:prstGeom prst="rect">
            <a:avLst/>
          </a:prstGeom>
          <a:solidFill>
            <a:schemeClr val="accent2">
              <a:lumMod val="20000"/>
              <a:lumOff val="80000"/>
            </a:schemeClr>
          </a:solidFill>
          <a:ln w="9525">
            <a:noFill/>
            <a:prstDash val="dash"/>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 name="タイトル 1">
            <a:extLst>
              <a:ext uri="{FF2B5EF4-FFF2-40B4-BE49-F238E27FC236}">
                <a16:creationId xmlns:a16="http://schemas.microsoft.com/office/drawing/2014/main" id="{34305CA5-449F-452D-8085-91A6BA28D370}"/>
              </a:ext>
            </a:extLst>
          </p:cNvPr>
          <p:cNvSpPr>
            <a:spLocks noGrp="1"/>
          </p:cNvSpPr>
          <p:nvPr>
            <p:ph type="title"/>
          </p:nvPr>
        </p:nvSpPr>
        <p:spPr/>
        <p:txBody>
          <a:bodyPr/>
          <a:lstStyle/>
          <a:p>
            <a:r>
              <a:rPr kumimoji="1" lang="ja-JP" altLang="en-US" dirty="0"/>
              <a:t>主題に対する根拠とその関係性</a:t>
            </a:r>
          </a:p>
        </p:txBody>
      </p:sp>
      <p:sp>
        <p:nvSpPr>
          <p:cNvPr id="3" name="コンテンツ プレースホルダー 2">
            <a:extLst>
              <a:ext uri="{FF2B5EF4-FFF2-40B4-BE49-F238E27FC236}">
                <a16:creationId xmlns:a16="http://schemas.microsoft.com/office/drawing/2014/main" id="{40D842AD-BD4A-4E94-AD58-5B006DBCC4A0}"/>
              </a:ext>
            </a:extLst>
          </p:cNvPr>
          <p:cNvSpPr>
            <a:spLocks noGrp="1"/>
          </p:cNvSpPr>
          <p:nvPr>
            <p:ph idx="1"/>
          </p:nvPr>
        </p:nvSpPr>
        <p:spPr>
          <a:xfrm>
            <a:off x="1988714" y="783000"/>
            <a:ext cx="8229600" cy="5292000"/>
          </a:xfrm>
        </p:spPr>
        <p:txBody>
          <a:bodyPr>
            <a:normAutofit/>
          </a:bodyPr>
          <a:lstStyle/>
          <a:p>
            <a:r>
              <a:rPr lang="ja-JP" altLang="en-US" sz="1800" dirty="0"/>
              <a:t>主題に対しては「なぜ」であるか理由を提示する。</a:t>
            </a:r>
            <a:endParaRPr lang="en-US" altLang="ja-JP" sz="1800" dirty="0"/>
          </a:p>
          <a:p>
            <a:r>
              <a:rPr lang="ja-JP" altLang="en-US" sz="1800" dirty="0"/>
              <a:t>提示した根拠からは「だから」こうであると主題に回帰する。</a:t>
            </a:r>
          </a:p>
        </p:txBody>
      </p:sp>
      <p:sp>
        <p:nvSpPr>
          <p:cNvPr id="4" name="スライド番号プレースホルダー 3">
            <a:extLst>
              <a:ext uri="{FF2B5EF4-FFF2-40B4-BE49-F238E27FC236}">
                <a16:creationId xmlns:a16="http://schemas.microsoft.com/office/drawing/2014/main" id="{DD4A5613-BC80-4AB0-A5B6-F19C8E745AB0}"/>
              </a:ext>
            </a:extLst>
          </p:cNvPr>
          <p:cNvSpPr>
            <a:spLocks noGrp="1"/>
          </p:cNvSpPr>
          <p:nvPr>
            <p:ph type="sldNum" sz="quarter" idx="4"/>
          </p:nvPr>
        </p:nvSpPr>
        <p:spPr/>
        <p:txBody>
          <a:bodyPr/>
          <a:lstStyle/>
          <a:p>
            <a:fld id="{C5CBEA7B-64A4-4354-845E-AE91C99E82B0}" type="slidenum">
              <a:rPr lang="ja-JP" altLang="en-US" smtClean="0"/>
              <a:pPr/>
              <a:t>159</a:t>
            </a:fld>
            <a:endParaRPr lang="ja-JP" altLang="en-US" dirty="0"/>
          </a:p>
        </p:txBody>
      </p:sp>
      <p:sp>
        <p:nvSpPr>
          <p:cNvPr id="5" name="正方形/長方形 4">
            <a:extLst>
              <a:ext uri="{FF2B5EF4-FFF2-40B4-BE49-F238E27FC236}">
                <a16:creationId xmlns:a16="http://schemas.microsoft.com/office/drawing/2014/main" id="{CF8107CD-87EA-45FA-A365-86288A624EBE}"/>
              </a:ext>
            </a:extLst>
          </p:cNvPr>
          <p:cNvSpPr/>
          <p:nvPr/>
        </p:nvSpPr>
        <p:spPr>
          <a:xfrm>
            <a:off x="4091526" y="3016529"/>
            <a:ext cx="4023976"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売上目標を達成するため</a:t>
            </a:r>
            <a:r>
              <a:rPr lang="ja-JP" altLang="en-US" sz="1400">
                <a:latin typeface="メイリオ" panose="020B0604030504040204" pitchFamily="50" charset="-128"/>
                <a:ea typeface="メイリオ" panose="020B0604030504040204" pitchFamily="50" charset="-128"/>
              </a:rPr>
              <a:t>には</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LP</a:t>
            </a:r>
            <a:r>
              <a:rPr lang="ja-JP" altLang="en-US" sz="1400" dirty="0">
                <a:latin typeface="メイリオ" panose="020B0604030504040204" pitchFamily="50" charset="-128"/>
                <a:ea typeface="メイリオ" panose="020B0604030504040204" pitchFamily="50" charset="-128"/>
              </a:rPr>
              <a:t>を</a:t>
            </a:r>
            <a:r>
              <a:rPr lang="ja-JP" altLang="en-US" sz="1400">
                <a:latin typeface="メイリオ" panose="020B0604030504040204" pitchFamily="50" charset="-128"/>
                <a:ea typeface="メイリオ" panose="020B0604030504040204" pitchFamily="50" charset="-128"/>
              </a:rPr>
              <a:t>改善して</a:t>
            </a: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を高めるべきである。</a:t>
            </a:r>
          </a:p>
        </p:txBody>
      </p:sp>
      <p:sp>
        <p:nvSpPr>
          <p:cNvPr id="6" name="正方形/長方形 5">
            <a:extLst>
              <a:ext uri="{FF2B5EF4-FFF2-40B4-BE49-F238E27FC236}">
                <a16:creationId xmlns:a16="http://schemas.microsoft.com/office/drawing/2014/main" id="{0D3829DD-432C-4112-927D-E9109EA3A4CC}"/>
              </a:ext>
            </a:extLst>
          </p:cNvPr>
          <p:cNvSpPr/>
          <p:nvPr/>
        </p:nvSpPr>
        <p:spPr>
          <a:xfrm>
            <a:off x="3820380"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100" dirty="0">
                <a:latin typeface="メイリオ" panose="020B0604030504040204" pitchFamily="50" charset="-128"/>
                <a:ea typeface="メイリオ" panose="020B0604030504040204" pitchFamily="50" charset="-128"/>
              </a:rPr>
              <a:t>KW</a:t>
            </a:r>
            <a:r>
              <a:rPr lang="ja-JP" altLang="en-US" sz="1100" dirty="0">
                <a:latin typeface="メイリオ" panose="020B0604030504040204" pitchFamily="50" charset="-128"/>
                <a:ea typeface="メイリオ" panose="020B0604030504040204" pitchFamily="50" charset="-128"/>
              </a:rPr>
              <a:t>やターゲットの絞り込みは十分行っていて改善余地が少ない</a:t>
            </a:r>
            <a:endParaRPr lang="en-US" altLang="ja-JP" sz="11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51F0EEC-C921-4EE4-B933-4D62F2239D72}"/>
              </a:ext>
            </a:extLst>
          </p:cNvPr>
          <p:cNvSpPr/>
          <p:nvPr/>
        </p:nvSpPr>
        <p:spPr>
          <a:xfrm>
            <a:off x="5455442"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100" dirty="0">
                <a:latin typeface="メイリオ" panose="020B0604030504040204" pitchFamily="50" charset="-128"/>
                <a:ea typeface="メイリオ" panose="020B0604030504040204" pitchFamily="50" charset="-128"/>
              </a:rPr>
              <a:t>ファーストビューでの離脱率が高い</a:t>
            </a:r>
          </a:p>
        </p:txBody>
      </p:sp>
      <p:sp>
        <p:nvSpPr>
          <p:cNvPr id="8" name="正方形/長方形 7">
            <a:extLst>
              <a:ext uri="{FF2B5EF4-FFF2-40B4-BE49-F238E27FC236}">
                <a16:creationId xmlns:a16="http://schemas.microsoft.com/office/drawing/2014/main" id="{9B8C8437-0157-475C-B7E7-DD325282639B}"/>
              </a:ext>
            </a:extLst>
          </p:cNvPr>
          <p:cNvSpPr/>
          <p:nvPr/>
        </p:nvSpPr>
        <p:spPr>
          <a:xfrm>
            <a:off x="7104112"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100" dirty="0">
                <a:latin typeface="メイリオ" panose="020B0604030504040204" pitchFamily="50" charset="-128"/>
                <a:ea typeface="メイリオ" panose="020B0604030504040204" pitchFamily="50" charset="-128"/>
              </a:rPr>
              <a:t>Web</a:t>
            </a:r>
            <a:r>
              <a:rPr lang="ja-JP" altLang="en-US" sz="1100" dirty="0">
                <a:latin typeface="メイリオ" panose="020B0604030504040204" pitchFamily="50" charset="-128"/>
                <a:ea typeface="メイリオ" panose="020B0604030504040204" pitchFamily="50" charset="-128"/>
              </a:rPr>
              <a:t>以外では結構売れてる</a:t>
            </a:r>
          </a:p>
        </p:txBody>
      </p:sp>
      <p:cxnSp>
        <p:nvCxnSpPr>
          <p:cNvPr id="9" name="コネクタ: カギ線 8">
            <a:extLst>
              <a:ext uri="{FF2B5EF4-FFF2-40B4-BE49-F238E27FC236}">
                <a16:creationId xmlns:a16="http://schemas.microsoft.com/office/drawing/2014/main" id="{AC88961A-4566-4A14-8AD5-14B324BAA92E}"/>
              </a:ext>
            </a:extLst>
          </p:cNvPr>
          <p:cNvCxnSpPr>
            <a:cxnSpLocks/>
            <a:stCxn id="6" idx="0"/>
            <a:endCxn id="5" idx="2"/>
          </p:cNvCxnSpPr>
          <p:nvPr/>
        </p:nvCxnSpPr>
        <p:spPr>
          <a:xfrm rot="5400000" flipH="1" flipV="1">
            <a:off x="5007741" y="3341338"/>
            <a:ext cx="556487" cy="163506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0" name="コネクタ: カギ線 9">
            <a:extLst>
              <a:ext uri="{FF2B5EF4-FFF2-40B4-BE49-F238E27FC236}">
                <a16:creationId xmlns:a16="http://schemas.microsoft.com/office/drawing/2014/main" id="{778739FF-26C5-4209-9ED5-C7D3AA3384F6}"/>
              </a:ext>
            </a:extLst>
          </p:cNvPr>
          <p:cNvCxnSpPr>
            <a:cxnSpLocks/>
            <a:stCxn id="8" idx="0"/>
            <a:endCxn id="5" idx="2"/>
          </p:cNvCxnSpPr>
          <p:nvPr/>
        </p:nvCxnSpPr>
        <p:spPr>
          <a:xfrm rot="16200000" flipV="1">
            <a:off x="6649607" y="3334534"/>
            <a:ext cx="556487" cy="164867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 name="直線コネクタ 10">
            <a:extLst>
              <a:ext uri="{FF2B5EF4-FFF2-40B4-BE49-F238E27FC236}">
                <a16:creationId xmlns:a16="http://schemas.microsoft.com/office/drawing/2014/main" id="{456D774C-0B76-4B56-8F9B-40217D891DC3}"/>
              </a:ext>
            </a:extLst>
          </p:cNvPr>
          <p:cNvCxnSpPr>
            <a:cxnSpLocks/>
            <a:stCxn id="5" idx="2"/>
            <a:endCxn id="7" idx="0"/>
          </p:cNvCxnSpPr>
          <p:nvPr/>
        </p:nvCxnSpPr>
        <p:spPr>
          <a:xfrm>
            <a:off x="6103514" y="3880626"/>
            <a:ext cx="0" cy="556487"/>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6" name="テキスト ボックス 15">
            <a:extLst>
              <a:ext uri="{FF2B5EF4-FFF2-40B4-BE49-F238E27FC236}">
                <a16:creationId xmlns:a16="http://schemas.microsoft.com/office/drawing/2014/main" id="{7F31CC31-38E5-4169-BCFA-6C0FE4A444A4}"/>
              </a:ext>
            </a:extLst>
          </p:cNvPr>
          <p:cNvSpPr txBox="1"/>
          <p:nvPr/>
        </p:nvSpPr>
        <p:spPr>
          <a:xfrm>
            <a:off x="5367611" y="5333068"/>
            <a:ext cx="1456781" cy="246221"/>
          </a:xfrm>
          <a:prstGeom prst="rect">
            <a:avLst/>
          </a:prstGeom>
          <a:noFill/>
        </p:spPr>
        <p:txBody>
          <a:bodyPr wrap="square">
            <a:spAutoFit/>
          </a:bodyPr>
          <a:lstStyle/>
          <a:p>
            <a:pPr algn="ctr"/>
            <a:r>
              <a:rPr lang="en-US" altLang="ja-JP" sz="1000" b="1" dirty="0">
                <a:latin typeface="メイリオ" panose="020B0604030504040204" pitchFamily="50" charset="-128"/>
                <a:ea typeface="メイリオ" panose="020B0604030504040204" pitchFamily="50" charset="-128"/>
              </a:rPr>
              <a:t>UI</a:t>
            </a:r>
            <a:r>
              <a:rPr lang="ja-JP" altLang="en-US" sz="1000" b="1" dirty="0">
                <a:latin typeface="メイリオ" panose="020B0604030504040204" pitchFamily="50" charset="-128"/>
                <a:ea typeface="メイリオ" panose="020B0604030504040204" pitchFamily="50" charset="-128"/>
              </a:rPr>
              <a:t>のクオリティ</a:t>
            </a:r>
          </a:p>
        </p:txBody>
      </p:sp>
      <p:sp>
        <p:nvSpPr>
          <p:cNvPr id="17" name="テキスト ボックス 16">
            <a:extLst>
              <a:ext uri="{FF2B5EF4-FFF2-40B4-BE49-F238E27FC236}">
                <a16:creationId xmlns:a16="http://schemas.microsoft.com/office/drawing/2014/main" id="{83E0CD2F-61CE-4227-A88E-2335C84A6C85}"/>
              </a:ext>
            </a:extLst>
          </p:cNvPr>
          <p:cNvSpPr txBox="1"/>
          <p:nvPr/>
        </p:nvSpPr>
        <p:spPr>
          <a:xfrm>
            <a:off x="3740062" y="5333068"/>
            <a:ext cx="1456781" cy="246221"/>
          </a:xfrm>
          <a:prstGeom prst="rect">
            <a:avLst/>
          </a:prstGeom>
          <a:noFill/>
        </p:spPr>
        <p:txBody>
          <a:bodyPr wrap="square">
            <a:spAutoFit/>
          </a:bodyPr>
          <a:lstStyle/>
          <a:p>
            <a:pPr algn="ctr"/>
            <a:r>
              <a:rPr lang="ja-JP" altLang="en-US" sz="1000" b="1" dirty="0">
                <a:latin typeface="メイリオ" panose="020B0604030504040204" pitchFamily="50" charset="-128"/>
                <a:ea typeface="メイリオ" panose="020B0604030504040204" pitchFamily="50" charset="-128"/>
              </a:rPr>
              <a:t>集客のクオリティ</a:t>
            </a:r>
          </a:p>
        </p:txBody>
      </p:sp>
      <p:sp>
        <p:nvSpPr>
          <p:cNvPr id="18" name="テキスト ボックス 17">
            <a:extLst>
              <a:ext uri="{FF2B5EF4-FFF2-40B4-BE49-F238E27FC236}">
                <a16:creationId xmlns:a16="http://schemas.microsoft.com/office/drawing/2014/main" id="{C5CBA18E-73C1-4680-83CF-F99FDF1A541F}"/>
              </a:ext>
            </a:extLst>
          </p:cNvPr>
          <p:cNvSpPr txBox="1"/>
          <p:nvPr/>
        </p:nvSpPr>
        <p:spPr>
          <a:xfrm>
            <a:off x="7023794" y="5333068"/>
            <a:ext cx="1456781" cy="246221"/>
          </a:xfrm>
          <a:prstGeom prst="rect">
            <a:avLst/>
          </a:prstGeom>
          <a:noFill/>
        </p:spPr>
        <p:txBody>
          <a:bodyPr wrap="square">
            <a:spAutoFit/>
          </a:bodyPr>
          <a:lstStyle/>
          <a:p>
            <a:pPr algn="ctr"/>
            <a:r>
              <a:rPr lang="ja-JP" altLang="en-US" sz="1000" b="1" dirty="0">
                <a:latin typeface="メイリオ" panose="020B0604030504040204" pitchFamily="50" charset="-128"/>
                <a:ea typeface="メイリオ" panose="020B0604030504040204" pitchFamily="50" charset="-128"/>
              </a:rPr>
              <a:t>製品のクオリティ</a:t>
            </a:r>
          </a:p>
        </p:txBody>
      </p:sp>
      <p:cxnSp>
        <p:nvCxnSpPr>
          <p:cNvPr id="24" name="コネクタ: カギ線 23">
            <a:extLst>
              <a:ext uri="{FF2B5EF4-FFF2-40B4-BE49-F238E27FC236}">
                <a16:creationId xmlns:a16="http://schemas.microsoft.com/office/drawing/2014/main" id="{C72C0F6B-8137-404D-AFBD-5950001E43C0}"/>
              </a:ext>
            </a:extLst>
          </p:cNvPr>
          <p:cNvCxnSpPr>
            <a:cxnSpLocks/>
            <a:stCxn id="5" idx="1"/>
            <a:endCxn id="22" idx="1"/>
          </p:cNvCxnSpPr>
          <p:nvPr/>
        </p:nvCxnSpPr>
        <p:spPr>
          <a:xfrm rot="10800000" flipV="1">
            <a:off x="3503712" y="3448577"/>
            <a:ext cx="587814" cy="1528595"/>
          </a:xfrm>
          <a:prstGeom prst="bentConnector3">
            <a:avLst>
              <a:gd name="adj1" fmla="val 138890"/>
            </a:avLst>
          </a:prstGeom>
          <a:ln w="12700">
            <a:solidFill>
              <a:schemeClr val="tx1"/>
            </a:solidFill>
            <a:prstDash val="dash"/>
            <a:tailEnd type="triangle"/>
          </a:ln>
          <a:effectLst/>
        </p:spPr>
        <p:style>
          <a:lnRef idx="2">
            <a:schemeClr val="dk1"/>
          </a:lnRef>
          <a:fillRef idx="0">
            <a:schemeClr val="dk1"/>
          </a:fillRef>
          <a:effectRef idx="1">
            <a:schemeClr val="dk1"/>
          </a:effectRef>
          <a:fontRef idx="minor">
            <a:schemeClr val="tx1"/>
          </a:fontRef>
        </p:style>
      </p:cxnSp>
      <p:sp>
        <p:nvSpPr>
          <p:cNvPr id="26" name="テキスト ボックス 25">
            <a:extLst>
              <a:ext uri="{FF2B5EF4-FFF2-40B4-BE49-F238E27FC236}">
                <a16:creationId xmlns:a16="http://schemas.microsoft.com/office/drawing/2014/main" id="{9EFE8A97-9B33-4A45-82A9-F02A06A4C00A}"/>
              </a:ext>
            </a:extLst>
          </p:cNvPr>
          <p:cNvSpPr txBox="1"/>
          <p:nvPr/>
        </p:nvSpPr>
        <p:spPr>
          <a:xfrm>
            <a:off x="2310270" y="4028207"/>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なぜ？</a:t>
            </a:r>
          </a:p>
        </p:txBody>
      </p:sp>
      <p:cxnSp>
        <p:nvCxnSpPr>
          <p:cNvPr id="27" name="コネクタ: カギ線 26">
            <a:extLst>
              <a:ext uri="{FF2B5EF4-FFF2-40B4-BE49-F238E27FC236}">
                <a16:creationId xmlns:a16="http://schemas.microsoft.com/office/drawing/2014/main" id="{4DA23C07-B992-4D1D-BCA0-0AB8ABE0C1B9}"/>
              </a:ext>
            </a:extLst>
          </p:cNvPr>
          <p:cNvCxnSpPr>
            <a:cxnSpLocks/>
            <a:stCxn id="22" idx="3"/>
            <a:endCxn id="5" idx="3"/>
          </p:cNvCxnSpPr>
          <p:nvPr/>
        </p:nvCxnSpPr>
        <p:spPr>
          <a:xfrm flipH="1" flipV="1">
            <a:off x="8115503" y="3448578"/>
            <a:ext cx="572759" cy="1528595"/>
          </a:xfrm>
          <a:prstGeom prst="bentConnector3">
            <a:avLst>
              <a:gd name="adj1" fmla="val -39912"/>
            </a:avLst>
          </a:prstGeom>
          <a:ln w="12700">
            <a:solidFill>
              <a:schemeClr val="tx1"/>
            </a:solidFill>
            <a:prstDash val="dash"/>
            <a:tailEnd type="triangle"/>
          </a:ln>
          <a:effectLst/>
        </p:spPr>
        <p:style>
          <a:lnRef idx="2">
            <a:schemeClr val="dk1"/>
          </a:lnRef>
          <a:fillRef idx="0">
            <a:schemeClr val="dk1"/>
          </a:fillRef>
          <a:effectRef idx="1">
            <a:schemeClr val="dk1"/>
          </a:effectRef>
          <a:fontRef idx="minor">
            <a:schemeClr val="tx1"/>
          </a:fontRef>
        </p:style>
      </p:cxnSp>
      <p:sp>
        <p:nvSpPr>
          <p:cNvPr id="30" name="テキスト ボックス 29">
            <a:extLst>
              <a:ext uri="{FF2B5EF4-FFF2-40B4-BE49-F238E27FC236}">
                <a16:creationId xmlns:a16="http://schemas.microsoft.com/office/drawing/2014/main" id="{D85D53E0-B2EB-4BF6-9894-BA82E8B5A9B7}"/>
              </a:ext>
            </a:extLst>
          </p:cNvPr>
          <p:cNvSpPr txBox="1"/>
          <p:nvPr/>
        </p:nvSpPr>
        <p:spPr>
          <a:xfrm>
            <a:off x="9051579" y="4028207"/>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だから</a:t>
            </a:r>
          </a:p>
        </p:txBody>
      </p:sp>
    </p:spTree>
    <p:extLst>
      <p:ext uri="{BB962C8B-B14F-4D97-AF65-F5344CB8AC3E}">
        <p14:creationId xmlns:p14="http://schemas.microsoft.com/office/powerpoint/2010/main" val="37716446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317C50-5D39-4431-A744-638EF16257FF}"/>
              </a:ext>
            </a:extLst>
          </p:cNvPr>
          <p:cNvSpPr>
            <a:spLocks noGrp="1"/>
          </p:cNvSpPr>
          <p:nvPr>
            <p:ph type="title"/>
          </p:nvPr>
        </p:nvSpPr>
        <p:spPr/>
        <p:txBody>
          <a:bodyPr>
            <a:normAutofit/>
          </a:bodyPr>
          <a:lstStyle/>
          <a:p>
            <a:r>
              <a:rPr lang="ja-JP" altLang="en-US"/>
              <a:t>帰納法（</a:t>
            </a:r>
            <a:r>
              <a:rPr lang="en-US" altLang="ja-JP" dirty="0"/>
              <a:t>WHY</a:t>
            </a:r>
            <a:r>
              <a:rPr lang="ja-JP" altLang="en-US"/>
              <a:t>を並べる）のまとめ</a:t>
            </a:r>
            <a:endParaRPr kumimoji="1" lang="ja-JP" altLang="en-US" dirty="0"/>
          </a:p>
        </p:txBody>
      </p:sp>
      <p:sp>
        <p:nvSpPr>
          <p:cNvPr id="4" name="スライド番号プレースホルダー 3">
            <a:extLst>
              <a:ext uri="{FF2B5EF4-FFF2-40B4-BE49-F238E27FC236}">
                <a16:creationId xmlns:a16="http://schemas.microsoft.com/office/drawing/2014/main" id="{C4F66C5B-04DD-45F7-8C45-14DE98FFD1A1}"/>
              </a:ext>
            </a:extLst>
          </p:cNvPr>
          <p:cNvSpPr>
            <a:spLocks noGrp="1"/>
          </p:cNvSpPr>
          <p:nvPr>
            <p:ph type="sldNum" sz="quarter" idx="4"/>
          </p:nvPr>
        </p:nvSpPr>
        <p:spPr/>
        <p:txBody>
          <a:bodyPr/>
          <a:lstStyle/>
          <a:p>
            <a:fld id="{C5CBEA7B-64A4-4354-845E-AE91C99E82B0}" type="slidenum">
              <a:rPr lang="ja-JP" altLang="en-US" smtClean="0"/>
              <a:pPr/>
              <a:t>160</a:t>
            </a:fld>
            <a:endParaRPr lang="ja-JP" altLang="en-US" dirty="0"/>
          </a:p>
        </p:txBody>
      </p:sp>
      <p:sp>
        <p:nvSpPr>
          <p:cNvPr id="6" name="正方形/長方形 5">
            <a:extLst>
              <a:ext uri="{FF2B5EF4-FFF2-40B4-BE49-F238E27FC236}">
                <a16:creationId xmlns:a16="http://schemas.microsoft.com/office/drawing/2014/main" id="{49697392-9D17-4EE9-8625-B111558053BA}"/>
              </a:ext>
            </a:extLst>
          </p:cNvPr>
          <p:cNvSpPr/>
          <p:nvPr/>
        </p:nvSpPr>
        <p:spPr>
          <a:xfrm>
            <a:off x="5056231" y="2286164"/>
            <a:ext cx="2016224" cy="100811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r>
              <a:rPr lang="ja-JP" altLang="en-US" sz="1400" dirty="0">
                <a:latin typeface="メイリオ" panose="020B0604030504040204" pitchFamily="50" charset="-128"/>
                <a:ea typeface="メイリオ" panose="020B0604030504040204" pitchFamily="50" charset="-128"/>
              </a:rPr>
              <a:t>目標を達成するための代理店として弊社を選ぶべきである。</a:t>
            </a:r>
          </a:p>
        </p:txBody>
      </p:sp>
      <p:sp>
        <p:nvSpPr>
          <p:cNvPr id="7" name="テキスト ボックス 6">
            <a:extLst>
              <a:ext uri="{FF2B5EF4-FFF2-40B4-BE49-F238E27FC236}">
                <a16:creationId xmlns:a16="http://schemas.microsoft.com/office/drawing/2014/main" id="{86BB1182-4175-41E1-87F8-54EFE6BAE128}"/>
              </a:ext>
            </a:extLst>
          </p:cNvPr>
          <p:cNvSpPr txBox="1"/>
          <p:nvPr/>
        </p:nvSpPr>
        <p:spPr>
          <a:xfrm>
            <a:off x="5741179" y="1916832"/>
            <a:ext cx="646331" cy="369332"/>
          </a:xfrm>
          <a:prstGeom prst="rect">
            <a:avLst/>
          </a:prstGeom>
          <a:noFill/>
        </p:spPr>
        <p:txBody>
          <a:bodyPr wrap="none" rtlCol="0">
            <a:spAutoFit/>
          </a:bodyPr>
          <a:lstStyle/>
          <a:p>
            <a:pPr algn="ctr"/>
            <a:r>
              <a:rPr lang="ja-JP" altLang="en-US" b="1" u="sng" dirty="0">
                <a:latin typeface="メイリオ" panose="020B0604030504040204" pitchFamily="50" charset="-128"/>
                <a:ea typeface="メイリオ" panose="020B0604030504040204" pitchFamily="50" charset="-128"/>
              </a:rPr>
              <a:t>主題</a:t>
            </a:r>
          </a:p>
        </p:txBody>
      </p:sp>
      <p:sp>
        <p:nvSpPr>
          <p:cNvPr id="8" name="正方形/長方形 7">
            <a:extLst>
              <a:ext uri="{FF2B5EF4-FFF2-40B4-BE49-F238E27FC236}">
                <a16:creationId xmlns:a16="http://schemas.microsoft.com/office/drawing/2014/main" id="{094EDF4D-86CE-4153-AE11-2571BC606213}"/>
              </a:ext>
            </a:extLst>
          </p:cNvPr>
          <p:cNvSpPr/>
          <p:nvPr/>
        </p:nvSpPr>
        <p:spPr>
          <a:xfrm>
            <a:off x="2495600" y="4158372"/>
            <a:ext cx="2016224" cy="164689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理由①</a:t>
            </a:r>
            <a:endParaRPr lang="en-US" altLang="ja-JP" sz="1400" b="1" u="sng"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すでに同じ業種でたくさんの実績を上げており、社内に成功事例が蓄積されている。</a:t>
            </a:r>
          </a:p>
        </p:txBody>
      </p:sp>
      <p:sp>
        <p:nvSpPr>
          <p:cNvPr id="9" name="正方形/長方形 8">
            <a:extLst>
              <a:ext uri="{FF2B5EF4-FFF2-40B4-BE49-F238E27FC236}">
                <a16:creationId xmlns:a16="http://schemas.microsoft.com/office/drawing/2014/main" id="{CE5369D7-35FE-4D76-A03F-2FE1F6779FF0}"/>
              </a:ext>
            </a:extLst>
          </p:cNvPr>
          <p:cNvSpPr/>
          <p:nvPr/>
        </p:nvSpPr>
        <p:spPr>
          <a:xfrm>
            <a:off x="5056231" y="4158372"/>
            <a:ext cx="2016224" cy="164689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理由②</a:t>
            </a:r>
            <a:endParaRPr lang="en-US" altLang="ja-JP" sz="1400" b="1" u="sng"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社</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担当制であるため、御社の運用に専念することができ、迅速かつきめ細かな対応ができる体制が整っている。</a:t>
            </a:r>
          </a:p>
        </p:txBody>
      </p:sp>
      <p:sp>
        <p:nvSpPr>
          <p:cNvPr id="10" name="正方形/長方形 9">
            <a:extLst>
              <a:ext uri="{FF2B5EF4-FFF2-40B4-BE49-F238E27FC236}">
                <a16:creationId xmlns:a16="http://schemas.microsoft.com/office/drawing/2014/main" id="{FF6D6C96-B9CF-45A7-A7EA-674344E0D102}"/>
              </a:ext>
            </a:extLst>
          </p:cNvPr>
          <p:cNvSpPr/>
          <p:nvPr/>
        </p:nvSpPr>
        <p:spPr>
          <a:xfrm>
            <a:off x="7675270" y="4158372"/>
            <a:ext cx="2016224" cy="164689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理由③</a:t>
            </a:r>
          </a:p>
          <a:p>
            <a:r>
              <a:rPr lang="ja-JP" altLang="en-US" sz="1400" dirty="0">
                <a:latin typeface="メイリオ" panose="020B0604030504040204" pitchFamily="50" charset="-128"/>
                <a:ea typeface="メイリオ" panose="020B0604030504040204" pitchFamily="50" charset="-128"/>
              </a:rPr>
              <a:t>統計チームをアサインし、科学に基づいた精度の高い分析を実施し、問題解決にあたることができる。</a:t>
            </a:r>
            <a:endParaRPr lang="en-US" altLang="ja-JP" sz="1400" dirty="0">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F624CCA2-FBA8-4AE3-B26C-7EAAE6C40A97}"/>
              </a:ext>
            </a:extLst>
          </p:cNvPr>
          <p:cNvSpPr>
            <a:spLocks noGrp="1"/>
          </p:cNvSpPr>
          <p:nvPr>
            <p:ph idx="1"/>
          </p:nvPr>
        </p:nvSpPr>
        <p:spPr>
          <a:xfrm>
            <a:off x="1370547" y="783000"/>
            <a:ext cx="9450906" cy="5292000"/>
          </a:xfrm>
        </p:spPr>
        <p:txBody>
          <a:bodyPr>
            <a:normAutofit/>
          </a:bodyPr>
          <a:lstStyle/>
          <a:p>
            <a:r>
              <a:rPr lang="ja-JP" altLang="en-US" sz="2000" dirty="0"/>
              <a:t>このように主題</a:t>
            </a:r>
            <a:r>
              <a:rPr lang="ja-JP" altLang="en-US" sz="2000"/>
              <a:t>に対して根拠となる事例</a:t>
            </a:r>
            <a:r>
              <a:rPr lang="ja-JP" altLang="en-US" sz="2000" dirty="0"/>
              <a:t>や事実を並べて結論につなげる手法を「帰納法」という</a:t>
            </a:r>
          </a:p>
        </p:txBody>
      </p:sp>
      <p:cxnSp>
        <p:nvCxnSpPr>
          <p:cNvPr id="5" name="コネクタ: カギ線 4">
            <a:extLst>
              <a:ext uri="{FF2B5EF4-FFF2-40B4-BE49-F238E27FC236}">
                <a16:creationId xmlns:a16="http://schemas.microsoft.com/office/drawing/2014/main" id="{170FF2F3-ADCE-4810-89A8-C07B329C3BEF}"/>
              </a:ext>
            </a:extLst>
          </p:cNvPr>
          <p:cNvCxnSpPr>
            <a:cxnSpLocks/>
            <a:stCxn id="8" idx="0"/>
            <a:endCxn id="6" idx="2"/>
          </p:cNvCxnSpPr>
          <p:nvPr/>
        </p:nvCxnSpPr>
        <p:spPr>
          <a:xfrm rot="5400000" flipH="1" flipV="1">
            <a:off x="4351979" y="2446010"/>
            <a:ext cx="864096" cy="2560631"/>
          </a:xfrm>
          <a:prstGeom prst="bentConnector3">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8" name="コネクタ: カギ線 17">
            <a:extLst>
              <a:ext uri="{FF2B5EF4-FFF2-40B4-BE49-F238E27FC236}">
                <a16:creationId xmlns:a16="http://schemas.microsoft.com/office/drawing/2014/main" id="{E0DF335E-8AFB-40B3-B88E-C9C5DCAC1074}"/>
              </a:ext>
            </a:extLst>
          </p:cNvPr>
          <p:cNvCxnSpPr>
            <a:cxnSpLocks/>
            <a:stCxn id="10" idx="0"/>
            <a:endCxn id="6" idx="2"/>
          </p:cNvCxnSpPr>
          <p:nvPr/>
        </p:nvCxnSpPr>
        <p:spPr>
          <a:xfrm rot="16200000" flipV="1">
            <a:off x="6941815" y="2416805"/>
            <a:ext cx="864096" cy="2619039"/>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4BEBF9E9-4DA4-4CFF-894C-3ED1E2B47E9E}"/>
              </a:ext>
            </a:extLst>
          </p:cNvPr>
          <p:cNvCxnSpPr>
            <a:cxnSpLocks/>
            <a:stCxn id="9" idx="0"/>
            <a:endCxn id="6" idx="2"/>
          </p:cNvCxnSpPr>
          <p:nvPr/>
        </p:nvCxnSpPr>
        <p:spPr>
          <a:xfrm flipV="1">
            <a:off x="6064343" y="3294276"/>
            <a:ext cx="0" cy="864096"/>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1" name="直線矢印コネクタ 10">
            <a:extLst>
              <a:ext uri="{FF2B5EF4-FFF2-40B4-BE49-F238E27FC236}">
                <a16:creationId xmlns:a16="http://schemas.microsoft.com/office/drawing/2014/main" id="{D4911B27-D07D-A901-A260-B964D03A2EEC}"/>
              </a:ext>
            </a:extLst>
          </p:cNvPr>
          <p:cNvCxnSpPr>
            <a:cxnSpLocks/>
          </p:cNvCxnSpPr>
          <p:nvPr/>
        </p:nvCxnSpPr>
        <p:spPr>
          <a:xfrm>
            <a:off x="1930976" y="2204864"/>
            <a:ext cx="0" cy="3024336"/>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2" name="テキスト ボックス 11">
            <a:extLst>
              <a:ext uri="{FF2B5EF4-FFF2-40B4-BE49-F238E27FC236}">
                <a16:creationId xmlns:a16="http://schemas.microsoft.com/office/drawing/2014/main" id="{F05D5915-7ED9-0231-0B18-F86314E33AF3}"/>
              </a:ext>
            </a:extLst>
          </p:cNvPr>
          <p:cNvSpPr txBox="1"/>
          <p:nvPr/>
        </p:nvSpPr>
        <p:spPr>
          <a:xfrm>
            <a:off x="1492394" y="5439795"/>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cxnSp>
        <p:nvCxnSpPr>
          <p:cNvPr id="16" name="直線矢印コネクタ 15">
            <a:extLst>
              <a:ext uri="{FF2B5EF4-FFF2-40B4-BE49-F238E27FC236}">
                <a16:creationId xmlns:a16="http://schemas.microsoft.com/office/drawing/2014/main" id="{33587358-EF3D-FBAE-0566-930A3C606797}"/>
              </a:ext>
            </a:extLst>
          </p:cNvPr>
          <p:cNvCxnSpPr>
            <a:cxnSpLocks/>
            <a:endCxn id="19" idx="2"/>
          </p:cNvCxnSpPr>
          <p:nvPr/>
        </p:nvCxnSpPr>
        <p:spPr>
          <a:xfrm flipV="1">
            <a:off x="10006498" y="2574196"/>
            <a:ext cx="0" cy="3231068"/>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9" name="テキスト ボックス 18">
            <a:extLst>
              <a:ext uri="{FF2B5EF4-FFF2-40B4-BE49-F238E27FC236}">
                <a16:creationId xmlns:a16="http://schemas.microsoft.com/office/drawing/2014/main" id="{636643CD-2088-23F8-855F-23176BE7DF47}"/>
              </a:ext>
            </a:extLst>
          </p:cNvPr>
          <p:cNvSpPr txBox="1"/>
          <p:nvPr/>
        </p:nvSpPr>
        <p:spPr>
          <a:xfrm>
            <a:off x="9452500" y="2204864"/>
            <a:ext cx="1107996" cy="369332"/>
          </a:xfrm>
          <a:prstGeom prst="rect">
            <a:avLst/>
          </a:prstGeom>
          <a:noFill/>
        </p:spPr>
        <p:txBody>
          <a:bodyPr wrap="none" rtlCol="0">
            <a:spAutoFit/>
          </a:bodyPr>
          <a:lstStyle/>
          <a:p>
            <a:r>
              <a:rPr lang="ja-JP" altLang="en-US">
                <a:latin typeface="メイリオ" panose="020B0604030504040204" pitchFamily="50" charset="-128"/>
                <a:ea typeface="メイリオ" panose="020B0604030504040204" pitchFamily="50" charset="-128"/>
              </a:rPr>
              <a:t>だから</a:t>
            </a:r>
            <a:r>
              <a:rPr kumimoji="1" lang="ja-JP" altLang="en-US">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08477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0ECE68-F74F-3EAF-17D9-EAA8798CF8F5}"/>
              </a:ext>
            </a:extLst>
          </p:cNvPr>
          <p:cNvSpPr>
            <a:spLocks noGrp="1"/>
          </p:cNvSpPr>
          <p:nvPr>
            <p:ph type="title"/>
          </p:nvPr>
        </p:nvSpPr>
        <p:spPr/>
        <p:txBody>
          <a:bodyPr/>
          <a:lstStyle/>
          <a:p>
            <a:r>
              <a:rPr kumimoji="1" lang="ja-JP" altLang="en-US"/>
              <a:t>帰納法トレーニング①</a:t>
            </a:r>
          </a:p>
        </p:txBody>
      </p:sp>
      <p:sp>
        <p:nvSpPr>
          <p:cNvPr id="3" name="コンテンツ プレースホルダー 2">
            <a:extLst>
              <a:ext uri="{FF2B5EF4-FFF2-40B4-BE49-F238E27FC236}">
                <a16:creationId xmlns:a16="http://schemas.microsoft.com/office/drawing/2014/main" id="{D2942F60-3EE0-1D8F-F043-F24E025C231A}"/>
              </a:ext>
            </a:extLst>
          </p:cNvPr>
          <p:cNvSpPr>
            <a:spLocks noGrp="1"/>
          </p:cNvSpPr>
          <p:nvPr>
            <p:ph idx="1"/>
          </p:nvPr>
        </p:nvSpPr>
        <p:spPr/>
        <p:txBody>
          <a:bodyPr/>
          <a:lstStyle/>
          <a:p>
            <a:r>
              <a:rPr kumimoji="1" lang="ja-JP" altLang="en-US"/>
              <a:t>主題：「あなたは私と結婚した方がいい」</a:t>
            </a:r>
            <a:endParaRPr kumimoji="1" lang="en-US" altLang="ja-JP" dirty="0"/>
          </a:p>
          <a:p>
            <a:r>
              <a:rPr lang="ja-JP" altLang="en-US"/>
              <a:t>主題を</a:t>
            </a:r>
            <a:r>
              <a:rPr kumimoji="1" lang="ja-JP" altLang="en-US"/>
              <a:t>帰納法で論理構築してください。</a:t>
            </a:r>
            <a:endParaRPr kumimoji="1" lang="en-US" altLang="ja-JP" dirty="0"/>
          </a:p>
          <a:p>
            <a:r>
              <a:rPr lang="ja-JP" altLang="en-US"/>
              <a:t>まずは</a:t>
            </a:r>
            <a:r>
              <a:rPr lang="en-US" altLang="ja-JP" dirty="0"/>
              <a:t>WHY</a:t>
            </a:r>
            <a:r>
              <a:rPr lang="ja-JP" altLang="en-US"/>
              <a:t>を並べてください。</a:t>
            </a:r>
            <a:endParaRPr lang="en-US" altLang="ja-JP" dirty="0"/>
          </a:p>
          <a:p>
            <a:r>
              <a:rPr kumimoji="1" lang="en-US" altLang="ja-JP" dirty="0"/>
              <a:t>MECE</a:t>
            </a:r>
            <a:r>
              <a:rPr kumimoji="1" lang="ja-JP" altLang="en-US"/>
              <a:t>に構造化してください。</a:t>
            </a:r>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0934B405-128F-D2E0-F98C-E6BD84C7DA9E}"/>
              </a:ext>
            </a:extLst>
          </p:cNvPr>
          <p:cNvSpPr>
            <a:spLocks noGrp="1"/>
          </p:cNvSpPr>
          <p:nvPr>
            <p:ph type="sldNum" sz="quarter" idx="4"/>
          </p:nvPr>
        </p:nvSpPr>
        <p:spPr/>
        <p:txBody>
          <a:bodyPr/>
          <a:lstStyle/>
          <a:p>
            <a:fld id="{C5CBEA7B-64A4-4354-845E-AE91C99E82B0}" type="slidenum">
              <a:rPr lang="ja-JP" altLang="en-US" smtClean="0"/>
              <a:pPr/>
              <a:t>161</a:t>
            </a:fld>
            <a:endParaRPr lang="ja-JP" altLang="en-US" dirty="0"/>
          </a:p>
        </p:txBody>
      </p:sp>
    </p:spTree>
    <p:extLst>
      <p:ext uri="{BB962C8B-B14F-4D97-AF65-F5344CB8AC3E}">
        <p14:creationId xmlns:p14="http://schemas.microsoft.com/office/powerpoint/2010/main" val="14566735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2E3E1-2C66-4251-A678-9FE827B1A5CB}"/>
              </a:ext>
            </a:extLst>
          </p:cNvPr>
          <p:cNvSpPr>
            <a:spLocks noGrp="1"/>
          </p:cNvSpPr>
          <p:nvPr>
            <p:ph type="title"/>
          </p:nvPr>
        </p:nvSpPr>
        <p:spPr/>
        <p:txBody>
          <a:bodyPr>
            <a:normAutofit/>
          </a:bodyPr>
          <a:lstStyle/>
          <a:p>
            <a:r>
              <a:rPr lang="ja-JP" altLang="en-US"/>
              <a:t>帰納法「</a:t>
            </a:r>
            <a:r>
              <a:rPr lang="en-US" altLang="ja-JP" dirty="0"/>
              <a:t>WHY</a:t>
            </a:r>
            <a:r>
              <a:rPr lang="ja-JP" altLang="en-US"/>
              <a:t>を並べる」トレーニング</a:t>
            </a:r>
            <a:endParaRPr kumimoji="1" lang="ja-JP" altLang="en-US" dirty="0"/>
          </a:p>
        </p:txBody>
      </p:sp>
      <p:sp>
        <p:nvSpPr>
          <p:cNvPr id="3" name="コンテンツ プレースホルダー 2">
            <a:extLst>
              <a:ext uri="{FF2B5EF4-FFF2-40B4-BE49-F238E27FC236}">
                <a16:creationId xmlns:a16="http://schemas.microsoft.com/office/drawing/2014/main" id="{B60F647B-3F98-4DD9-800D-811558EB9DEF}"/>
              </a:ext>
            </a:extLst>
          </p:cNvPr>
          <p:cNvSpPr>
            <a:spLocks noGrp="1"/>
          </p:cNvSpPr>
          <p:nvPr>
            <p:ph idx="1"/>
          </p:nvPr>
        </p:nvSpPr>
        <p:spPr/>
        <p:txBody>
          <a:bodyPr/>
          <a:lstStyle/>
          <a:p>
            <a:r>
              <a:rPr kumimoji="1" lang="ja-JP" altLang="en-US" dirty="0"/>
              <a:t>主題に対して根拠</a:t>
            </a:r>
            <a:r>
              <a:rPr kumimoji="1" lang="ja-JP" altLang="en-US"/>
              <a:t>を示して帰納法を完成させてください。</a:t>
            </a:r>
            <a:endParaRPr kumimoji="1" lang="ja-JP" altLang="en-US" dirty="0"/>
          </a:p>
        </p:txBody>
      </p:sp>
      <p:sp>
        <p:nvSpPr>
          <p:cNvPr id="4" name="スライド番号プレースホルダー 3">
            <a:extLst>
              <a:ext uri="{FF2B5EF4-FFF2-40B4-BE49-F238E27FC236}">
                <a16:creationId xmlns:a16="http://schemas.microsoft.com/office/drawing/2014/main" id="{FB63F96C-65E8-4F51-A5C2-3234D4147FFE}"/>
              </a:ext>
            </a:extLst>
          </p:cNvPr>
          <p:cNvSpPr>
            <a:spLocks noGrp="1"/>
          </p:cNvSpPr>
          <p:nvPr>
            <p:ph type="sldNum" sz="quarter" idx="4"/>
          </p:nvPr>
        </p:nvSpPr>
        <p:spPr/>
        <p:txBody>
          <a:bodyPr/>
          <a:lstStyle/>
          <a:p>
            <a:fld id="{C5CBEA7B-64A4-4354-845E-AE91C99E82B0}" type="slidenum">
              <a:rPr lang="ja-JP" altLang="en-US" smtClean="0"/>
              <a:pPr/>
              <a:t>162</a:t>
            </a:fld>
            <a:endParaRPr lang="ja-JP" altLang="en-US" dirty="0"/>
          </a:p>
        </p:txBody>
      </p:sp>
      <p:sp>
        <p:nvSpPr>
          <p:cNvPr id="5" name="正方形/長方形 4">
            <a:extLst>
              <a:ext uri="{FF2B5EF4-FFF2-40B4-BE49-F238E27FC236}">
                <a16:creationId xmlns:a16="http://schemas.microsoft.com/office/drawing/2014/main" id="{2575DD5D-9570-474B-8F01-B1ABAB87EBFE}"/>
              </a:ext>
            </a:extLst>
          </p:cNvPr>
          <p:cNvSpPr/>
          <p:nvPr/>
        </p:nvSpPr>
        <p:spPr>
          <a:xfrm>
            <a:off x="5056231" y="1926124"/>
            <a:ext cx="2016224" cy="100811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たばこ</a:t>
            </a:r>
            <a:r>
              <a:rPr lang="ja-JP" altLang="en-US" sz="1400">
                <a:latin typeface="メイリオ" panose="020B0604030504040204" pitchFamily="50" charset="-128"/>
                <a:ea typeface="メイリオ" panose="020B0604030504040204" pitchFamily="50" charset="-128"/>
              </a:rPr>
              <a:t>を吸うことは</a:t>
            </a:r>
            <a:endParaRPr lang="en-US" altLang="ja-JP" sz="1400" dirty="0">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問題である</a:t>
            </a:r>
            <a:endParaRPr lang="ja-JP" altLang="en-US"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D26FDD98-1A48-4840-976F-0C72DF1275BA}"/>
              </a:ext>
            </a:extLst>
          </p:cNvPr>
          <p:cNvSpPr txBox="1"/>
          <p:nvPr/>
        </p:nvSpPr>
        <p:spPr>
          <a:xfrm>
            <a:off x="5741179" y="1556792"/>
            <a:ext cx="646331" cy="369332"/>
          </a:xfrm>
          <a:prstGeom prst="rect">
            <a:avLst/>
          </a:prstGeom>
          <a:noFill/>
        </p:spPr>
        <p:txBody>
          <a:bodyPr wrap="none" rtlCol="0">
            <a:spAutoFit/>
          </a:bodyPr>
          <a:lstStyle/>
          <a:p>
            <a:pPr algn="ctr"/>
            <a:r>
              <a:rPr lang="ja-JP" altLang="en-US" b="1" u="sng" dirty="0">
                <a:latin typeface="メイリオ" panose="020B0604030504040204" pitchFamily="50" charset="-128"/>
                <a:ea typeface="メイリオ" panose="020B0604030504040204" pitchFamily="50" charset="-128"/>
              </a:rPr>
              <a:t>主題</a:t>
            </a:r>
          </a:p>
        </p:txBody>
      </p:sp>
      <p:sp>
        <p:nvSpPr>
          <p:cNvPr id="7" name="正方形/長方形 6">
            <a:extLst>
              <a:ext uri="{FF2B5EF4-FFF2-40B4-BE49-F238E27FC236}">
                <a16:creationId xmlns:a16="http://schemas.microsoft.com/office/drawing/2014/main" id="{EAB10011-F010-432B-907B-51F22DFE489C}"/>
              </a:ext>
            </a:extLst>
          </p:cNvPr>
          <p:cNvSpPr/>
          <p:nvPr/>
        </p:nvSpPr>
        <p:spPr>
          <a:xfrm>
            <a:off x="1991544" y="3798332"/>
            <a:ext cx="1944216" cy="10708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理由①</a:t>
            </a:r>
            <a:endParaRPr lang="en-US" altLang="ja-JP" sz="1400" b="1" u="sng"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D93C65B-D2EA-49D7-A5EB-ADFF4266D1BC}"/>
              </a:ext>
            </a:extLst>
          </p:cNvPr>
          <p:cNvSpPr/>
          <p:nvPr/>
        </p:nvSpPr>
        <p:spPr>
          <a:xfrm>
            <a:off x="4079776" y="3798332"/>
            <a:ext cx="1944216" cy="10708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理由②</a:t>
            </a:r>
            <a:endParaRPr lang="en-US" altLang="ja-JP" sz="1400" b="1" u="sng"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36C10A70-8402-415F-82D8-F66B0A4613E4}"/>
              </a:ext>
            </a:extLst>
          </p:cNvPr>
          <p:cNvSpPr/>
          <p:nvPr/>
        </p:nvSpPr>
        <p:spPr>
          <a:xfrm>
            <a:off x="8256240" y="3798332"/>
            <a:ext cx="1944216" cy="10708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理由④</a:t>
            </a:r>
            <a:endParaRPr lang="en-US" altLang="ja-JP" sz="1400" b="1" u="sng" dirty="0">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2978101C-D3F1-421B-899E-E9F3FC7B66DC}"/>
              </a:ext>
            </a:extLst>
          </p:cNvPr>
          <p:cNvCxnSpPr>
            <a:cxnSpLocks/>
            <a:stCxn id="5" idx="2"/>
            <a:endCxn id="7" idx="0"/>
          </p:cNvCxnSpPr>
          <p:nvPr/>
        </p:nvCxnSpPr>
        <p:spPr>
          <a:xfrm flipH="1">
            <a:off x="2963653" y="2934236"/>
            <a:ext cx="3100691"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 name="直線コネクタ 10">
            <a:extLst>
              <a:ext uri="{FF2B5EF4-FFF2-40B4-BE49-F238E27FC236}">
                <a16:creationId xmlns:a16="http://schemas.microsoft.com/office/drawing/2014/main" id="{A96A27AA-AC4B-4353-8668-59CEE6F93D19}"/>
              </a:ext>
            </a:extLst>
          </p:cNvPr>
          <p:cNvCxnSpPr>
            <a:cxnSpLocks/>
            <a:stCxn id="5" idx="2"/>
            <a:endCxn id="8" idx="0"/>
          </p:cNvCxnSpPr>
          <p:nvPr/>
        </p:nvCxnSpPr>
        <p:spPr>
          <a:xfrm flipH="1">
            <a:off x="5051885" y="2934236"/>
            <a:ext cx="1012459"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 name="直線コネクタ 11">
            <a:extLst>
              <a:ext uri="{FF2B5EF4-FFF2-40B4-BE49-F238E27FC236}">
                <a16:creationId xmlns:a16="http://schemas.microsoft.com/office/drawing/2014/main" id="{2746FC68-64B8-484E-98BF-97DDD3F1796D}"/>
              </a:ext>
            </a:extLst>
          </p:cNvPr>
          <p:cNvCxnSpPr>
            <a:cxnSpLocks/>
            <a:stCxn id="5" idx="2"/>
            <a:endCxn id="9" idx="0"/>
          </p:cNvCxnSpPr>
          <p:nvPr/>
        </p:nvCxnSpPr>
        <p:spPr>
          <a:xfrm>
            <a:off x="6064344" y="2934236"/>
            <a:ext cx="3164005"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F33936F9-BB54-4DAE-A8AB-375D6EAE6197}"/>
              </a:ext>
            </a:extLst>
          </p:cNvPr>
          <p:cNvSpPr txBox="1"/>
          <p:nvPr/>
        </p:nvSpPr>
        <p:spPr>
          <a:xfrm>
            <a:off x="3547160" y="3108342"/>
            <a:ext cx="1239442" cy="307777"/>
          </a:xfrm>
          <a:prstGeom prst="rect">
            <a:avLst/>
          </a:prstGeom>
          <a:noFill/>
        </p:spPr>
        <p:txBody>
          <a:bodyPr wrap="none" rtlCol="0">
            <a:spAutoFit/>
          </a:bodyPr>
          <a:lstStyle/>
          <a:p>
            <a:r>
              <a:rPr lang="en-US" altLang="ja-JP" sz="1400" dirty="0">
                <a:latin typeface="メイリオ" panose="020B0604030504040204" pitchFamily="50" charset="-128"/>
                <a:ea typeface="メイリオ" panose="020B0604030504040204" pitchFamily="50" charset="-128"/>
              </a:rPr>
              <a:t>(why)</a:t>
            </a:r>
            <a:r>
              <a:rPr lang="ja-JP" altLang="en-US" sz="1400" dirty="0">
                <a:latin typeface="メイリオ" panose="020B0604030504040204" pitchFamily="50" charset="-128"/>
                <a:ea typeface="メイリオ" panose="020B0604030504040204" pitchFamily="50" charset="-128"/>
              </a:rPr>
              <a:t>なぜ？</a:t>
            </a:r>
          </a:p>
        </p:txBody>
      </p:sp>
      <p:sp>
        <p:nvSpPr>
          <p:cNvPr id="19" name="正方形/長方形 18">
            <a:extLst>
              <a:ext uri="{FF2B5EF4-FFF2-40B4-BE49-F238E27FC236}">
                <a16:creationId xmlns:a16="http://schemas.microsoft.com/office/drawing/2014/main" id="{0CE43435-E270-4313-AACC-917CBB4089E7}"/>
              </a:ext>
            </a:extLst>
          </p:cNvPr>
          <p:cNvSpPr/>
          <p:nvPr/>
        </p:nvSpPr>
        <p:spPr>
          <a:xfrm>
            <a:off x="6188183" y="3798332"/>
            <a:ext cx="1944216" cy="10708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理由③</a:t>
            </a:r>
            <a:endParaRPr lang="en-US" altLang="ja-JP" sz="1400" b="1" u="sng" dirty="0">
              <a:latin typeface="メイリオ" panose="020B0604030504040204" pitchFamily="50" charset="-128"/>
              <a:ea typeface="メイリオ" panose="020B0604030504040204" pitchFamily="50" charset="-128"/>
            </a:endParaRPr>
          </a:p>
        </p:txBody>
      </p:sp>
      <p:cxnSp>
        <p:nvCxnSpPr>
          <p:cNvPr id="20" name="直線コネクタ 19">
            <a:extLst>
              <a:ext uri="{FF2B5EF4-FFF2-40B4-BE49-F238E27FC236}">
                <a16:creationId xmlns:a16="http://schemas.microsoft.com/office/drawing/2014/main" id="{99E3CCC4-E902-4463-8A37-419F8AB3238D}"/>
              </a:ext>
            </a:extLst>
          </p:cNvPr>
          <p:cNvCxnSpPr>
            <a:cxnSpLocks/>
            <a:stCxn id="5" idx="2"/>
            <a:endCxn id="19" idx="0"/>
          </p:cNvCxnSpPr>
          <p:nvPr/>
        </p:nvCxnSpPr>
        <p:spPr>
          <a:xfrm>
            <a:off x="6064343" y="2934236"/>
            <a:ext cx="1095948"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41107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2E3E1-2C66-4251-A678-9FE827B1A5CB}"/>
              </a:ext>
            </a:extLst>
          </p:cNvPr>
          <p:cNvSpPr>
            <a:spLocks noGrp="1"/>
          </p:cNvSpPr>
          <p:nvPr>
            <p:ph type="title"/>
          </p:nvPr>
        </p:nvSpPr>
        <p:spPr/>
        <p:txBody>
          <a:bodyPr>
            <a:normAutofit/>
          </a:bodyPr>
          <a:lstStyle/>
          <a:p>
            <a:r>
              <a:rPr lang="ja-JP" altLang="en-US"/>
              <a:t>＜解答例</a:t>
            </a:r>
            <a:r>
              <a:rPr lang="ja-JP" altLang="en-US" dirty="0"/>
              <a:t>＞正しくない論理構成</a:t>
            </a:r>
            <a:endParaRPr kumimoji="1" lang="ja-JP" altLang="en-US" dirty="0"/>
          </a:p>
        </p:txBody>
      </p:sp>
      <p:sp>
        <p:nvSpPr>
          <p:cNvPr id="3" name="コンテンツ プレースホルダー 2">
            <a:extLst>
              <a:ext uri="{FF2B5EF4-FFF2-40B4-BE49-F238E27FC236}">
                <a16:creationId xmlns:a16="http://schemas.microsoft.com/office/drawing/2014/main" id="{B60F647B-3F98-4DD9-800D-811558EB9DEF}"/>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B63F96C-65E8-4F51-A5C2-3234D4147FFE}"/>
              </a:ext>
            </a:extLst>
          </p:cNvPr>
          <p:cNvSpPr>
            <a:spLocks noGrp="1"/>
          </p:cNvSpPr>
          <p:nvPr>
            <p:ph type="sldNum" sz="quarter" idx="4"/>
          </p:nvPr>
        </p:nvSpPr>
        <p:spPr/>
        <p:txBody>
          <a:bodyPr/>
          <a:lstStyle/>
          <a:p>
            <a:fld id="{C5CBEA7B-64A4-4354-845E-AE91C99E82B0}" type="slidenum">
              <a:rPr lang="ja-JP" altLang="en-US" smtClean="0"/>
              <a:pPr/>
              <a:t>163</a:t>
            </a:fld>
            <a:endParaRPr lang="ja-JP" altLang="en-US" dirty="0"/>
          </a:p>
        </p:txBody>
      </p:sp>
      <p:sp>
        <p:nvSpPr>
          <p:cNvPr id="5" name="正方形/長方形 4">
            <a:extLst>
              <a:ext uri="{FF2B5EF4-FFF2-40B4-BE49-F238E27FC236}">
                <a16:creationId xmlns:a16="http://schemas.microsoft.com/office/drawing/2014/main" id="{2575DD5D-9570-474B-8F01-B1ABAB87EBFE}"/>
              </a:ext>
            </a:extLst>
          </p:cNvPr>
          <p:cNvSpPr/>
          <p:nvPr/>
        </p:nvSpPr>
        <p:spPr>
          <a:xfrm>
            <a:off x="5056231" y="1926124"/>
            <a:ext cx="2016224" cy="100811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たばこ</a:t>
            </a:r>
            <a:r>
              <a:rPr lang="ja-JP" altLang="en-US" sz="1400">
                <a:latin typeface="メイリオ" panose="020B0604030504040204" pitchFamily="50" charset="-128"/>
                <a:ea typeface="メイリオ" panose="020B0604030504040204" pitchFamily="50" charset="-128"/>
              </a:rPr>
              <a:t>を吸うことは</a:t>
            </a:r>
            <a:endParaRPr lang="en-US" altLang="ja-JP" sz="1400" dirty="0">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問題である</a:t>
            </a:r>
            <a:endParaRPr lang="ja-JP" altLang="en-US"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D26FDD98-1A48-4840-976F-0C72DF1275BA}"/>
              </a:ext>
            </a:extLst>
          </p:cNvPr>
          <p:cNvSpPr txBox="1"/>
          <p:nvPr/>
        </p:nvSpPr>
        <p:spPr>
          <a:xfrm>
            <a:off x="5741179" y="1556792"/>
            <a:ext cx="646331" cy="369332"/>
          </a:xfrm>
          <a:prstGeom prst="rect">
            <a:avLst/>
          </a:prstGeom>
          <a:noFill/>
        </p:spPr>
        <p:txBody>
          <a:bodyPr wrap="none" rtlCol="0">
            <a:spAutoFit/>
          </a:bodyPr>
          <a:lstStyle/>
          <a:p>
            <a:pPr algn="ctr"/>
            <a:r>
              <a:rPr lang="ja-JP" altLang="en-US" b="1" u="sng" dirty="0">
                <a:latin typeface="メイリオ" panose="020B0604030504040204" pitchFamily="50" charset="-128"/>
                <a:ea typeface="メイリオ" panose="020B0604030504040204" pitchFamily="50" charset="-128"/>
              </a:rPr>
              <a:t>主題</a:t>
            </a:r>
          </a:p>
        </p:txBody>
      </p:sp>
      <p:sp>
        <p:nvSpPr>
          <p:cNvPr id="7" name="正方形/長方形 6">
            <a:extLst>
              <a:ext uri="{FF2B5EF4-FFF2-40B4-BE49-F238E27FC236}">
                <a16:creationId xmlns:a16="http://schemas.microsoft.com/office/drawing/2014/main" id="{EAB10011-F010-432B-907B-51F22DFE489C}"/>
              </a:ext>
            </a:extLst>
          </p:cNvPr>
          <p:cNvSpPr/>
          <p:nvPr/>
        </p:nvSpPr>
        <p:spPr>
          <a:xfrm>
            <a:off x="1991544" y="3798332"/>
            <a:ext cx="1944216" cy="10708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理由①</a:t>
            </a:r>
            <a:endParaRPr lang="en-US" altLang="ja-JP" sz="1400" b="1" u="sng"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たばこを吸うと、ガンになるリスクがあがる。</a:t>
            </a:r>
            <a:endParaRPr lang="en-US" altLang="ja-JP" sz="14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D93C65B-D2EA-49D7-A5EB-ADFF4266D1BC}"/>
              </a:ext>
            </a:extLst>
          </p:cNvPr>
          <p:cNvSpPr/>
          <p:nvPr/>
        </p:nvSpPr>
        <p:spPr>
          <a:xfrm>
            <a:off x="4079776" y="3798332"/>
            <a:ext cx="1944216" cy="10708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理由②</a:t>
            </a:r>
            <a:endParaRPr lang="en-US" altLang="ja-JP" sz="1400" b="1" u="sng"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動脈硬化が進行するリスクがある。</a:t>
            </a:r>
            <a:endParaRPr lang="en-US" altLang="ja-JP" sz="14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36C10A70-8402-415F-82D8-F66B0A4613E4}"/>
              </a:ext>
            </a:extLst>
          </p:cNvPr>
          <p:cNvSpPr/>
          <p:nvPr/>
        </p:nvSpPr>
        <p:spPr>
          <a:xfrm>
            <a:off x="8256240" y="3798332"/>
            <a:ext cx="1944216" cy="10708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理由④</a:t>
            </a:r>
            <a:endParaRPr lang="en-US" altLang="ja-JP" sz="1400" b="1" u="sng"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歯周病になるリスクがある。</a:t>
            </a:r>
            <a:endParaRPr lang="ja-JP" altLang="en-US" sz="1400" b="1" u="sng" dirty="0">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2978101C-D3F1-421B-899E-E9F3FC7B66DC}"/>
              </a:ext>
            </a:extLst>
          </p:cNvPr>
          <p:cNvCxnSpPr>
            <a:cxnSpLocks/>
            <a:stCxn id="5" idx="2"/>
            <a:endCxn id="7" idx="0"/>
          </p:cNvCxnSpPr>
          <p:nvPr/>
        </p:nvCxnSpPr>
        <p:spPr>
          <a:xfrm flipH="1">
            <a:off x="2963653" y="2934236"/>
            <a:ext cx="3100691"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 name="直線コネクタ 10">
            <a:extLst>
              <a:ext uri="{FF2B5EF4-FFF2-40B4-BE49-F238E27FC236}">
                <a16:creationId xmlns:a16="http://schemas.microsoft.com/office/drawing/2014/main" id="{A96A27AA-AC4B-4353-8668-59CEE6F93D19}"/>
              </a:ext>
            </a:extLst>
          </p:cNvPr>
          <p:cNvCxnSpPr>
            <a:cxnSpLocks/>
            <a:stCxn id="5" idx="2"/>
            <a:endCxn id="8" idx="0"/>
          </p:cNvCxnSpPr>
          <p:nvPr/>
        </p:nvCxnSpPr>
        <p:spPr>
          <a:xfrm flipH="1">
            <a:off x="5051885" y="2934236"/>
            <a:ext cx="1012459"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 name="直線コネクタ 11">
            <a:extLst>
              <a:ext uri="{FF2B5EF4-FFF2-40B4-BE49-F238E27FC236}">
                <a16:creationId xmlns:a16="http://schemas.microsoft.com/office/drawing/2014/main" id="{2746FC68-64B8-484E-98BF-97DDD3F1796D}"/>
              </a:ext>
            </a:extLst>
          </p:cNvPr>
          <p:cNvCxnSpPr>
            <a:cxnSpLocks/>
            <a:stCxn id="5" idx="2"/>
            <a:endCxn id="9" idx="0"/>
          </p:cNvCxnSpPr>
          <p:nvPr/>
        </p:nvCxnSpPr>
        <p:spPr>
          <a:xfrm>
            <a:off x="6064344" y="2934236"/>
            <a:ext cx="3164005"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F33936F9-BB54-4DAE-A8AB-375D6EAE6197}"/>
              </a:ext>
            </a:extLst>
          </p:cNvPr>
          <p:cNvSpPr txBox="1"/>
          <p:nvPr/>
        </p:nvSpPr>
        <p:spPr>
          <a:xfrm>
            <a:off x="3547160" y="3108342"/>
            <a:ext cx="1239442" cy="307777"/>
          </a:xfrm>
          <a:prstGeom prst="rect">
            <a:avLst/>
          </a:prstGeom>
          <a:noFill/>
        </p:spPr>
        <p:txBody>
          <a:bodyPr wrap="none" rtlCol="0">
            <a:spAutoFit/>
          </a:bodyPr>
          <a:lstStyle/>
          <a:p>
            <a:r>
              <a:rPr lang="en-US" altLang="ja-JP" sz="1400" dirty="0">
                <a:latin typeface="メイリオ" panose="020B0604030504040204" pitchFamily="50" charset="-128"/>
                <a:ea typeface="メイリオ" panose="020B0604030504040204" pitchFamily="50" charset="-128"/>
              </a:rPr>
              <a:t>(why)</a:t>
            </a:r>
            <a:r>
              <a:rPr lang="ja-JP" altLang="en-US" sz="1400" dirty="0">
                <a:latin typeface="メイリオ" panose="020B0604030504040204" pitchFamily="50" charset="-128"/>
                <a:ea typeface="メイリオ" panose="020B0604030504040204" pitchFamily="50" charset="-128"/>
              </a:rPr>
              <a:t>なぜ？</a:t>
            </a:r>
          </a:p>
        </p:txBody>
      </p:sp>
      <p:sp>
        <p:nvSpPr>
          <p:cNvPr id="19" name="正方形/長方形 18">
            <a:extLst>
              <a:ext uri="{FF2B5EF4-FFF2-40B4-BE49-F238E27FC236}">
                <a16:creationId xmlns:a16="http://schemas.microsoft.com/office/drawing/2014/main" id="{0CE43435-E270-4313-AACC-917CBB4089E7}"/>
              </a:ext>
            </a:extLst>
          </p:cNvPr>
          <p:cNvSpPr/>
          <p:nvPr/>
        </p:nvSpPr>
        <p:spPr>
          <a:xfrm>
            <a:off x="6188183" y="3798332"/>
            <a:ext cx="1944216" cy="10708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理由③</a:t>
            </a:r>
            <a:endParaRPr lang="en-US" altLang="ja-JP" sz="1400" b="1" u="sng"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呼吸器系の疾患が生じるリスクがある。</a:t>
            </a:r>
            <a:endParaRPr lang="ja-JP" altLang="en-US" sz="1400" b="1" u="sng" dirty="0">
              <a:latin typeface="メイリオ" panose="020B0604030504040204" pitchFamily="50" charset="-128"/>
              <a:ea typeface="メイリオ" panose="020B0604030504040204" pitchFamily="50" charset="-128"/>
            </a:endParaRPr>
          </a:p>
        </p:txBody>
      </p:sp>
      <p:cxnSp>
        <p:nvCxnSpPr>
          <p:cNvPr id="20" name="直線コネクタ 19">
            <a:extLst>
              <a:ext uri="{FF2B5EF4-FFF2-40B4-BE49-F238E27FC236}">
                <a16:creationId xmlns:a16="http://schemas.microsoft.com/office/drawing/2014/main" id="{99E3CCC4-E902-4463-8A37-419F8AB3238D}"/>
              </a:ext>
            </a:extLst>
          </p:cNvPr>
          <p:cNvCxnSpPr>
            <a:cxnSpLocks/>
            <a:stCxn id="5" idx="2"/>
            <a:endCxn id="19" idx="0"/>
          </p:cNvCxnSpPr>
          <p:nvPr/>
        </p:nvCxnSpPr>
        <p:spPr>
          <a:xfrm>
            <a:off x="6064343" y="2934236"/>
            <a:ext cx="1095948"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7" name="テキスト ボックス 26">
            <a:extLst>
              <a:ext uri="{FF2B5EF4-FFF2-40B4-BE49-F238E27FC236}">
                <a16:creationId xmlns:a16="http://schemas.microsoft.com/office/drawing/2014/main" id="{F5FD91B2-623B-4796-8761-60E145043A53}"/>
              </a:ext>
            </a:extLst>
          </p:cNvPr>
          <p:cNvSpPr txBox="1"/>
          <p:nvPr/>
        </p:nvSpPr>
        <p:spPr>
          <a:xfrm>
            <a:off x="2212921" y="5285710"/>
            <a:ext cx="7779694" cy="369332"/>
          </a:xfrm>
          <a:prstGeom prst="rect">
            <a:avLst/>
          </a:prstGeom>
          <a:noFill/>
        </p:spPr>
        <p:txBody>
          <a:bodyPr wrap="none" rtlCol="0">
            <a:spAutoFit/>
          </a:bodyPr>
          <a:lstStyle/>
          <a:p>
            <a:pPr algn="ctr"/>
            <a:r>
              <a:rPr lang="ja-JP" altLang="en-US" dirty="0">
                <a:latin typeface="メイリオ" panose="020B0604030504040204" pitchFamily="50" charset="-128"/>
                <a:ea typeface="メイリオ" panose="020B0604030504040204" pitchFamily="50" charset="-128"/>
              </a:rPr>
              <a:t>失敗理由：すべて健康の理由が並べられており、</a:t>
            </a:r>
            <a:r>
              <a:rPr lang="en-US" altLang="ja-JP" b="1" u="sng" dirty="0">
                <a:latin typeface="メイリオ" panose="020B0604030504040204" pitchFamily="50" charset="-128"/>
                <a:ea typeface="メイリオ" panose="020B0604030504040204" pitchFamily="50" charset="-128"/>
              </a:rPr>
              <a:t>MECE</a:t>
            </a:r>
            <a:r>
              <a:rPr lang="ja-JP" altLang="en-US" dirty="0">
                <a:latin typeface="メイリオ" panose="020B0604030504040204" pitchFamily="50" charset="-128"/>
                <a:ea typeface="メイリオ" panose="020B0604030504040204" pitchFamily="50" charset="-128"/>
              </a:rPr>
              <a:t>になっていない</a:t>
            </a:r>
          </a:p>
        </p:txBody>
      </p:sp>
    </p:spTree>
    <p:extLst>
      <p:ext uri="{BB962C8B-B14F-4D97-AF65-F5344CB8AC3E}">
        <p14:creationId xmlns:p14="http://schemas.microsoft.com/office/powerpoint/2010/main" val="40864571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2E3E1-2C66-4251-A678-9FE827B1A5CB}"/>
              </a:ext>
            </a:extLst>
          </p:cNvPr>
          <p:cNvSpPr>
            <a:spLocks noGrp="1"/>
          </p:cNvSpPr>
          <p:nvPr>
            <p:ph type="title"/>
          </p:nvPr>
        </p:nvSpPr>
        <p:spPr/>
        <p:txBody>
          <a:bodyPr/>
          <a:lstStyle/>
          <a:p>
            <a:r>
              <a:rPr lang="ja-JP" altLang="en-US"/>
              <a:t>＜解答例</a:t>
            </a:r>
            <a:r>
              <a:rPr lang="ja-JP" altLang="en-US" dirty="0"/>
              <a:t>＞</a:t>
            </a:r>
            <a:r>
              <a:rPr kumimoji="1" lang="ja-JP" altLang="en-US" dirty="0"/>
              <a:t>正しい論理推定</a:t>
            </a:r>
          </a:p>
        </p:txBody>
      </p:sp>
      <p:sp>
        <p:nvSpPr>
          <p:cNvPr id="3" name="コンテンツ プレースホルダー 2">
            <a:extLst>
              <a:ext uri="{FF2B5EF4-FFF2-40B4-BE49-F238E27FC236}">
                <a16:creationId xmlns:a16="http://schemas.microsoft.com/office/drawing/2014/main" id="{B60F647B-3F98-4DD9-800D-811558EB9DEF}"/>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B63F96C-65E8-4F51-A5C2-3234D4147FFE}"/>
              </a:ext>
            </a:extLst>
          </p:cNvPr>
          <p:cNvSpPr>
            <a:spLocks noGrp="1"/>
          </p:cNvSpPr>
          <p:nvPr>
            <p:ph type="sldNum" sz="quarter" idx="4"/>
          </p:nvPr>
        </p:nvSpPr>
        <p:spPr/>
        <p:txBody>
          <a:bodyPr/>
          <a:lstStyle/>
          <a:p>
            <a:fld id="{C5CBEA7B-64A4-4354-845E-AE91C99E82B0}" type="slidenum">
              <a:rPr lang="ja-JP" altLang="en-US" smtClean="0"/>
              <a:pPr/>
              <a:t>164</a:t>
            </a:fld>
            <a:endParaRPr lang="ja-JP" altLang="en-US" dirty="0"/>
          </a:p>
        </p:txBody>
      </p:sp>
      <p:sp>
        <p:nvSpPr>
          <p:cNvPr id="5" name="正方形/長方形 4">
            <a:extLst>
              <a:ext uri="{FF2B5EF4-FFF2-40B4-BE49-F238E27FC236}">
                <a16:creationId xmlns:a16="http://schemas.microsoft.com/office/drawing/2014/main" id="{2575DD5D-9570-474B-8F01-B1ABAB87EBFE}"/>
              </a:ext>
            </a:extLst>
          </p:cNvPr>
          <p:cNvSpPr/>
          <p:nvPr/>
        </p:nvSpPr>
        <p:spPr>
          <a:xfrm>
            <a:off x="5056231" y="1926124"/>
            <a:ext cx="2016224" cy="100811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メイリオ" panose="020B0604030504040204" pitchFamily="50" charset="-128"/>
                <a:ea typeface="メイリオ" panose="020B0604030504040204" pitchFamily="50" charset="-128"/>
              </a:rPr>
              <a:t>たばこを吸うことは</a:t>
            </a:r>
            <a:endParaRPr lang="en-US" altLang="ja-JP" sz="1400" dirty="0">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問題である</a:t>
            </a:r>
          </a:p>
        </p:txBody>
      </p:sp>
      <p:sp>
        <p:nvSpPr>
          <p:cNvPr id="6" name="テキスト ボックス 5">
            <a:extLst>
              <a:ext uri="{FF2B5EF4-FFF2-40B4-BE49-F238E27FC236}">
                <a16:creationId xmlns:a16="http://schemas.microsoft.com/office/drawing/2014/main" id="{D26FDD98-1A48-4840-976F-0C72DF1275BA}"/>
              </a:ext>
            </a:extLst>
          </p:cNvPr>
          <p:cNvSpPr txBox="1"/>
          <p:nvPr/>
        </p:nvSpPr>
        <p:spPr>
          <a:xfrm>
            <a:off x="5741179" y="1556792"/>
            <a:ext cx="646331" cy="369332"/>
          </a:xfrm>
          <a:prstGeom prst="rect">
            <a:avLst/>
          </a:prstGeom>
          <a:noFill/>
        </p:spPr>
        <p:txBody>
          <a:bodyPr wrap="none" rtlCol="0">
            <a:spAutoFit/>
          </a:bodyPr>
          <a:lstStyle/>
          <a:p>
            <a:pPr algn="ctr"/>
            <a:r>
              <a:rPr lang="ja-JP" altLang="en-US" b="1" u="sng" dirty="0">
                <a:latin typeface="メイリオ" panose="020B0604030504040204" pitchFamily="50" charset="-128"/>
                <a:ea typeface="メイリオ" panose="020B0604030504040204" pitchFamily="50" charset="-128"/>
              </a:rPr>
              <a:t>主題</a:t>
            </a:r>
          </a:p>
        </p:txBody>
      </p:sp>
      <p:sp>
        <p:nvSpPr>
          <p:cNvPr id="7" name="正方形/長方形 6">
            <a:extLst>
              <a:ext uri="{FF2B5EF4-FFF2-40B4-BE49-F238E27FC236}">
                <a16:creationId xmlns:a16="http://schemas.microsoft.com/office/drawing/2014/main" id="{EAB10011-F010-432B-907B-51F22DFE489C}"/>
              </a:ext>
            </a:extLst>
          </p:cNvPr>
          <p:cNvSpPr/>
          <p:nvPr/>
        </p:nvSpPr>
        <p:spPr>
          <a:xfrm>
            <a:off x="2495600" y="3798332"/>
            <a:ext cx="2016224" cy="164689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理由①</a:t>
            </a:r>
            <a:endParaRPr lang="en-US" altLang="ja-JP" sz="1400" b="1" u="sng"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ガンになったり、動脈硬化が進行したりして、命に関わるレベル</a:t>
            </a:r>
            <a:r>
              <a:rPr lang="ja-JP" altLang="en-US" sz="1400">
                <a:latin typeface="メイリオ" panose="020B0604030504040204" pitchFamily="50" charset="-128"/>
                <a:ea typeface="メイリオ" panose="020B0604030504040204" pitchFamily="50" charset="-128"/>
              </a:rPr>
              <a:t>で、</a:t>
            </a:r>
            <a:r>
              <a:rPr lang="ja-JP" altLang="en-US" sz="1400" b="1">
                <a:latin typeface="メイリオ" panose="020B0604030504040204" pitchFamily="50" charset="-128"/>
                <a:ea typeface="メイリオ" panose="020B0604030504040204" pitchFamily="50" charset="-128"/>
              </a:rPr>
              <a:t>身体的</a:t>
            </a:r>
            <a:r>
              <a:rPr lang="ja-JP" altLang="en-US" sz="1400" b="1" u="sng">
                <a:latin typeface="メイリオ" panose="020B0604030504040204" pitchFamily="50" charset="-128"/>
                <a:ea typeface="メイリオ" panose="020B0604030504040204" pitchFamily="50" charset="-128"/>
              </a:rPr>
              <a:t>健康</a:t>
            </a:r>
            <a:r>
              <a:rPr lang="ja-JP" altLang="en-US" sz="1400" b="1" u="sng" dirty="0">
                <a:latin typeface="メイリオ" panose="020B0604030504040204" pitchFamily="50" charset="-128"/>
                <a:ea typeface="メイリオ" panose="020B0604030504040204" pitchFamily="50" charset="-128"/>
              </a:rPr>
              <a:t>を損なうリスク</a:t>
            </a:r>
            <a:r>
              <a:rPr lang="ja-JP" altLang="en-US" sz="1400" dirty="0">
                <a:latin typeface="メイリオ" panose="020B0604030504040204" pitchFamily="50" charset="-128"/>
                <a:ea typeface="メイリオ" panose="020B0604030504040204" pitchFamily="50" charset="-128"/>
              </a:rPr>
              <a:t>がある。</a:t>
            </a:r>
            <a:endParaRPr lang="en-US" altLang="ja-JP" sz="14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0D93C65B-D2EA-49D7-A5EB-ADFF4266D1BC}"/>
              </a:ext>
            </a:extLst>
          </p:cNvPr>
          <p:cNvSpPr/>
          <p:nvPr/>
        </p:nvSpPr>
        <p:spPr>
          <a:xfrm>
            <a:off x="5056231" y="3798332"/>
            <a:ext cx="2016224" cy="164689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理由②</a:t>
            </a:r>
            <a:endParaRPr lang="en-US" altLang="ja-JP" sz="1400" b="1" u="sng"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たばこの値段は右肩上がりで上昇しており、今後、益々、</a:t>
            </a:r>
            <a:r>
              <a:rPr lang="ja-JP" altLang="en-US" sz="1400" b="1" u="sng" dirty="0">
                <a:latin typeface="メイリオ" panose="020B0604030504040204" pitchFamily="50" charset="-128"/>
                <a:ea typeface="メイリオ" panose="020B0604030504040204" pitchFamily="50" charset="-128"/>
              </a:rPr>
              <a:t>経済的な負担が大きくなる</a:t>
            </a:r>
            <a:r>
              <a:rPr lang="ja-JP" altLang="en-US" sz="1400" dirty="0">
                <a:latin typeface="メイリオ" panose="020B0604030504040204" pitchFamily="50" charset="-128"/>
                <a:ea typeface="メイリオ" panose="020B0604030504040204" pitchFamily="50" charset="-128"/>
              </a:rPr>
              <a:t>。</a:t>
            </a:r>
            <a:endParaRPr lang="en-US" altLang="ja-JP" sz="1400" b="1" u="sng"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36C10A70-8402-415F-82D8-F66B0A4613E4}"/>
              </a:ext>
            </a:extLst>
          </p:cNvPr>
          <p:cNvSpPr/>
          <p:nvPr/>
        </p:nvSpPr>
        <p:spPr>
          <a:xfrm>
            <a:off x="7675270" y="3798332"/>
            <a:ext cx="2016224" cy="164689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b="1" u="sng" dirty="0">
                <a:latin typeface="メイリオ" panose="020B0604030504040204" pitchFamily="50" charset="-128"/>
                <a:ea typeface="メイリオ" panose="020B0604030504040204" pitchFamily="50" charset="-128"/>
              </a:rPr>
              <a:t>理由</a:t>
            </a:r>
            <a:r>
              <a:rPr lang="en-US" altLang="ja-JP" sz="1400" b="1" u="sng" dirty="0">
                <a:latin typeface="メイリオ" panose="020B0604030504040204" pitchFamily="50" charset="-128"/>
                <a:ea typeface="メイリオ" panose="020B0604030504040204" pitchFamily="50" charset="-128"/>
              </a:rPr>
              <a:t>n</a:t>
            </a:r>
          </a:p>
          <a:p>
            <a:r>
              <a:rPr lang="ja-JP" altLang="en-US" sz="1400" dirty="0">
                <a:latin typeface="メイリオ" panose="020B0604030504040204" pitchFamily="50" charset="-128"/>
                <a:ea typeface="メイリオ" panose="020B0604030504040204" pitchFamily="50" charset="-128"/>
              </a:rPr>
              <a:t>禁煙の圧力が強く、たばこを吸う場所でさえ確保するのも難しくなる。</a:t>
            </a:r>
            <a:endParaRPr lang="en-US" altLang="ja-JP" sz="1400" b="1" u="sng" dirty="0">
              <a:latin typeface="メイリオ" panose="020B0604030504040204" pitchFamily="50" charset="-128"/>
              <a:ea typeface="メイリオ" panose="020B0604030504040204" pitchFamily="50" charset="-128"/>
            </a:endParaRPr>
          </a:p>
          <a:p>
            <a:endParaRPr lang="ja-JP" altLang="en-US" sz="1400" b="1" u="sng" dirty="0">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2978101C-D3F1-421B-899E-E9F3FC7B66DC}"/>
              </a:ext>
            </a:extLst>
          </p:cNvPr>
          <p:cNvCxnSpPr>
            <a:cxnSpLocks/>
            <a:stCxn id="5" idx="2"/>
            <a:endCxn id="7" idx="0"/>
          </p:cNvCxnSpPr>
          <p:nvPr/>
        </p:nvCxnSpPr>
        <p:spPr>
          <a:xfrm flipH="1">
            <a:off x="3503713" y="2934236"/>
            <a:ext cx="2560631"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 name="直線コネクタ 10">
            <a:extLst>
              <a:ext uri="{FF2B5EF4-FFF2-40B4-BE49-F238E27FC236}">
                <a16:creationId xmlns:a16="http://schemas.microsoft.com/office/drawing/2014/main" id="{A96A27AA-AC4B-4353-8668-59CEE6F93D19}"/>
              </a:ext>
            </a:extLst>
          </p:cNvPr>
          <p:cNvCxnSpPr>
            <a:cxnSpLocks/>
            <a:stCxn id="5" idx="2"/>
            <a:endCxn id="8" idx="0"/>
          </p:cNvCxnSpPr>
          <p:nvPr/>
        </p:nvCxnSpPr>
        <p:spPr>
          <a:xfrm>
            <a:off x="6064343" y="2934236"/>
            <a:ext cx="0"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 name="直線コネクタ 11">
            <a:extLst>
              <a:ext uri="{FF2B5EF4-FFF2-40B4-BE49-F238E27FC236}">
                <a16:creationId xmlns:a16="http://schemas.microsoft.com/office/drawing/2014/main" id="{2746FC68-64B8-484E-98BF-97DDD3F1796D}"/>
              </a:ext>
            </a:extLst>
          </p:cNvPr>
          <p:cNvCxnSpPr>
            <a:cxnSpLocks/>
            <a:stCxn id="5" idx="2"/>
            <a:endCxn id="9" idx="0"/>
          </p:cNvCxnSpPr>
          <p:nvPr/>
        </p:nvCxnSpPr>
        <p:spPr>
          <a:xfrm>
            <a:off x="6064344" y="2934236"/>
            <a:ext cx="2619039" cy="86409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3" name="テキスト ボックス 12">
            <a:extLst>
              <a:ext uri="{FF2B5EF4-FFF2-40B4-BE49-F238E27FC236}">
                <a16:creationId xmlns:a16="http://schemas.microsoft.com/office/drawing/2014/main" id="{F33936F9-BB54-4DAE-A8AB-375D6EAE6197}"/>
              </a:ext>
            </a:extLst>
          </p:cNvPr>
          <p:cNvSpPr txBox="1"/>
          <p:nvPr/>
        </p:nvSpPr>
        <p:spPr>
          <a:xfrm>
            <a:off x="3547160" y="3108342"/>
            <a:ext cx="1239442" cy="307777"/>
          </a:xfrm>
          <a:prstGeom prst="rect">
            <a:avLst/>
          </a:prstGeom>
          <a:noFill/>
        </p:spPr>
        <p:txBody>
          <a:bodyPr wrap="none" rtlCol="0">
            <a:spAutoFit/>
          </a:bodyPr>
          <a:lstStyle/>
          <a:p>
            <a:r>
              <a:rPr lang="en-US" altLang="ja-JP" sz="1400" dirty="0">
                <a:latin typeface="メイリオ" panose="020B0604030504040204" pitchFamily="50" charset="-128"/>
                <a:ea typeface="メイリオ" panose="020B0604030504040204" pitchFamily="50" charset="-128"/>
              </a:rPr>
              <a:t>(why)</a:t>
            </a:r>
            <a:r>
              <a:rPr lang="ja-JP" altLang="en-US" sz="1400" dirty="0">
                <a:latin typeface="メイリオ" panose="020B0604030504040204" pitchFamily="50" charset="-128"/>
                <a:ea typeface="メイリオ" panose="020B0604030504040204" pitchFamily="50" charset="-128"/>
              </a:rPr>
              <a:t>なぜ？</a:t>
            </a:r>
          </a:p>
        </p:txBody>
      </p:sp>
      <p:sp>
        <p:nvSpPr>
          <p:cNvPr id="14" name="テキスト ボックス 13">
            <a:extLst>
              <a:ext uri="{FF2B5EF4-FFF2-40B4-BE49-F238E27FC236}">
                <a16:creationId xmlns:a16="http://schemas.microsoft.com/office/drawing/2014/main" id="{559979A4-9D37-4CDA-8E7B-CA0232DFDD3F}"/>
              </a:ext>
            </a:extLst>
          </p:cNvPr>
          <p:cNvSpPr txBox="1"/>
          <p:nvPr/>
        </p:nvSpPr>
        <p:spPr>
          <a:xfrm>
            <a:off x="7050697" y="3858021"/>
            <a:ext cx="646331" cy="276999"/>
          </a:xfrm>
          <a:prstGeom prst="rect">
            <a:avLst/>
          </a:prstGeom>
          <a:noFill/>
        </p:spPr>
        <p:txBody>
          <a:bodyPr wrap="none" rtlCol="0">
            <a:spAutoFit/>
          </a:bodyPr>
          <a:lstStyle/>
          <a:p>
            <a:r>
              <a:rPr lang="ja-JP" altLang="en-US" sz="12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2040600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6BECE0-9C87-184C-B418-497802F8DDEC}"/>
              </a:ext>
            </a:extLst>
          </p:cNvPr>
          <p:cNvSpPr>
            <a:spLocks noGrp="1"/>
          </p:cNvSpPr>
          <p:nvPr>
            <p:ph type="title"/>
          </p:nvPr>
        </p:nvSpPr>
        <p:spPr/>
        <p:txBody>
          <a:bodyPr/>
          <a:lstStyle/>
          <a:p>
            <a:r>
              <a:rPr kumimoji="1" lang="ja-JP" altLang="en-US"/>
              <a:t>次の疑問</a:t>
            </a:r>
          </a:p>
        </p:txBody>
      </p:sp>
      <p:sp>
        <p:nvSpPr>
          <p:cNvPr id="3" name="コンテンツ プレースホルダー 2">
            <a:extLst>
              <a:ext uri="{FF2B5EF4-FFF2-40B4-BE49-F238E27FC236}">
                <a16:creationId xmlns:a16="http://schemas.microsoft.com/office/drawing/2014/main" id="{9B975455-DE50-474D-B1A7-DADE1FE4F70C}"/>
              </a:ext>
            </a:extLst>
          </p:cNvPr>
          <p:cNvSpPr>
            <a:spLocks noGrp="1"/>
          </p:cNvSpPr>
          <p:nvPr>
            <p:ph idx="1"/>
          </p:nvPr>
        </p:nvSpPr>
        <p:spPr/>
        <p:txBody>
          <a:bodyPr/>
          <a:lstStyle/>
          <a:p>
            <a:r>
              <a:rPr lang="en-US" altLang="ja-JP" dirty="0"/>
              <a:t>WHY</a:t>
            </a:r>
            <a:r>
              <a:rPr lang="ja-JP" altLang="en-US"/>
              <a:t>を並べるだけで、話す順番はどうでもいいの？</a:t>
            </a:r>
            <a:endParaRPr kumimoji="1" lang="ja-JP" altLang="en-US"/>
          </a:p>
        </p:txBody>
      </p:sp>
      <p:sp>
        <p:nvSpPr>
          <p:cNvPr id="4" name="スライド番号プレースホルダー 3">
            <a:extLst>
              <a:ext uri="{FF2B5EF4-FFF2-40B4-BE49-F238E27FC236}">
                <a16:creationId xmlns:a16="http://schemas.microsoft.com/office/drawing/2014/main" id="{9040006A-C300-3248-8C94-900A96F42564}"/>
              </a:ext>
            </a:extLst>
          </p:cNvPr>
          <p:cNvSpPr>
            <a:spLocks noGrp="1"/>
          </p:cNvSpPr>
          <p:nvPr>
            <p:ph type="sldNum" sz="quarter" idx="4"/>
          </p:nvPr>
        </p:nvSpPr>
        <p:spPr/>
        <p:txBody>
          <a:bodyPr/>
          <a:lstStyle/>
          <a:p>
            <a:fld id="{C5CBEA7B-64A4-4354-845E-AE91C99E82B0}" type="slidenum">
              <a:rPr lang="ja-JP" altLang="en-US" smtClean="0"/>
              <a:pPr/>
              <a:t>165</a:t>
            </a:fld>
            <a:endParaRPr lang="ja-JP" altLang="en-US" dirty="0"/>
          </a:p>
        </p:txBody>
      </p:sp>
    </p:spTree>
    <p:extLst>
      <p:ext uri="{BB962C8B-B14F-4D97-AF65-F5344CB8AC3E}">
        <p14:creationId xmlns:p14="http://schemas.microsoft.com/office/powerpoint/2010/main" val="41621539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D20FC1-8E23-5248-99DC-C37DB8AF87CC}"/>
              </a:ext>
            </a:extLst>
          </p:cNvPr>
          <p:cNvSpPr>
            <a:spLocks noGrp="1"/>
          </p:cNvSpPr>
          <p:nvPr>
            <p:ph type="title"/>
          </p:nvPr>
        </p:nvSpPr>
        <p:spPr/>
        <p:txBody>
          <a:bodyPr/>
          <a:lstStyle/>
          <a:p>
            <a:r>
              <a:rPr kumimoji="1" lang="ja-JP" altLang="en-US"/>
              <a:t>論理構築の基本</a:t>
            </a:r>
          </a:p>
        </p:txBody>
      </p:sp>
      <p:sp>
        <p:nvSpPr>
          <p:cNvPr id="3" name="コンテンツ プレースホルダー 2">
            <a:extLst>
              <a:ext uri="{FF2B5EF4-FFF2-40B4-BE49-F238E27FC236}">
                <a16:creationId xmlns:a16="http://schemas.microsoft.com/office/drawing/2014/main" id="{BD011060-D7EE-2543-A7B3-CDDAE6C9E603}"/>
              </a:ext>
            </a:extLst>
          </p:cNvPr>
          <p:cNvSpPr>
            <a:spLocks noGrp="1"/>
          </p:cNvSpPr>
          <p:nvPr>
            <p:ph idx="1"/>
          </p:nvPr>
        </p:nvSpPr>
        <p:spPr/>
        <p:txBody>
          <a:bodyPr>
            <a:normAutofit/>
          </a:bodyPr>
          <a:lstStyle/>
          <a:p>
            <a:r>
              <a:rPr lang="en-US" altLang="ja-JP" sz="2400" dirty="0"/>
              <a:t>2</a:t>
            </a:r>
            <a:r>
              <a:rPr lang="ja-JP" altLang="en-US" sz="2400"/>
              <a:t>つの型だけ覚えれば</a:t>
            </a:r>
            <a:r>
              <a:rPr lang="en-US" altLang="ja-JP" sz="2400" dirty="0"/>
              <a:t>OK</a:t>
            </a:r>
          </a:p>
          <a:p>
            <a:pPr lvl="1"/>
            <a:r>
              <a:rPr lang="ja-JP" altLang="en-US" sz="1800"/>
              <a:t>帰納法「</a:t>
            </a:r>
            <a:r>
              <a:rPr lang="en-US" altLang="ja-JP" sz="1800" dirty="0"/>
              <a:t>WHY</a:t>
            </a:r>
            <a:r>
              <a:rPr lang="ja-JP" altLang="en-US" sz="1800"/>
              <a:t>を並べる」</a:t>
            </a:r>
            <a:endParaRPr lang="en-US" altLang="ja-JP" sz="1800" dirty="0"/>
          </a:p>
          <a:p>
            <a:pPr lvl="1"/>
            <a:r>
              <a:rPr lang="ja-JP" altLang="en-US" sz="1800" b="1">
                <a:solidFill>
                  <a:srgbClr val="FF0000"/>
                </a:solidFill>
              </a:rPr>
              <a:t>演繹法「空・雨・傘」</a:t>
            </a:r>
            <a:endParaRPr lang="en-US" altLang="ja-JP" sz="1800" b="1" dirty="0">
              <a:solidFill>
                <a:srgbClr val="FF0000"/>
              </a:solidFill>
            </a:endParaRPr>
          </a:p>
        </p:txBody>
      </p:sp>
      <p:sp>
        <p:nvSpPr>
          <p:cNvPr id="4" name="スライド番号プレースホルダー 3">
            <a:extLst>
              <a:ext uri="{FF2B5EF4-FFF2-40B4-BE49-F238E27FC236}">
                <a16:creationId xmlns:a16="http://schemas.microsoft.com/office/drawing/2014/main" id="{E0A8AF81-5A39-AE42-82A2-115443B5BD62}"/>
              </a:ext>
            </a:extLst>
          </p:cNvPr>
          <p:cNvSpPr>
            <a:spLocks noGrp="1"/>
          </p:cNvSpPr>
          <p:nvPr>
            <p:ph type="sldNum" sz="quarter" idx="4"/>
          </p:nvPr>
        </p:nvSpPr>
        <p:spPr/>
        <p:txBody>
          <a:bodyPr/>
          <a:lstStyle/>
          <a:p>
            <a:fld id="{C5CBEA7B-64A4-4354-845E-AE91C99E82B0}" type="slidenum">
              <a:rPr lang="ja-JP" altLang="en-US" smtClean="0"/>
              <a:pPr/>
              <a:t>166</a:t>
            </a:fld>
            <a:endParaRPr lang="ja-JP" altLang="en-US" dirty="0"/>
          </a:p>
        </p:txBody>
      </p:sp>
      <p:sp>
        <p:nvSpPr>
          <p:cNvPr id="7" name="正方形/長方形 6">
            <a:extLst>
              <a:ext uri="{FF2B5EF4-FFF2-40B4-BE49-F238E27FC236}">
                <a16:creationId xmlns:a16="http://schemas.microsoft.com/office/drawing/2014/main" id="{7B65EB91-845A-544D-BE9A-8B98F221DB2D}"/>
              </a:ext>
            </a:extLst>
          </p:cNvPr>
          <p:cNvSpPr/>
          <p:nvPr/>
        </p:nvSpPr>
        <p:spPr>
          <a:xfrm>
            <a:off x="8789620" y="6258496"/>
            <a:ext cx="2621230" cy="246221"/>
          </a:xfrm>
          <a:prstGeom prst="rect">
            <a:avLst/>
          </a:prstGeom>
        </p:spPr>
        <p:txBody>
          <a:bodyPr wrap="none">
            <a:spAutoFit/>
          </a:bodyPr>
          <a:lstStyle/>
          <a:p>
            <a:r>
              <a:rPr lang="ja-JP" altLang="en-US" sz="1000">
                <a:latin typeface="Hiragino Kaku Gothic Pro W3" panose="020B0300000000000000" pitchFamily="34" charset="-128"/>
                <a:ea typeface="Hiragino Kaku Gothic Pro W3" panose="020B0300000000000000" pitchFamily="34" charset="-128"/>
              </a:rPr>
              <a:t>引用：安宅和人</a:t>
            </a:r>
            <a:r>
              <a:rPr lang="en-US" altLang="ja-JP" sz="1000" dirty="0">
                <a:latin typeface="Hiragino Kaku Gothic Pro W3" panose="020B0300000000000000" pitchFamily="34" charset="-128"/>
                <a:ea typeface="Hiragino Kaku Gothic Pro W3" panose="020B0300000000000000" pitchFamily="34" charset="-128"/>
              </a:rPr>
              <a:t>『</a:t>
            </a:r>
            <a:r>
              <a:rPr lang="ja-JP" altLang="en-US" sz="1000">
                <a:latin typeface="Hiragino Kaku Gothic Pro W3" panose="020B0300000000000000" pitchFamily="34" charset="-128"/>
                <a:ea typeface="Hiragino Kaku Gothic Pro W3" panose="020B0300000000000000" pitchFamily="34" charset="-128"/>
              </a:rPr>
              <a:t>イシューからはじめよ</a:t>
            </a:r>
            <a:r>
              <a:rPr lang="en-US" altLang="ja-JP" sz="1000" dirty="0">
                <a:latin typeface="Hiragino Kaku Gothic Pro W3" panose="020B0300000000000000" pitchFamily="34" charset="-128"/>
                <a:ea typeface="Hiragino Kaku Gothic Pro W3" panose="020B0300000000000000" pitchFamily="34" charset="-128"/>
              </a:rPr>
              <a:t>』</a:t>
            </a:r>
          </a:p>
        </p:txBody>
      </p:sp>
      <p:pic>
        <p:nvPicPr>
          <p:cNvPr id="6" name="図 5">
            <a:extLst>
              <a:ext uri="{FF2B5EF4-FFF2-40B4-BE49-F238E27FC236}">
                <a16:creationId xmlns:a16="http://schemas.microsoft.com/office/drawing/2014/main" id="{F5857B08-F594-4842-A61D-46BB7741E363}"/>
              </a:ext>
            </a:extLst>
          </p:cNvPr>
          <p:cNvPicPr>
            <a:picLocks noChangeAspect="1"/>
          </p:cNvPicPr>
          <p:nvPr/>
        </p:nvPicPr>
        <p:blipFill rotWithShape="1">
          <a:blip r:embed="rId2">
            <a:extLst>
              <a:ext uri="{28A0092B-C50C-407E-A947-70E740481C1C}">
                <a14:useLocalDpi xmlns:a14="http://schemas.microsoft.com/office/drawing/2010/main" val="0"/>
              </a:ext>
            </a:extLst>
          </a:blip>
          <a:srcRect b="23042"/>
          <a:stretch/>
        </p:blipFill>
        <p:spPr>
          <a:xfrm>
            <a:off x="1991544" y="2276872"/>
            <a:ext cx="7886935" cy="3591746"/>
          </a:xfrm>
          <a:prstGeom prst="rect">
            <a:avLst/>
          </a:prstGeom>
        </p:spPr>
      </p:pic>
    </p:spTree>
    <p:extLst>
      <p:ext uri="{BB962C8B-B14F-4D97-AF65-F5344CB8AC3E}">
        <p14:creationId xmlns:p14="http://schemas.microsoft.com/office/powerpoint/2010/main" val="23147828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3733AE-AA52-478A-B134-D355EC122876}"/>
              </a:ext>
            </a:extLst>
          </p:cNvPr>
          <p:cNvSpPr>
            <a:spLocks noGrp="1"/>
          </p:cNvSpPr>
          <p:nvPr>
            <p:ph type="title"/>
          </p:nvPr>
        </p:nvSpPr>
        <p:spPr/>
        <p:txBody>
          <a:bodyPr/>
          <a:lstStyle/>
          <a:p>
            <a:r>
              <a:rPr kumimoji="1" lang="ja-JP" altLang="en-US" dirty="0"/>
              <a:t>別角度から論理の構築を見ていく</a:t>
            </a:r>
          </a:p>
        </p:txBody>
      </p:sp>
      <p:sp>
        <p:nvSpPr>
          <p:cNvPr id="3" name="コンテンツ プレースホルダー 2">
            <a:extLst>
              <a:ext uri="{FF2B5EF4-FFF2-40B4-BE49-F238E27FC236}">
                <a16:creationId xmlns:a16="http://schemas.microsoft.com/office/drawing/2014/main" id="{1C4C8F8C-E84D-4FC7-9891-8AB209ACC4CE}"/>
              </a:ext>
            </a:extLst>
          </p:cNvPr>
          <p:cNvSpPr>
            <a:spLocks noGrp="1"/>
          </p:cNvSpPr>
          <p:nvPr>
            <p:ph idx="1"/>
          </p:nvPr>
        </p:nvSpPr>
        <p:spPr/>
        <p:txBody>
          <a:bodyPr/>
          <a:lstStyle/>
          <a:p>
            <a:r>
              <a:rPr kumimoji="1" lang="ja-JP" altLang="en-US" dirty="0"/>
              <a:t>この論理展開についてどう思うか？</a:t>
            </a:r>
          </a:p>
        </p:txBody>
      </p:sp>
      <p:sp>
        <p:nvSpPr>
          <p:cNvPr id="4" name="スライド番号プレースホルダー 3">
            <a:extLst>
              <a:ext uri="{FF2B5EF4-FFF2-40B4-BE49-F238E27FC236}">
                <a16:creationId xmlns:a16="http://schemas.microsoft.com/office/drawing/2014/main" id="{03966FC4-3388-457D-B4F5-AFCAACEE877D}"/>
              </a:ext>
            </a:extLst>
          </p:cNvPr>
          <p:cNvSpPr>
            <a:spLocks noGrp="1"/>
          </p:cNvSpPr>
          <p:nvPr>
            <p:ph type="sldNum" sz="quarter" idx="4"/>
          </p:nvPr>
        </p:nvSpPr>
        <p:spPr/>
        <p:txBody>
          <a:bodyPr/>
          <a:lstStyle/>
          <a:p>
            <a:fld id="{C5CBEA7B-64A4-4354-845E-AE91C99E82B0}" type="slidenum">
              <a:rPr lang="ja-JP" altLang="en-US" smtClean="0"/>
              <a:pPr/>
              <a:t>167</a:t>
            </a:fld>
            <a:endParaRPr lang="ja-JP" altLang="en-US" dirty="0"/>
          </a:p>
        </p:txBody>
      </p:sp>
      <p:sp>
        <p:nvSpPr>
          <p:cNvPr id="5" name="正方形/長方形 4">
            <a:extLst>
              <a:ext uri="{FF2B5EF4-FFF2-40B4-BE49-F238E27FC236}">
                <a16:creationId xmlns:a16="http://schemas.microsoft.com/office/drawing/2014/main" id="{819A2CE0-4557-4FB0-8E90-89029ABF17E7}"/>
              </a:ext>
            </a:extLst>
          </p:cNvPr>
          <p:cNvSpPr/>
          <p:nvPr/>
        </p:nvSpPr>
        <p:spPr>
          <a:xfrm>
            <a:off x="3843521" y="2708921"/>
            <a:ext cx="1667050" cy="1035621"/>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を上げること</a:t>
            </a:r>
            <a:r>
              <a:rPr lang="ja-JP" altLang="en-US" sz="1400">
                <a:latin typeface="メイリオ" panose="020B0604030504040204" pitchFamily="50" charset="-128"/>
                <a:ea typeface="メイリオ" panose="020B0604030504040204" pitchFamily="50" charset="-128"/>
              </a:rPr>
              <a:t>は</a:t>
            </a:r>
            <a:r>
              <a:rPr lang="en-US" altLang="ja-JP" sz="1400" dirty="0">
                <a:latin typeface="メイリオ" panose="020B0604030504040204" pitchFamily="50" charset="-128"/>
                <a:ea typeface="メイリオ" panose="020B0604030504040204" pitchFamily="50" charset="-128"/>
              </a:rPr>
              <a:t>CV</a:t>
            </a:r>
            <a:r>
              <a:rPr lang="ja-JP" altLang="en-US" sz="1400">
                <a:latin typeface="メイリオ" panose="020B0604030504040204" pitchFamily="50" charset="-128"/>
                <a:ea typeface="メイリオ" panose="020B0604030504040204" pitchFamily="50" charset="-128"/>
              </a:rPr>
              <a:t>数向上において重要</a:t>
            </a:r>
            <a:r>
              <a:rPr lang="ja-JP" altLang="en-US" sz="1400" dirty="0">
                <a:latin typeface="メイリオ" panose="020B0604030504040204" pitchFamily="50" charset="-128"/>
                <a:ea typeface="メイリオ" panose="020B0604030504040204" pitchFamily="50" charset="-128"/>
              </a:rPr>
              <a:t>である</a:t>
            </a:r>
            <a:endParaRPr lang="en-US" altLang="ja-JP"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34B1FA9A-1144-4BD3-B5EF-EA224149915B}"/>
              </a:ext>
            </a:extLst>
          </p:cNvPr>
          <p:cNvSpPr/>
          <p:nvPr/>
        </p:nvSpPr>
        <p:spPr>
          <a:xfrm>
            <a:off x="6681431" y="2702921"/>
            <a:ext cx="1667050" cy="1035621"/>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今すぐ</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改善施策を</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実行すべき</a:t>
            </a:r>
          </a:p>
        </p:txBody>
      </p:sp>
      <p:sp>
        <p:nvSpPr>
          <p:cNvPr id="9" name="矢印: 右 8">
            <a:extLst>
              <a:ext uri="{FF2B5EF4-FFF2-40B4-BE49-F238E27FC236}">
                <a16:creationId xmlns:a16="http://schemas.microsoft.com/office/drawing/2014/main" id="{61126F6E-6B6B-4272-9522-3E48D4FC0B17}"/>
              </a:ext>
            </a:extLst>
          </p:cNvPr>
          <p:cNvSpPr/>
          <p:nvPr/>
        </p:nvSpPr>
        <p:spPr>
          <a:xfrm>
            <a:off x="6023040" y="2988042"/>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95605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3733AE-AA52-478A-B134-D355EC122876}"/>
              </a:ext>
            </a:extLst>
          </p:cNvPr>
          <p:cNvSpPr>
            <a:spLocks noGrp="1"/>
          </p:cNvSpPr>
          <p:nvPr>
            <p:ph type="title"/>
          </p:nvPr>
        </p:nvSpPr>
        <p:spPr/>
        <p:txBody>
          <a:bodyPr/>
          <a:lstStyle/>
          <a:p>
            <a:r>
              <a:rPr kumimoji="1" lang="ja-JP" altLang="en-US" dirty="0"/>
              <a:t>別角度から論理の構築を見ていく</a:t>
            </a:r>
          </a:p>
        </p:txBody>
      </p:sp>
      <p:sp>
        <p:nvSpPr>
          <p:cNvPr id="3" name="コンテンツ プレースホルダー 2">
            <a:extLst>
              <a:ext uri="{FF2B5EF4-FFF2-40B4-BE49-F238E27FC236}">
                <a16:creationId xmlns:a16="http://schemas.microsoft.com/office/drawing/2014/main" id="{1C4C8F8C-E84D-4FC7-9891-8AB209ACC4CE}"/>
              </a:ext>
            </a:extLst>
          </p:cNvPr>
          <p:cNvSpPr>
            <a:spLocks noGrp="1"/>
          </p:cNvSpPr>
          <p:nvPr>
            <p:ph idx="1"/>
          </p:nvPr>
        </p:nvSpPr>
        <p:spPr/>
        <p:txBody>
          <a:bodyPr/>
          <a:lstStyle/>
          <a:p>
            <a:r>
              <a:rPr kumimoji="1" lang="ja-JP" altLang="en-US" dirty="0">
                <a:latin typeface="メイリオ" panose="020B0604030504040204" pitchFamily="50" charset="-128"/>
                <a:ea typeface="メイリオ" panose="020B0604030504040204" pitchFamily="50" charset="-128"/>
              </a:rPr>
              <a:t>なんとなく言わんとしていることはわかるが、納得性がない</a:t>
            </a:r>
          </a:p>
          <a:p>
            <a:endParaRPr kumimoji="1" lang="ja-JP" altLang="en-US" dirty="0"/>
          </a:p>
        </p:txBody>
      </p:sp>
      <p:sp>
        <p:nvSpPr>
          <p:cNvPr id="4" name="スライド番号プレースホルダー 3">
            <a:extLst>
              <a:ext uri="{FF2B5EF4-FFF2-40B4-BE49-F238E27FC236}">
                <a16:creationId xmlns:a16="http://schemas.microsoft.com/office/drawing/2014/main" id="{03966FC4-3388-457D-B4F5-AFCAACEE877D}"/>
              </a:ext>
            </a:extLst>
          </p:cNvPr>
          <p:cNvSpPr>
            <a:spLocks noGrp="1"/>
          </p:cNvSpPr>
          <p:nvPr>
            <p:ph type="sldNum" sz="quarter" idx="4"/>
          </p:nvPr>
        </p:nvSpPr>
        <p:spPr/>
        <p:txBody>
          <a:bodyPr/>
          <a:lstStyle/>
          <a:p>
            <a:fld id="{C5CBEA7B-64A4-4354-845E-AE91C99E82B0}" type="slidenum">
              <a:rPr lang="ja-JP" altLang="en-US" smtClean="0"/>
              <a:pPr/>
              <a:t>168</a:t>
            </a:fld>
            <a:endParaRPr lang="ja-JP" altLang="en-US" dirty="0"/>
          </a:p>
        </p:txBody>
      </p:sp>
      <p:sp>
        <p:nvSpPr>
          <p:cNvPr id="5" name="正方形/長方形 4">
            <a:extLst>
              <a:ext uri="{FF2B5EF4-FFF2-40B4-BE49-F238E27FC236}">
                <a16:creationId xmlns:a16="http://schemas.microsoft.com/office/drawing/2014/main" id="{819A2CE0-4557-4FB0-8E90-89029ABF17E7}"/>
              </a:ext>
            </a:extLst>
          </p:cNvPr>
          <p:cNvSpPr/>
          <p:nvPr/>
        </p:nvSpPr>
        <p:spPr>
          <a:xfrm>
            <a:off x="3843521" y="2708921"/>
            <a:ext cx="1667050" cy="1035621"/>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を上げることは</a:t>
            </a:r>
            <a:r>
              <a:rPr lang="en-US" altLang="ja-JP" sz="1400" dirty="0">
                <a:latin typeface="メイリオ" panose="020B0604030504040204" pitchFamily="50" charset="-128"/>
                <a:ea typeface="メイリオ" panose="020B0604030504040204" pitchFamily="50" charset="-128"/>
              </a:rPr>
              <a:t>CV</a:t>
            </a:r>
            <a:r>
              <a:rPr lang="ja-JP" altLang="en-US" sz="1400" dirty="0">
                <a:latin typeface="メイリオ" panose="020B0604030504040204" pitchFamily="50" charset="-128"/>
                <a:ea typeface="メイリオ" panose="020B0604030504040204" pitchFamily="50" charset="-128"/>
              </a:rPr>
              <a:t>獲得にとって重要である</a:t>
            </a:r>
            <a:endParaRPr lang="en-US" altLang="ja-JP"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34B1FA9A-1144-4BD3-B5EF-EA224149915B}"/>
              </a:ext>
            </a:extLst>
          </p:cNvPr>
          <p:cNvSpPr/>
          <p:nvPr/>
        </p:nvSpPr>
        <p:spPr>
          <a:xfrm>
            <a:off x="6681431" y="2702921"/>
            <a:ext cx="1667050" cy="1035621"/>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今すぐ</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改善施策を</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実行すべき</a:t>
            </a:r>
          </a:p>
        </p:txBody>
      </p:sp>
      <p:sp>
        <p:nvSpPr>
          <p:cNvPr id="9" name="矢印: 右 8">
            <a:extLst>
              <a:ext uri="{FF2B5EF4-FFF2-40B4-BE49-F238E27FC236}">
                <a16:creationId xmlns:a16="http://schemas.microsoft.com/office/drawing/2014/main" id="{61126F6E-6B6B-4272-9522-3E48D4FC0B17}"/>
              </a:ext>
            </a:extLst>
          </p:cNvPr>
          <p:cNvSpPr/>
          <p:nvPr/>
        </p:nvSpPr>
        <p:spPr>
          <a:xfrm>
            <a:off x="6023040" y="2988042"/>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cxnSp>
        <p:nvCxnSpPr>
          <p:cNvPr id="12" name="コネクタ: カギ線 11">
            <a:extLst>
              <a:ext uri="{FF2B5EF4-FFF2-40B4-BE49-F238E27FC236}">
                <a16:creationId xmlns:a16="http://schemas.microsoft.com/office/drawing/2014/main" id="{8126B013-528D-425B-A8E5-2D137E336E11}"/>
              </a:ext>
            </a:extLst>
          </p:cNvPr>
          <p:cNvCxnSpPr>
            <a:cxnSpLocks/>
            <a:stCxn id="5" idx="2"/>
            <a:endCxn id="6" idx="2"/>
          </p:cNvCxnSpPr>
          <p:nvPr/>
        </p:nvCxnSpPr>
        <p:spPr>
          <a:xfrm rot="5400000" flipH="1" flipV="1">
            <a:off x="6093001" y="2322586"/>
            <a:ext cx="6000" cy="2837910"/>
          </a:xfrm>
          <a:prstGeom prst="bentConnector3">
            <a:avLst>
              <a:gd name="adj1" fmla="val -6009583"/>
            </a:avLst>
          </a:prstGeom>
          <a:ln w="19050">
            <a:solidFill>
              <a:srgbClr val="FF0000"/>
            </a:solidFill>
            <a:prstDash val="sysDash"/>
            <a:tailEnd type="triangle"/>
          </a:ln>
          <a:effectLst/>
        </p:spPr>
        <p:style>
          <a:lnRef idx="2">
            <a:schemeClr val="dk1"/>
          </a:lnRef>
          <a:fillRef idx="0">
            <a:schemeClr val="dk1"/>
          </a:fillRef>
          <a:effectRef idx="1">
            <a:schemeClr val="dk1"/>
          </a:effectRef>
          <a:fontRef idx="minor">
            <a:schemeClr val="tx1"/>
          </a:fontRef>
        </p:style>
      </p:cxnSp>
      <p:sp>
        <p:nvSpPr>
          <p:cNvPr id="7" name="テキスト ボックス 6">
            <a:extLst>
              <a:ext uri="{FF2B5EF4-FFF2-40B4-BE49-F238E27FC236}">
                <a16:creationId xmlns:a16="http://schemas.microsoft.com/office/drawing/2014/main" id="{97FBDEA9-D313-4DAF-97B8-D6DD31846461}"/>
              </a:ext>
            </a:extLst>
          </p:cNvPr>
          <p:cNvSpPr txBox="1"/>
          <p:nvPr/>
        </p:nvSpPr>
        <p:spPr>
          <a:xfrm>
            <a:off x="4855427" y="4425376"/>
            <a:ext cx="2492990" cy="646331"/>
          </a:xfrm>
          <a:prstGeom prst="rect">
            <a:avLst/>
          </a:prstGeom>
          <a:noFill/>
        </p:spPr>
        <p:txBody>
          <a:bodyPr wrap="none" rtlCol="0">
            <a:spAutoFit/>
          </a:bodyPr>
          <a:lstStyle/>
          <a:p>
            <a:r>
              <a:rPr lang="ja-JP" altLang="en-US" sz="3600" b="1" dirty="0">
                <a:solidFill>
                  <a:srgbClr val="FF0000"/>
                </a:solidFill>
                <a:latin typeface="メイリオ" panose="020B0604030504040204" pitchFamily="50" charset="-128"/>
                <a:ea typeface="メイリオ" panose="020B0604030504040204" pitchFamily="50" charset="-128"/>
              </a:rPr>
              <a:t>論理が飛躍</a:t>
            </a:r>
          </a:p>
        </p:txBody>
      </p:sp>
      <p:sp>
        <p:nvSpPr>
          <p:cNvPr id="8" name="テキスト ボックス 7">
            <a:extLst>
              <a:ext uri="{FF2B5EF4-FFF2-40B4-BE49-F238E27FC236}">
                <a16:creationId xmlns:a16="http://schemas.microsoft.com/office/drawing/2014/main" id="{ED15459D-D8E3-4442-B4AE-16C46B4F499A}"/>
              </a:ext>
            </a:extLst>
          </p:cNvPr>
          <p:cNvSpPr txBox="1"/>
          <p:nvPr/>
        </p:nvSpPr>
        <p:spPr>
          <a:xfrm>
            <a:off x="4123048" y="2376368"/>
            <a:ext cx="1107996" cy="369332"/>
          </a:xfrm>
          <a:prstGeom prst="rect">
            <a:avLst/>
          </a:prstGeom>
          <a:noFill/>
        </p:spPr>
        <p:txBody>
          <a:bodyPr wrap="none" rtlCol="0">
            <a:spAutoFit/>
          </a:bodyPr>
          <a:lstStyle/>
          <a:p>
            <a:r>
              <a:rPr lang="ja-JP" altLang="en-US" u="sng" dirty="0">
                <a:latin typeface="メイリオ" panose="020B0604030504040204" pitchFamily="50" charset="-128"/>
                <a:ea typeface="メイリオ" panose="020B0604030504040204" pitchFamily="50" charset="-128"/>
              </a:rPr>
              <a:t>前提条件</a:t>
            </a:r>
          </a:p>
        </p:txBody>
      </p:sp>
      <p:sp>
        <p:nvSpPr>
          <p:cNvPr id="13" name="テキスト ボックス 12">
            <a:extLst>
              <a:ext uri="{FF2B5EF4-FFF2-40B4-BE49-F238E27FC236}">
                <a16:creationId xmlns:a16="http://schemas.microsoft.com/office/drawing/2014/main" id="{5E45421C-9553-46BB-A527-96A221B6E8FF}"/>
              </a:ext>
            </a:extLst>
          </p:cNvPr>
          <p:cNvSpPr txBox="1"/>
          <p:nvPr/>
        </p:nvSpPr>
        <p:spPr>
          <a:xfrm>
            <a:off x="7191794" y="2367196"/>
            <a:ext cx="646331"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提案</a:t>
            </a:r>
          </a:p>
        </p:txBody>
      </p:sp>
    </p:spTree>
    <p:extLst>
      <p:ext uri="{BB962C8B-B14F-4D97-AF65-F5344CB8AC3E}">
        <p14:creationId xmlns:p14="http://schemas.microsoft.com/office/powerpoint/2010/main" val="747799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太郎と花子の会話：根拠を追加</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16</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思考の吹き出し: 雲形 9">
            <a:extLst>
              <a:ext uri="{FF2B5EF4-FFF2-40B4-BE49-F238E27FC236}">
                <a16:creationId xmlns:a16="http://schemas.microsoft.com/office/drawing/2014/main" id="{351247CC-80ED-420E-9879-90CE86981952}"/>
              </a:ext>
            </a:extLst>
          </p:cNvPr>
          <p:cNvSpPr/>
          <p:nvPr/>
        </p:nvSpPr>
        <p:spPr>
          <a:xfrm>
            <a:off x="8143109" y="2943306"/>
            <a:ext cx="2309166" cy="1382889"/>
          </a:xfrm>
          <a:prstGeom prst="cloudCallout">
            <a:avLst>
              <a:gd name="adj1" fmla="val -46486"/>
              <a:gd name="adj2" fmla="val 49840"/>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「寒気がすると風邪を引く」という経験則がある</a:t>
            </a:r>
            <a:endParaRPr lang="en-US" altLang="ja-JP" sz="1200" dirty="0">
              <a:latin typeface="メイリオ" panose="020B0604030504040204" pitchFamily="50" charset="-128"/>
              <a:ea typeface="メイリオ" panose="020B0604030504040204" pitchFamily="50" charset="-128"/>
            </a:endParaRPr>
          </a:p>
        </p:txBody>
      </p:sp>
      <p:sp>
        <p:nvSpPr>
          <p:cNvPr id="11" name="思考の吹き出し: 雲形 10">
            <a:extLst>
              <a:ext uri="{FF2B5EF4-FFF2-40B4-BE49-F238E27FC236}">
                <a16:creationId xmlns:a16="http://schemas.microsoft.com/office/drawing/2014/main" id="{69E92199-02CB-4FB7-8596-31A5A6C8425F}"/>
              </a:ext>
            </a:extLst>
          </p:cNvPr>
          <p:cNvSpPr/>
          <p:nvPr/>
        </p:nvSpPr>
        <p:spPr>
          <a:xfrm>
            <a:off x="1595709" y="2939523"/>
            <a:ext cx="2309166" cy="1382889"/>
          </a:xfrm>
          <a:prstGeom prst="cloudCallout">
            <a:avLst>
              <a:gd name="adj1" fmla="val 37446"/>
              <a:gd name="adj2" fmla="val 53433"/>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「寒気がすると風邪を引く」という経験則がある</a:t>
            </a:r>
            <a:endParaRPr lang="en-US" altLang="ja-JP" sz="1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48B9D4CF-2BAC-4ABC-AE2D-B4914A7EAA58}"/>
              </a:ext>
            </a:extLst>
          </p:cNvPr>
          <p:cNvSpPr txBox="1"/>
          <p:nvPr/>
        </p:nvSpPr>
        <p:spPr>
          <a:xfrm>
            <a:off x="4402310" y="1846277"/>
            <a:ext cx="3393878" cy="738664"/>
          </a:xfrm>
          <a:prstGeom prst="rect">
            <a:avLst/>
          </a:prstGeom>
          <a:noFill/>
        </p:spPr>
        <p:txBody>
          <a:bodyPr wrap="none" rtlCol="0">
            <a:spAutoFit/>
          </a:bodyPr>
          <a:lstStyle/>
          <a:p>
            <a:pPr algn="ct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太郎はわざわざ主張はしなかったけど</a:t>
            </a:r>
            <a:r>
              <a:rPr lang="en-US" altLang="ja-JP" sz="1400" dirty="0">
                <a:latin typeface="メイリオ" panose="020B0604030504040204" pitchFamily="50" charset="-128"/>
                <a:ea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endParaRPr>
          </a:p>
          <a:p>
            <a:pPr algn="ctr"/>
            <a:r>
              <a:rPr lang="ja-JP" altLang="en-US" sz="2800" dirty="0">
                <a:latin typeface="メイリオ" panose="020B0604030504040204" pitchFamily="50" charset="-128"/>
                <a:ea typeface="メイリオ" panose="020B0604030504040204" pitchFamily="50" charset="-128"/>
              </a:rPr>
              <a:t>隠れた</a:t>
            </a:r>
            <a:r>
              <a:rPr lang="ja-JP" altLang="en-US" sz="2800" b="1" u="sng" dirty="0">
                <a:solidFill>
                  <a:srgbClr val="0070C0"/>
                </a:solidFill>
                <a:latin typeface="メイリオ" panose="020B0604030504040204" pitchFamily="50" charset="-128"/>
                <a:ea typeface="メイリオ" panose="020B0604030504040204" pitchFamily="50" charset="-128"/>
              </a:rPr>
              <a:t>前提条件</a:t>
            </a:r>
          </a:p>
        </p:txBody>
      </p:sp>
      <p:cxnSp>
        <p:nvCxnSpPr>
          <p:cNvPr id="8" name="直線矢印コネクタ 7">
            <a:extLst>
              <a:ext uri="{FF2B5EF4-FFF2-40B4-BE49-F238E27FC236}">
                <a16:creationId xmlns:a16="http://schemas.microsoft.com/office/drawing/2014/main" id="{F04ACE8C-B37D-4538-824A-E4D080D91EDE}"/>
              </a:ext>
            </a:extLst>
          </p:cNvPr>
          <p:cNvCxnSpPr/>
          <p:nvPr/>
        </p:nvCxnSpPr>
        <p:spPr>
          <a:xfrm flipH="1">
            <a:off x="4234270" y="2636912"/>
            <a:ext cx="997634" cy="693946"/>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5" name="直線矢印コネクタ 14">
            <a:extLst>
              <a:ext uri="{FF2B5EF4-FFF2-40B4-BE49-F238E27FC236}">
                <a16:creationId xmlns:a16="http://schemas.microsoft.com/office/drawing/2014/main" id="{C4428486-5748-40D0-84C0-3459723954E6}"/>
              </a:ext>
            </a:extLst>
          </p:cNvPr>
          <p:cNvCxnSpPr>
            <a:cxnSpLocks/>
          </p:cNvCxnSpPr>
          <p:nvPr/>
        </p:nvCxnSpPr>
        <p:spPr>
          <a:xfrm>
            <a:off x="6819934" y="2636913"/>
            <a:ext cx="1152128" cy="745917"/>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9" name="テキスト ボックス 18">
            <a:extLst>
              <a:ext uri="{FF2B5EF4-FFF2-40B4-BE49-F238E27FC236}">
                <a16:creationId xmlns:a16="http://schemas.microsoft.com/office/drawing/2014/main" id="{4BAEF24E-E1BB-4A23-B1E1-312295EA5931}"/>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25738766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3733AE-AA52-478A-B134-D355EC122876}"/>
              </a:ext>
            </a:extLst>
          </p:cNvPr>
          <p:cNvSpPr>
            <a:spLocks noGrp="1"/>
          </p:cNvSpPr>
          <p:nvPr>
            <p:ph type="title"/>
          </p:nvPr>
        </p:nvSpPr>
        <p:spPr/>
        <p:txBody>
          <a:bodyPr/>
          <a:lstStyle/>
          <a:p>
            <a:r>
              <a:rPr kumimoji="1" lang="ja-JP" altLang="en-US" dirty="0"/>
              <a:t>前提条件と提案の間に入るもの</a:t>
            </a:r>
          </a:p>
        </p:txBody>
      </p:sp>
      <p:sp>
        <p:nvSpPr>
          <p:cNvPr id="3" name="コンテンツ プレースホルダー 2">
            <a:extLst>
              <a:ext uri="{FF2B5EF4-FFF2-40B4-BE49-F238E27FC236}">
                <a16:creationId xmlns:a16="http://schemas.microsoft.com/office/drawing/2014/main" id="{1C4C8F8C-E84D-4FC7-9891-8AB209ACC4CE}"/>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3966FC4-3388-457D-B4F5-AFCAACEE877D}"/>
              </a:ext>
            </a:extLst>
          </p:cNvPr>
          <p:cNvSpPr>
            <a:spLocks noGrp="1"/>
          </p:cNvSpPr>
          <p:nvPr>
            <p:ph type="sldNum" sz="quarter" idx="4"/>
          </p:nvPr>
        </p:nvSpPr>
        <p:spPr/>
        <p:txBody>
          <a:bodyPr/>
          <a:lstStyle/>
          <a:p>
            <a:fld id="{C5CBEA7B-64A4-4354-845E-AE91C99E82B0}" type="slidenum">
              <a:rPr lang="ja-JP" altLang="en-US" smtClean="0"/>
              <a:pPr/>
              <a:t>169</a:t>
            </a:fld>
            <a:endParaRPr lang="ja-JP" altLang="en-US" dirty="0"/>
          </a:p>
        </p:txBody>
      </p:sp>
      <p:sp>
        <p:nvSpPr>
          <p:cNvPr id="5" name="正方形/長方形 4">
            <a:extLst>
              <a:ext uri="{FF2B5EF4-FFF2-40B4-BE49-F238E27FC236}">
                <a16:creationId xmlns:a16="http://schemas.microsoft.com/office/drawing/2014/main" id="{819A2CE0-4557-4FB0-8E90-89029ABF17E7}"/>
              </a:ext>
            </a:extLst>
          </p:cNvPr>
          <p:cNvSpPr/>
          <p:nvPr/>
        </p:nvSpPr>
        <p:spPr>
          <a:xfrm>
            <a:off x="2495600" y="2708921"/>
            <a:ext cx="1667050" cy="1035621"/>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を上げることは</a:t>
            </a:r>
            <a:r>
              <a:rPr lang="en-US" altLang="ja-JP" sz="1400" dirty="0">
                <a:latin typeface="メイリオ" panose="020B0604030504040204" pitchFamily="50" charset="-128"/>
                <a:ea typeface="メイリオ" panose="020B0604030504040204" pitchFamily="50" charset="-128"/>
              </a:rPr>
              <a:t>CV</a:t>
            </a:r>
            <a:r>
              <a:rPr lang="ja-JP" altLang="en-US" sz="1400" dirty="0">
                <a:latin typeface="メイリオ" panose="020B0604030504040204" pitchFamily="50" charset="-128"/>
                <a:ea typeface="メイリオ" panose="020B0604030504040204" pitchFamily="50" charset="-128"/>
              </a:rPr>
              <a:t>獲得にとって重要である</a:t>
            </a:r>
            <a:endParaRPr lang="en-US" altLang="ja-JP"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34B1FA9A-1144-4BD3-B5EF-EA224149915B}"/>
              </a:ext>
            </a:extLst>
          </p:cNvPr>
          <p:cNvSpPr/>
          <p:nvPr/>
        </p:nvSpPr>
        <p:spPr>
          <a:xfrm>
            <a:off x="8029350" y="2702921"/>
            <a:ext cx="1667050" cy="1035621"/>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今すぐ</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改善施策を</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実行すべき</a:t>
            </a:r>
          </a:p>
        </p:txBody>
      </p:sp>
      <p:sp>
        <p:nvSpPr>
          <p:cNvPr id="9" name="矢印: 右 8">
            <a:extLst>
              <a:ext uri="{FF2B5EF4-FFF2-40B4-BE49-F238E27FC236}">
                <a16:creationId xmlns:a16="http://schemas.microsoft.com/office/drawing/2014/main" id="{61126F6E-6B6B-4272-9522-3E48D4FC0B17}"/>
              </a:ext>
            </a:extLst>
          </p:cNvPr>
          <p:cNvSpPr/>
          <p:nvPr/>
        </p:nvSpPr>
        <p:spPr>
          <a:xfrm>
            <a:off x="7454725" y="2988042"/>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矢印: 右 10">
            <a:extLst>
              <a:ext uri="{FF2B5EF4-FFF2-40B4-BE49-F238E27FC236}">
                <a16:creationId xmlns:a16="http://schemas.microsoft.com/office/drawing/2014/main" id="{928A0840-1D84-40D1-95A7-88B8506E90B0}"/>
              </a:ext>
            </a:extLst>
          </p:cNvPr>
          <p:cNvSpPr/>
          <p:nvPr/>
        </p:nvSpPr>
        <p:spPr>
          <a:xfrm>
            <a:off x="4587294" y="2988042"/>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6DE41B7A-C9EE-4248-9972-337542EB50A9}"/>
              </a:ext>
            </a:extLst>
          </p:cNvPr>
          <p:cNvSpPr/>
          <p:nvPr/>
        </p:nvSpPr>
        <p:spPr>
          <a:xfrm>
            <a:off x="5277240" y="2702921"/>
            <a:ext cx="1667050" cy="1035621"/>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が前月対比</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下がっている</a:t>
            </a:r>
            <a:endParaRPr lang="en-US" altLang="ja-JP" sz="1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42C8DD45-F84E-4C6F-B939-E7272F60784A}"/>
              </a:ext>
            </a:extLst>
          </p:cNvPr>
          <p:cNvSpPr txBox="1"/>
          <p:nvPr/>
        </p:nvSpPr>
        <p:spPr>
          <a:xfrm>
            <a:off x="2775127" y="2376368"/>
            <a:ext cx="1107996" cy="369332"/>
          </a:xfrm>
          <a:prstGeom prst="rect">
            <a:avLst/>
          </a:prstGeom>
          <a:noFill/>
        </p:spPr>
        <p:txBody>
          <a:bodyPr wrap="none" rtlCol="0">
            <a:spAutoFit/>
          </a:bodyPr>
          <a:lstStyle/>
          <a:p>
            <a:r>
              <a:rPr lang="ja-JP" altLang="en-US" u="sng" dirty="0">
                <a:latin typeface="メイリオ" panose="020B0604030504040204" pitchFamily="50" charset="-128"/>
                <a:ea typeface="メイリオ" panose="020B0604030504040204" pitchFamily="50" charset="-128"/>
              </a:rPr>
              <a:t>前提条件</a:t>
            </a:r>
          </a:p>
        </p:txBody>
      </p:sp>
      <p:sp>
        <p:nvSpPr>
          <p:cNvPr id="14" name="テキスト ボックス 13">
            <a:extLst>
              <a:ext uri="{FF2B5EF4-FFF2-40B4-BE49-F238E27FC236}">
                <a16:creationId xmlns:a16="http://schemas.microsoft.com/office/drawing/2014/main" id="{3B75977A-42DB-42CA-B217-93200E63C7B8}"/>
              </a:ext>
            </a:extLst>
          </p:cNvPr>
          <p:cNvSpPr txBox="1"/>
          <p:nvPr/>
        </p:nvSpPr>
        <p:spPr>
          <a:xfrm>
            <a:off x="8539711" y="2367196"/>
            <a:ext cx="646331"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提案</a:t>
            </a:r>
          </a:p>
        </p:txBody>
      </p:sp>
      <p:sp>
        <p:nvSpPr>
          <p:cNvPr id="15" name="テキスト ボックス 14">
            <a:extLst>
              <a:ext uri="{FF2B5EF4-FFF2-40B4-BE49-F238E27FC236}">
                <a16:creationId xmlns:a16="http://schemas.microsoft.com/office/drawing/2014/main" id="{9A03C7B4-1A77-40AA-9276-DDDBB8B5F4AA}"/>
              </a:ext>
            </a:extLst>
          </p:cNvPr>
          <p:cNvSpPr txBox="1"/>
          <p:nvPr/>
        </p:nvSpPr>
        <p:spPr>
          <a:xfrm>
            <a:off x="5191232" y="2376368"/>
            <a:ext cx="1800493" cy="369332"/>
          </a:xfrm>
          <a:prstGeom prst="rect">
            <a:avLst/>
          </a:prstGeom>
          <a:noFill/>
        </p:spPr>
        <p:txBody>
          <a:bodyPr wrap="none" rtlCol="0">
            <a:spAutoFit/>
          </a:bodyPr>
          <a:lstStyle/>
          <a:p>
            <a:pPr algn="ctr"/>
            <a:r>
              <a:rPr lang="ja-JP" altLang="en-US" u="sng">
                <a:solidFill>
                  <a:srgbClr val="FF0000"/>
                </a:solidFill>
                <a:latin typeface="メイリオ" panose="020B0604030504040204" pitchFamily="50" charset="-128"/>
                <a:ea typeface="メイリオ" panose="020B0604030504040204" pitchFamily="50" charset="-128"/>
              </a:rPr>
              <a:t>観察される事象</a:t>
            </a:r>
            <a:endParaRPr lang="ja-JP" altLang="en-US" u="sng"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089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3733AE-AA52-478A-B134-D355EC122876}"/>
              </a:ext>
            </a:extLst>
          </p:cNvPr>
          <p:cNvSpPr>
            <a:spLocks noGrp="1"/>
          </p:cNvSpPr>
          <p:nvPr>
            <p:ph type="title"/>
          </p:nvPr>
        </p:nvSpPr>
        <p:spPr/>
        <p:txBody>
          <a:bodyPr/>
          <a:lstStyle/>
          <a:p>
            <a:r>
              <a:rPr kumimoji="1" lang="ja-JP" altLang="en-US" dirty="0"/>
              <a:t>事実の積み上げの結果、結論が導き出され、その結果提案につながる</a:t>
            </a:r>
          </a:p>
        </p:txBody>
      </p:sp>
      <p:sp>
        <p:nvSpPr>
          <p:cNvPr id="3" name="コンテンツ プレースホルダー 2">
            <a:extLst>
              <a:ext uri="{FF2B5EF4-FFF2-40B4-BE49-F238E27FC236}">
                <a16:creationId xmlns:a16="http://schemas.microsoft.com/office/drawing/2014/main" id="{1C4C8F8C-E84D-4FC7-9891-8AB209ACC4CE}"/>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3966FC4-3388-457D-B4F5-AFCAACEE877D}"/>
              </a:ext>
            </a:extLst>
          </p:cNvPr>
          <p:cNvSpPr>
            <a:spLocks noGrp="1"/>
          </p:cNvSpPr>
          <p:nvPr>
            <p:ph type="sldNum" sz="quarter" idx="4"/>
          </p:nvPr>
        </p:nvSpPr>
        <p:spPr/>
        <p:txBody>
          <a:bodyPr/>
          <a:lstStyle/>
          <a:p>
            <a:fld id="{C5CBEA7B-64A4-4354-845E-AE91C99E82B0}" type="slidenum">
              <a:rPr lang="ja-JP" altLang="en-US" smtClean="0"/>
              <a:pPr/>
              <a:t>170</a:t>
            </a:fld>
            <a:endParaRPr lang="ja-JP" altLang="en-US" dirty="0"/>
          </a:p>
        </p:txBody>
      </p:sp>
      <p:sp>
        <p:nvSpPr>
          <p:cNvPr id="5" name="正方形/長方形 4">
            <a:extLst>
              <a:ext uri="{FF2B5EF4-FFF2-40B4-BE49-F238E27FC236}">
                <a16:creationId xmlns:a16="http://schemas.microsoft.com/office/drawing/2014/main" id="{819A2CE0-4557-4FB0-8E90-89029ABF17E7}"/>
              </a:ext>
            </a:extLst>
          </p:cNvPr>
          <p:cNvSpPr/>
          <p:nvPr/>
        </p:nvSpPr>
        <p:spPr>
          <a:xfrm>
            <a:off x="1982117" y="2705921"/>
            <a:ext cx="1667050" cy="1035621"/>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を上げることは</a:t>
            </a:r>
            <a:r>
              <a:rPr lang="en-US" altLang="ja-JP" sz="1400" dirty="0">
                <a:latin typeface="メイリオ" panose="020B0604030504040204" pitchFamily="50" charset="-128"/>
                <a:ea typeface="メイリオ" panose="020B0604030504040204" pitchFamily="50" charset="-128"/>
              </a:rPr>
              <a:t>CV</a:t>
            </a:r>
            <a:r>
              <a:rPr lang="ja-JP" altLang="en-US" sz="1400" dirty="0">
                <a:latin typeface="メイリオ" panose="020B0604030504040204" pitchFamily="50" charset="-128"/>
                <a:ea typeface="メイリオ" panose="020B0604030504040204" pitchFamily="50" charset="-128"/>
              </a:rPr>
              <a:t>獲得にとって重要である</a:t>
            </a:r>
            <a:endParaRPr lang="en-US" altLang="ja-JP"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34B1FA9A-1144-4BD3-B5EF-EA224149915B}"/>
              </a:ext>
            </a:extLst>
          </p:cNvPr>
          <p:cNvSpPr/>
          <p:nvPr/>
        </p:nvSpPr>
        <p:spPr>
          <a:xfrm>
            <a:off x="8552260" y="2705921"/>
            <a:ext cx="1667050" cy="1035621"/>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今すぐ</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改善施策を</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実行すべき</a:t>
            </a:r>
          </a:p>
        </p:txBody>
      </p:sp>
      <p:sp>
        <p:nvSpPr>
          <p:cNvPr id="9" name="矢印: 右 8">
            <a:extLst>
              <a:ext uri="{FF2B5EF4-FFF2-40B4-BE49-F238E27FC236}">
                <a16:creationId xmlns:a16="http://schemas.microsoft.com/office/drawing/2014/main" id="{61126F6E-6B6B-4272-9522-3E48D4FC0B17}"/>
              </a:ext>
            </a:extLst>
          </p:cNvPr>
          <p:cNvSpPr/>
          <p:nvPr/>
        </p:nvSpPr>
        <p:spPr>
          <a:xfrm>
            <a:off x="6010958" y="301881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矢印: 右 10">
            <a:extLst>
              <a:ext uri="{FF2B5EF4-FFF2-40B4-BE49-F238E27FC236}">
                <a16:creationId xmlns:a16="http://schemas.microsoft.com/office/drawing/2014/main" id="{928A0840-1D84-40D1-95A7-88B8506E90B0}"/>
              </a:ext>
            </a:extLst>
          </p:cNvPr>
          <p:cNvSpPr/>
          <p:nvPr/>
        </p:nvSpPr>
        <p:spPr>
          <a:xfrm>
            <a:off x="3820910" y="301881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6DE41B7A-C9EE-4248-9972-337542EB50A9}"/>
              </a:ext>
            </a:extLst>
          </p:cNvPr>
          <p:cNvSpPr/>
          <p:nvPr/>
        </p:nvSpPr>
        <p:spPr>
          <a:xfrm>
            <a:off x="4172165" y="2705921"/>
            <a:ext cx="1667050" cy="1035621"/>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が前月対比</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下がっている</a:t>
            </a:r>
            <a:endParaRPr lang="en-US" altLang="ja-JP" sz="1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42C8DD45-F84E-4C6F-B939-E7272F60784A}"/>
              </a:ext>
            </a:extLst>
          </p:cNvPr>
          <p:cNvSpPr txBox="1"/>
          <p:nvPr/>
        </p:nvSpPr>
        <p:spPr>
          <a:xfrm>
            <a:off x="2261644" y="2376368"/>
            <a:ext cx="1107996" cy="369332"/>
          </a:xfrm>
          <a:prstGeom prst="rect">
            <a:avLst/>
          </a:prstGeom>
          <a:noFill/>
        </p:spPr>
        <p:txBody>
          <a:bodyPr wrap="none" rtlCol="0">
            <a:spAutoFit/>
          </a:bodyPr>
          <a:lstStyle/>
          <a:p>
            <a:r>
              <a:rPr lang="ja-JP" altLang="en-US" u="sng" dirty="0">
                <a:latin typeface="メイリオ" panose="020B0604030504040204" pitchFamily="50" charset="-128"/>
                <a:ea typeface="メイリオ" panose="020B0604030504040204" pitchFamily="50" charset="-128"/>
              </a:rPr>
              <a:t>前提条件</a:t>
            </a:r>
          </a:p>
        </p:txBody>
      </p:sp>
      <p:sp>
        <p:nvSpPr>
          <p:cNvPr id="14" name="テキスト ボックス 13">
            <a:extLst>
              <a:ext uri="{FF2B5EF4-FFF2-40B4-BE49-F238E27FC236}">
                <a16:creationId xmlns:a16="http://schemas.microsoft.com/office/drawing/2014/main" id="{3B75977A-42DB-42CA-B217-93200E63C7B8}"/>
              </a:ext>
            </a:extLst>
          </p:cNvPr>
          <p:cNvSpPr txBox="1"/>
          <p:nvPr/>
        </p:nvSpPr>
        <p:spPr>
          <a:xfrm>
            <a:off x="9062621" y="2367196"/>
            <a:ext cx="646331"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提案</a:t>
            </a:r>
          </a:p>
        </p:txBody>
      </p:sp>
      <p:sp>
        <p:nvSpPr>
          <p:cNvPr id="15" name="テキスト ボックス 14">
            <a:extLst>
              <a:ext uri="{FF2B5EF4-FFF2-40B4-BE49-F238E27FC236}">
                <a16:creationId xmlns:a16="http://schemas.microsoft.com/office/drawing/2014/main" id="{9A03C7B4-1A77-40AA-9276-DDDBB8B5F4AA}"/>
              </a:ext>
            </a:extLst>
          </p:cNvPr>
          <p:cNvSpPr txBox="1"/>
          <p:nvPr/>
        </p:nvSpPr>
        <p:spPr>
          <a:xfrm>
            <a:off x="4100478" y="2376368"/>
            <a:ext cx="1800493" cy="369332"/>
          </a:xfrm>
          <a:prstGeom prst="rect">
            <a:avLst/>
          </a:prstGeom>
          <a:noFill/>
        </p:spPr>
        <p:txBody>
          <a:bodyPr wrap="none" rtlCol="0">
            <a:spAutoFit/>
          </a:bodyPr>
          <a:lstStyle/>
          <a:p>
            <a:pPr algn="ctr"/>
            <a:r>
              <a:rPr lang="ja-JP" altLang="en-US" u="sng">
                <a:latin typeface="メイリオ" panose="020B0604030504040204" pitchFamily="50" charset="-128"/>
                <a:ea typeface="メイリオ" panose="020B0604030504040204" pitchFamily="50" charset="-128"/>
              </a:rPr>
              <a:t>観察される事象</a:t>
            </a:r>
            <a:endParaRPr lang="ja-JP" altLang="en-US" u="sng" dirty="0">
              <a:latin typeface="メイリオ" panose="020B0604030504040204" pitchFamily="50" charset="-128"/>
              <a:ea typeface="メイリオ" panose="020B0604030504040204" pitchFamily="50" charset="-128"/>
            </a:endParaRPr>
          </a:p>
        </p:txBody>
      </p:sp>
      <p:sp>
        <p:nvSpPr>
          <p:cNvPr id="16" name="矢印: 右 15">
            <a:extLst>
              <a:ext uri="{FF2B5EF4-FFF2-40B4-BE49-F238E27FC236}">
                <a16:creationId xmlns:a16="http://schemas.microsoft.com/office/drawing/2014/main" id="{0A16AF88-1D5A-46F1-AA62-E55A61026BC8}"/>
              </a:ext>
            </a:extLst>
          </p:cNvPr>
          <p:cNvSpPr/>
          <p:nvPr/>
        </p:nvSpPr>
        <p:spPr>
          <a:xfrm>
            <a:off x="8201006" y="301881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DA838CD-5AC6-40DD-B7BE-012151B403E3}"/>
              </a:ext>
            </a:extLst>
          </p:cNvPr>
          <p:cNvSpPr/>
          <p:nvPr/>
        </p:nvSpPr>
        <p:spPr>
          <a:xfrm>
            <a:off x="6362213" y="2705921"/>
            <a:ext cx="1667050" cy="1035621"/>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が下がり続けると</a:t>
            </a:r>
            <a:r>
              <a:rPr lang="en-US" altLang="ja-JP" sz="1400" dirty="0">
                <a:latin typeface="メイリオ" panose="020B0604030504040204" pitchFamily="50" charset="-128"/>
                <a:ea typeface="メイリオ" panose="020B0604030504040204" pitchFamily="50" charset="-128"/>
              </a:rPr>
              <a:t>CV</a:t>
            </a:r>
            <a:r>
              <a:rPr lang="ja-JP" altLang="en-US" sz="1400" dirty="0">
                <a:latin typeface="メイリオ" panose="020B0604030504040204" pitchFamily="50" charset="-128"/>
                <a:ea typeface="メイリオ" panose="020B0604030504040204" pitchFamily="50" charset="-128"/>
              </a:rPr>
              <a:t>が減り広告費用対効果が悪化する</a:t>
            </a:r>
            <a:endParaRPr lang="en-US" altLang="ja-JP" sz="14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8788D603-C62E-4574-B245-08D68E61F7D8}"/>
              </a:ext>
            </a:extLst>
          </p:cNvPr>
          <p:cNvSpPr txBox="1"/>
          <p:nvPr/>
        </p:nvSpPr>
        <p:spPr>
          <a:xfrm>
            <a:off x="6294320" y="2376368"/>
            <a:ext cx="1800493" cy="369332"/>
          </a:xfrm>
          <a:prstGeom prst="rect">
            <a:avLst/>
          </a:prstGeom>
          <a:noFill/>
        </p:spPr>
        <p:txBody>
          <a:bodyPr wrap="none" rtlCol="0">
            <a:spAutoFit/>
          </a:bodyPr>
          <a:lstStyle/>
          <a:p>
            <a:pPr algn="ctr"/>
            <a:r>
              <a:rPr lang="ja-JP" altLang="en-US" u="sng" dirty="0">
                <a:solidFill>
                  <a:srgbClr val="FF0000"/>
                </a:solidFill>
                <a:latin typeface="メイリオ" panose="020B0604030504040204" pitchFamily="50" charset="-128"/>
                <a:ea typeface="メイリオ" panose="020B0604030504040204" pitchFamily="50" charset="-128"/>
              </a:rPr>
              <a:t>解釈による結論</a:t>
            </a:r>
          </a:p>
        </p:txBody>
      </p:sp>
      <p:sp>
        <p:nvSpPr>
          <p:cNvPr id="7" name="テキスト ボックス 6">
            <a:extLst>
              <a:ext uri="{FF2B5EF4-FFF2-40B4-BE49-F238E27FC236}">
                <a16:creationId xmlns:a16="http://schemas.microsoft.com/office/drawing/2014/main" id="{C754C263-F7AA-4A4A-8950-93952E691C3D}"/>
              </a:ext>
            </a:extLst>
          </p:cNvPr>
          <p:cNvSpPr txBox="1"/>
          <p:nvPr/>
        </p:nvSpPr>
        <p:spPr>
          <a:xfrm>
            <a:off x="8466591" y="4365104"/>
            <a:ext cx="1826141"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だからこうすべき</a:t>
            </a:r>
          </a:p>
        </p:txBody>
      </p:sp>
      <p:sp>
        <p:nvSpPr>
          <p:cNvPr id="19" name="テキスト ボックス 18">
            <a:extLst>
              <a:ext uri="{FF2B5EF4-FFF2-40B4-BE49-F238E27FC236}">
                <a16:creationId xmlns:a16="http://schemas.microsoft.com/office/drawing/2014/main" id="{842D5FF1-4DC1-4C51-B685-8D3793E12134}"/>
              </a:ext>
            </a:extLst>
          </p:cNvPr>
          <p:cNvSpPr txBox="1"/>
          <p:nvPr/>
        </p:nvSpPr>
        <p:spPr>
          <a:xfrm>
            <a:off x="6234343" y="4393903"/>
            <a:ext cx="1826141"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その結果こうなる</a:t>
            </a:r>
          </a:p>
        </p:txBody>
      </p:sp>
      <p:sp>
        <p:nvSpPr>
          <p:cNvPr id="20" name="テキスト ボックス 19">
            <a:extLst>
              <a:ext uri="{FF2B5EF4-FFF2-40B4-BE49-F238E27FC236}">
                <a16:creationId xmlns:a16="http://schemas.microsoft.com/office/drawing/2014/main" id="{EF1BC351-63E1-4BB3-9D62-C5B17901965B}"/>
              </a:ext>
            </a:extLst>
          </p:cNvPr>
          <p:cNvSpPr txBox="1"/>
          <p:nvPr/>
        </p:nvSpPr>
        <p:spPr>
          <a:xfrm>
            <a:off x="2835158" y="4393903"/>
            <a:ext cx="203132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こういう事実がある</a:t>
            </a:r>
          </a:p>
        </p:txBody>
      </p:sp>
      <p:sp>
        <p:nvSpPr>
          <p:cNvPr id="8" name="左中かっこ 7">
            <a:extLst>
              <a:ext uri="{FF2B5EF4-FFF2-40B4-BE49-F238E27FC236}">
                <a16:creationId xmlns:a16="http://schemas.microsoft.com/office/drawing/2014/main" id="{2EB5930A-9C1A-4DF3-AB40-09AD39BD4F5D}"/>
              </a:ext>
            </a:extLst>
          </p:cNvPr>
          <p:cNvSpPr/>
          <p:nvPr/>
        </p:nvSpPr>
        <p:spPr>
          <a:xfrm rot="16200000">
            <a:off x="3847808" y="2129947"/>
            <a:ext cx="253078" cy="4073221"/>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cxnSp>
        <p:nvCxnSpPr>
          <p:cNvPr id="21" name="直線矢印コネクタ 20">
            <a:extLst>
              <a:ext uri="{FF2B5EF4-FFF2-40B4-BE49-F238E27FC236}">
                <a16:creationId xmlns:a16="http://schemas.microsoft.com/office/drawing/2014/main" id="{622DD7EB-4D0A-426A-A606-C9B3552B0C43}"/>
              </a:ext>
            </a:extLst>
          </p:cNvPr>
          <p:cNvCxnSpPr/>
          <p:nvPr/>
        </p:nvCxnSpPr>
        <p:spPr>
          <a:xfrm>
            <a:off x="5313339" y="4540099"/>
            <a:ext cx="707046" cy="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2" name="直線矢印コネクタ 21">
            <a:extLst>
              <a:ext uri="{FF2B5EF4-FFF2-40B4-BE49-F238E27FC236}">
                <a16:creationId xmlns:a16="http://schemas.microsoft.com/office/drawing/2014/main" id="{6B54E8FB-DFC1-4477-9604-CCFE41353F89}"/>
              </a:ext>
            </a:extLst>
          </p:cNvPr>
          <p:cNvCxnSpPr>
            <a:cxnSpLocks/>
          </p:cNvCxnSpPr>
          <p:nvPr/>
        </p:nvCxnSpPr>
        <p:spPr>
          <a:xfrm flipV="1">
            <a:off x="8213462" y="4534381"/>
            <a:ext cx="179715" cy="5718"/>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3348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randombar(horizontal)">
                                      <p:cBhvr>
                                        <p:cTn id="20" dur="500"/>
                                        <p:tgtEl>
                                          <p:spTgt spid="1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par>
                                <p:cTn id="27" presetID="14" presetClass="entr" presetSubtype="1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par>
                                <p:cTn id="30" presetID="14" presetClass="entr" presetSubtype="1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randombar(horizont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7" grpId="0"/>
      <p:bldP spid="19" grpId="0"/>
      <p:bldP spid="20" grpId="0"/>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12C08B-95AA-4EA4-9E41-042E6AA50929}"/>
              </a:ext>
            </a:extLst>
          </p:cNvPr>
          <p:cNvSpPr>
            <a:spLocks noGrp="1"/>
          </p:cNvSpPr>
          <p:nvPr>
            <p:ph type="title"/>
          </p:nvPr>
        </p:nvSpPr>
        <p:spPr/>
        <p:txBody>
          <a:bodyPr/>
          <a:lstStyle/>
          <a:p>
            <a:r>
              <a:rPr lang="ja-JP" altLang="en-US"/>
              <a:t>論理展開の基本②：演繹的アプローチ</a:t>
            </a:r>
            <a:endParaRPr kumimoji="1" lang="ja-JP" altLang="en-US" dirty="0"/>
          </a:p>
        </p:txBody>
      </p:sp>
      <p:sp>
        <p:nvSpPr>
          <p:cNvPr id="3" name="コンテンツ プレースホルダー 2">
            <a:extLst>
              <a:ext uri="{FF2B5EF4-FFF2-40B4-BE49-F238E27FC236}">
                <a16:creationId xmlns:a16="http://schemas.microsoft.com/office/drawing/2014/main" id="{DC19201E-876C-48E1-8C25-52C8CD001C7C}"/>
              </a:ext>
            </a:extLst>
          </p:cNvPr>
          <p:cNvSpPr>
            <a:spLocks noGrp="1"/>
          </p:cNvSpPr>
          <p:nvPr>
            <p:ph idx="1"/>
          </p:nvPr>
        </p:nvSpPr>
        <p:spPr/>
        <p:txBody>
          <a:bodyPr>
            <a:normAutofit/>
          </a:bodyPr>
          <a:lstStyle/>
          <a:p>
            <a:r>
              <a:rPr lang="ja-JP" altLang="en-US" sz="2000" dirty="0">
                <a:latin typeface="Open Sans" panose="020B0606030504020204" pitchFamily="34" charset="0"/>
              </a:rPr>
              <a:t>演繹法は、一般的な前提</a:t>
            </a:r>
            <a:r>
              <a:rPr lang="en-US" altLang="ja-JP" sz="2000" dirty="0">
                <a:latin typeface="Open Sans" panose="020B0606030504020204" pitchFamily="34" charset="0"/>
              </a:rPr>
              <a:t>(</a:t>
            </a:r>
            <a:r>
              <a:rPr lang="ja-JP" altLang="en-US" sz="2000" dirty="0">
                <a:latin typeface="Open Sans" panose="020B0606030504020204" pitchFamily="34" charset="0"/>
              </a:rPr>
              <a:t>あるいは決められたルール</a:t>
            </a:r>
            <a:r>
              <a:rPr lang="en-US" altLang="ja-JP" sz="2000" dirty="0">
                <a:latin typeface="Open Sans" panose="020B0606030504020204" pitchFamily="34" charset="0"/>
              </a:rPr>
              <a:t>)</a:t>
            </a:r>
            <a:r>
              <a:rPr lang="ja-JP" altLang="en-US" sz="2000" dirty="0">
                <a:latin typeface="Open Sans" panose="020B0606030504020204" pitchFamily="34" charset="0"/>
              </a:rPr>
              <a:t>を基に結論を</a:t>
            </a:r>
            <a:r>
              <a:rPr lang="ja-JP" altLang="en-US" sz="2000">
                <a:latin typeface="Open Sans" panose="020B0606030504020204" pitchFamily="34" charset="0"/>
              </a:rPr>
              <a:t>出す方法。</a:t>
            </a:r>
            <a:endParaRPr lang="ja-JP" altLang="en-US" sz="3200" dirty="0"/>
          </a:p>
        </p:txBody>
      </p:sp>
      <p:sp>
        <p:nvSpPr>
          <p:cNvPr id="4" name="スライド番号プレースホルダー 3">
            <a:extLst>
              <a:ext uri="{FF2B5EF4-FFF2-40B4-BE49-F238E27FC236}">
                <a16:creationId xmlns:a16="http://schemas.microsoft.com/office/drawing/2014/main" id="{843AEC07-E071-4E51-B230-5C0638F2AADA}"/>
              </a:ext>
            </a:extLst>
          </p:cNvPr>
          <p:cNvSpPr>
            <a:spLocks noGrp="1"/>
          </p:cNvSpPr>
          <p:nvPr>
            <p:ph type="sldNum" sz="quarter" idx="4"/>
          </p:nvPr>
        </p:nvSpPr>
        <p:spPr/>
        <p:txBody>
          <a:bodyPr/>
          <a:lstStyle/>
          <a:p>
            <a:fld id="{C5CBEA7B-64A4-4354-845E-AE91C99E82B0}" type="slidenum">
              <a:rPr lang="ja-JP" altLang="en-US" smtClean="0"/>
              <a:pPr/>
              <a:t>171</a:t>
            </a:fld>
            <a:endParaRPr lang="ja-JP" altLang="en-US" dirty="0"/>
          </a:p>
        </p:txBody>
      </p:sp>
      <p:sp>
        <p:nvSpPr>
          <p:cNvPr id="5" name="正方形/長方形 4">
            <a:extLst>
              <a:ext uri="{FF2B5EF4-FFF2-40B4-BE49-F238E27FC236}">
                <a16:creationId xmlns:a16="http://schemas.microsoft.com/office/drawing/2014/main" id="{F8529F03-5F5B-4F31-AB05-68E1B22DBAA8}"/>
              </a:ext>
            </a:extLst>
          </p:cNvPr>
          <p:cNvSpPr/>
          <p:nvPr/>
        </p:nvSpPr>
        <p:spPr>
          <a:xfrm>
            <a:off x="2855640" y="3933056"/>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Yu Gothic" panose="020B0400000000000000" pitchFamily="34" charset="-128"/>
                <a:ea typeface="Yu Gothic" panose="020B0400000000000000" pitchFamily="34" charset="-128"/>
              </a:rPr>
              <a:t>CVR</a:t>
            </a:r>
            <a:r>
              <a:rPr lang="ja-JP" altLang="en-US" sz="1400" dirty="0">
                <a:latin typeface="Yu Gothic" panose="020B0400000000000000" pitchFamily="34" charset="-128"/>
                <a:ea typeface="Yu Gothic" panose="020B0400000000000000" pitchFamily="34" charset="-128"/>
              </a:rPr>
              <a:t>を上げることは</a:t>
            </a:r>
            <a:r>
              <a:rPr lang="en-US" altLang="ja-JP" sz="1400" dirty="0">
                <a:latin typeface="Yu Gothic" panose="020B0400000000000000" pitchFamily="34" charset="-128"/>
                <a:ea typeface="Yu Gothic" panose="020B0400000000000000" pitchFamily="34" charset="-128"/>
              </a:rPr>
              <a:t>CV</a:t>
            </a:r>
            <a:r>
              <a:rPr lang="ja-JP" altLang="en-US" sz="1400" dirty="0">
                <a:latin typeface="Yu Gothic" panose="020B0400000000000000" pitchFamily="34" charset="-128"/>
                <a:ea typeface="Yu Gothic" panose="020B0400000000000000" pitchFamily="34" charset="-128"/>
              </a:rPr>
              <a:t>獲得にとって重要である</a:t>
            </a:r>
            <a:endParaRPr lang="en-US" altLang="ja-JP" sz="1400" dirty="0">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D288CAB4-65F4-4CD4-8713-EB2075728EAF}"/>
              </a:ext>
            </a:extLst>
          </p:cNvPr>
          <p:cNvSpPr/>
          <p:nvPr/>
        </p:nvSpPr>
        <p:spPr>
          <a:xfrm>
            <a:off x="5231904" y="3933056"/>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Yu Gothic" panose="020B0400000000000000" pitchFamily="34" charset="-128"/>
                <a:ea typeface="Yu Gothic" panose="020B0400000000000000" pitchFamily="34" charset="-128"/>
              </a:rPr>
              <a:t>CVR</a:t>
            </a:r>
            <a:r>
              <a:rPr lang="ja-JP" altLang="en-US" sz="1400" dirty="0">
                <a:latin typeface="Yu Gothic" panose="020B0400000000000000" pitchFamily="34" charset="-128"/>
                <a:ea typeface="Yu Gothic" panose="020B0400000000000000" pitchFamily="34" charset="-128"/>
              </a:rPr>
              <a:t>が前月対比</a:t>
            </a:r>
            <a:endParaRPr lang="en-US" altLang="ja-JP" sz="1400" dirty="0">
              <a:latin typeface="Yu Gothic" panose="020B0400000000000000" pitchFamily="34" charset="-128"/>
              <a:ea typeface="Yu Gothic" panose="020B0400000000000000" pitchFamily="34" charset="-128"/>
            </a:endParaRPr>
          </a:p>
          <a:p>
            <a:pPr algn="ctr"/>
            <a:r>
              <a:rPr lang="ja-JP" altLang="en-US" sz="1400" dirty="0">
                <a:latin typeface="Yu Gothic" panose="020B0400000000000000" pitchFamily="34" charset="-128"/>
                <a:ea typeface="Yu Gothic" panose="020B0400000000000000" pitchFamily="34" charset="-128"/>
              </a:rPr>
              <a:t>下がっている</a:t>
            </a:r>
            <a:endParaRPr lang="en-US" altLang="ja-JP" sz="1400" dirty="0">
              <a:latin typeface="Yu Gothic" panose="020B0400000000000000" pitchFamily="34" charset="-128"/>
              <a:ea typeface="Yu Gothic" panose="020B0400000000000000" pitchFamily="34" charset="-128"/>
            </a:endParaRPr>
          </a:p>
        </p:txBody>
      </p:sp>
      <p:sp>
        <p:nvSpPr>
          <p:cNvPr id="7" name="正方形/長方形 6">
            <a:extLst>
              <a:ext uri="{FF2B5EF4-FFF2-40B4-BE49-F238E27FC236}">
                <a16:creationId xmlns:a16="http://schemas.microsoft.com/office/drawing/2014/main" id="{74D446AA-B902-4C3E-86F9-F45856994BEC}"/>
              </a:ext>
            </a:extLst>
          </p:cNvPr>
          <p:cNvSpPr/>
          <p:nvPr/>
        </p:nvSpPr>
        <p:spPr>
          <a:xfrm>
            <a:off x="7616056" y="3933056"/>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Yu Gothic" panose="020B0400000000000000" pitchFamily="34" charset="-128"/>
                <a:ea typeface="Yu Gothic" panose="020B0400000000000000" pitchFamily="34" charset="-128"/>
              </a:rPr>
              <a:t>CVR</a:t>
            </a:r>
            <a:r>
              <a:rPr lang="ja-JP" altLang="en-US" sz="1400" dirty="0">
                <a:latin typeface="Yu Gothic" panose="020B0400000000000000" pitchFamily="34" charset="-128"/>
                <a:ea typeface="Yu Gothic" panose="020B0400000000000000" pitchFamily="34" charset="-128"/>
              </a:rPr>
              <a:t>が下がり続けると</a:t>
            </a:r>
            <a:r>
              <a:rPr lang="en-US" altLang="ja-JP" sz="1400" dirty="0">
                <a:latin typeface="Yu Gothic" panose="020B0400000000000000" pitchFamily="34" charset="-128"/>
                <a:ea typeface="Yu Gothic" panose="020B0400000000000000" pitchFamily="34" charset="-128"/>
              </a:rPr>
              <a:t>CV</a:t>
            </a:r>
            <a:r>
              <a:rPr lang="ja-JP" altLang="en-US" sz="1400" dirty="0">
                <a:latin typeface="Yu Gothic" panose="020B0400000000000000" pitchFamily="34" charset="-128"/>
                <a:ea typeface="Yu Gothic" panose="020B0400000000000000" pitchFamily="34" charset="-128"/>
              </a:rPr>
              <a:t>が減り広告費用対効果が悪化する</a:t>
            </a:r>
            <a:endParaRPr lang="en-US" altLang="ja-JP" sz="1400" dirty="0">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B189E704-572D-4F2E-892D-8098C8E796E5}"/>
              </a:ext>
            </a:extLst>
          </p:cNvPr>
          <p:cNvSpPr/>
          <p:nvPr/>
        </p:nvSpPr>
        <p:spPr>
          <a:xfrm>
            <a:off x="5231904" y="2420888"/>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Yu Gothic" panose="020B0400000000000000" pitchFamily="34" charset="-128"/>
                <a:ea typeface="Yu Gothic" panose="020B0400000000000000" pitchFamily="34" charset="-128"/>
              </a:rPr>
              <a:t>今すぐ</a:t>
            </a:r>
            <a:endParaRPr lang="en-US" altLang="ja-JP" sz="1400" dirty="0">
              <a:latin typeface="Yu Gothic" panose="020B0400000000000000" pitchFamily="34" charset="-128"/>
              <a:ea typeface="Yu Gothic" panose="020B0400000000000000" pitchFamily="34" charset="-128"/>
            </a:endParaRPr>
          </a:p>
          <a:p>
            <a:pPr algn="ctr"/>
            <a:r>
              <a:rPr lang="en-US" altLang="ja-JP" sz="1400" dirty="0">
                <a:latin typeface="Yu Gothic" panose="020B0400000000000000" pitchFamily="34" charset="-128"/>
                <a:ea typeface="Yu Gothic" panose="020B0400000000000000" pitchFamily="34" charset="-128"/>
              </a:rPr>
              <a:t>CVR</a:t>
            </a:r>
            <a:r>
              <a:rPr lang="ja-JP" altLang="en-US" sz="1400" dirty="0">
                <a:latin typeface="Yu Gothic" panose="020B0400000000000000" pitchFamily="34" charset="-128"/>
                <a:ea typeface="Yu Gothic" panose="020B0400000000000000" pitchFamily="34" charset="-128"/>
              </a:rPr>
              <a:t>改善施策を</a:t>
            </a:r>
            <a:endParaRPr lang="en-US" altLang="ja-JP" sz="1400" dirty="0">
              <a:latin typeface="Yu Gothic" panose="020B0400000000000000" pitchFamily="34" charset="-128"/>
              <a:ea typeface="Yu Gothic" panose="020B0400000000000000" pitchFamily="34" charset="-128"/>
            </a:endParaRPr>
          </a:p>
          <a:p>
            <a:pPr algn="ctr"/>
            <a:r>
              <a:rPr lang="ja-JP" altLang="en-US" sz="1400" dirty="0">
                <a:latin typeface="Yu Gothic" panose="020B0400000000000000" pitchFamily="34" charset="-128"/>
                <a:ea typeface="Yu Gothic" panose="020B0400000000000000" pitchFamily="34" charset="-128"/>
              </a:rPr>
              <a:t>実行すべき</a:t>
            </a:r>
          </a:p>
        </p:txBody>
      </p:sp>
      <p:sp>
        <p:nvSpPr>
          <p:cNvPr id="9" name="テキスト ボックス 8">
            <a:extLst>
              <a:ext uri="{FF2B5EF4-FFF2-40B4-BE49-F238E27FC236}">
                <a16:creationId xmlns:a16="http://schemas.microsoft.com/office/drawing/2014/main" id="{AA72D9D4-F040-4354-BAFD-7A4F29133978}"/>
              </a:ext>
            </a:extLst>
          </p:cNvPr>
          <p:cNvSpPr txBox="1"/>
          <p:nvPr/>
        </p:nvSpPr>
        <p:spPr>
          <a:xfrm>
            <a:off x="3259813" y="5106392"/>
            <a:ext cx="877163" cy="646331"/>
          </a:xfrm>
          <a:prstGeom prst="rect">
            <a:avLst/>
          </a:prstGeom>
          <a:noFill/>
        </p:spPr>
        <p:txBody>
          <a:bodyPr wrap="none" rtlCol="0">
            <a:spAutoFit/>
          </a:bodyPr>
          <a:lstStyle/>
          <a:p>
            <a:pPr algn="ctr"/>
            <a:r>
              <a:rPr lang="ja-JP" altLang="en-US" b="1" dirty="0">
                <a:latin typeface="Yu Gothic" panose="020B0400000000000000" pitchFamily="34" charset="-128"/>
                <a:ea typeface="Yu Gothic" panose="020B0400000000000000" pitchFamily="34" charset="-128"/>
              </a:rPr>
              <a:t>大前提</a:t>
            </a:r>
            <a:endParaRPr lang="en-US" altLang="ja-JP" b="1" dirty="0">
              <a:latin typeface="Yu Gothic" panose="020B0400000000000000" pitchFamily="34" charset="-128"/>
              <a:ea typeface="Yu Gothic" panose="020B0400000000000000" pitchFamily="34" charset="-128"/>
            </a:endParaRPr>
          </a:p>
          <a:p>
            <a:pPr algn="ctr"/>
            <a:r>
              <a:rPr lang="en-US" altLang="ja-JP" b="1" dirty="0">
                <a:latin typeface="Yu Gothic" panose="020B0400000000000000" pitchFamily="34" charset="-128"/>
                <a:ea typeface="Yu Gothic" panose="020B0400000000000000" pitchFamily="34" charset="-128"/>
              </a:rPr>
              <a:t>(</a:t>
            </a:r>
            <a:r>
              <a:rPr lang="ja-JP" altLang="en-US" b="1" dirty="0">
                <a:latin typeface="Yu Gothic" panose="020B0400000000000000" pitchFamily="34" charset="-128"/>
                <a:ea typeface="Yu Gothic" panose="020B0400000000000000" pitchFamily="34" charset="-128"/>
              </a:rPr>
              <a:t>事実</a:t>
            </a:r>
            <a:r>
              <a:rPr lang="en-US" altLang="ja-JP" b="1" dirty="0">
                <a:latin typeface="Yu Gothic" panose="020B0400000000000000" pitchFamily="34" charset="-128"/>
                <a:ea typeface="Yu Gothic" panose="020B0400000000000000" pitchFamily="34" charset="-128"/>
              </a:rPr>
              <a:t>)</a:t>
            </a:r>
            <a:endParaRPr lang="ja-JP" altLang="en-US" b="1" dirty="0">
              <a:latin typeface="Yu Gothic" panose="020B0400000000000000" pitchFamily="34" charset="-128"/>
              <a:ea typeface="Yu Gothic" panose="020B0400000000000000" pitchFamily="34" charset="-128"/>
            </a:endParaRPr>
          </a:p>
        </p:txBody>
      </p:sp>
      <p:sp>
        <p:nvSpPr>
          <p:cNvPr id="10" name="テキスト ボックス 9">
            <a:extLst>
              <a:ext uri="{FF2B5EF4-FFF2-40B4-BE49-F238E27FC236}">
                <a16:creationId xmlns:a16="http://schemas.microsoft.com/office/drawing/2014/main" id="{7011504F-3F29-44DF-BF2C-B3765AF97FA3}"/>
              </a:ext>
            </a:extLst>
          </p:cNvPr>
          <p:cNvSpPr txBox="1"/>
          <p:nvPr/>
        </p:nvSpPr>
        <p:spPr>
          <a:xfrm>
            <a:off x="5456622" y="5106392"/>
            <a:ext cx="1293944" cy="646331"/>
          </a:xfrm>
          <a:prstGeom prst="rect">
            <a:avLst/>
          </a:prstGeom>
          <a:noFill/>
        </p:spPr>
        <p:txBody>
          <a:bodyPr wrap="none" rtlCol="0">
            <a:spAutoFit/>
          </a:bodyPr>
          <a:lstStyle/>
          <a:p>
            <a:pPr algn="ctr"/>
            <a:r>
              <a:rPr lang="ja-JP" altLang="en-US" b="1">
                <a:latin typeface="Yu Gothic" panose="020B0400000000000000" pitchFamily="34" charset="-128"/>
                <a:ea typeface="Yu Gothic" panose="020B0400000000000000" pitchFamily="34" charset="-128"/>
              </a:rPr>
              <a:t>小前提</a:t>
            </a:r>
            <a:endParaRPr lang="ja-JP" altLang="en-US" b="1" dirty="0">
              <a:latin typeface="Yu Gothic" panose="020B0400000000000000" pitchFamily="34" charset="-128"/>
              <a:ea typeface="Yu Gothic" panose="020B0400000000000000" pitchFamily="34" charset="-128"/>
            </a:endParaRPr>
          </a:p>
          <a:p>
            <a:pPr algn="ctr"/>
            <a:r>
              <a:rPr lang="en-US" altLang="ja-JP" b="1" dirty="0">
                <a:latin typeface="Yu Gothic" panose="020B0400000000000000" pitchFamily="34" charset="-128"/>
                <a:ea typeface="Yu Gothic" panose="020B0400000000000000" pitchFamily="34" charset="-128"/>
              </a:rPr>
              <a:t>(</a:t>
            </a:r>
            <a:r>
              <a:rPr lang="ja-JP" altLang="en-US" b="1" dirty="0">
                <a:latin typeface="Yu Gothic" panose="020B0400000000000000" pitchFamily="34" charset="-128"/>
                <a:ea typeface="Yu Gothic" panose="020B0400000000000000" pitchFamily="34" charset="-128"/>
              </a:rPr>
              <a:t>観察事項</a:t>
            </a:r>
            <a:r>
              <a:rPr lang="en-US" altLang="ja-JP" b="1" dirty="0">
                <a:latin typeface="Yu Gothic" panose="020B0400000000000000" pitchFamily="34" charset="-128"/>
                <a:ea typeface="Yu Gothic" panose="020B0400000000000000" pitchFamily="34" charset="-128"/>
              </a:rPr>
              <a:t>)</a:t>
            </a:r>
            <a:endParaRPr lang="ja-JP" altLang="en-US" b="1" dirty="0">
              <a:latin typeface="Yu Gothic" panose="020B0400000000000000" pitchFamily="34" charset="-128"/>
              <a:ea typeface="Yu Gothic" panose="020B0400000000000000" pitchFamily="34" charset="-128"/>
            </a:endParaRPr>
          </a:p>
        </p:txBody>
      </p:sp>
      <p:cxnSp>
        <p:nvCxnSpPr>
          <p:cNvPr id="11" name="直線矢印コネクタ 10">
            <a:extLst>
              <a:ext uri="{FF2B5EF4-FFF2-40B4-BE49-F238E27FC236}">
                <a16:creationId xmlns:a16="http://schemas.microsoft.com/office/drawing/2014/main" id="{44BF33B1-A4F8-4ADE-9C07-499ED4FA5A97}"/>
              </a:ext>
            </a:extLst>
          </p:cNvPr>
          <p:cNvCxnSpPr>
            <a:cxnSpLocks/>
          </p:cNvCxnSpPr>
          <p:nvPr/>
        </p:nvCxnSpPr>
        <p:spPr>
          <a:xfrm>
            <a:off x="4727849" y="4473116"/>
            <a:ext cx="419965" cy="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5B64F58C-AC6D-40D5-82CD-677AF8E2640E}"/>
              </a:ext>
            </a:extLst>
          </p:cNvPr>
          <p:cNvCxnSpPr>
            <a:cxnSpLocks/>
          </p:cNvCxnSpPr>
          <p:nvPr/>
        </p:nvCxnSpPr>
        <p:spPr>
          <a:xfrm>
            <a:off x="7044188" y="4471296"/>
            <a:ext cx="419965" cy="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3" name="直線矢印コネクタ 12">
            <a:extLst>
              <a:ext uri="{FF2B5EF4-FFF2-40B4-BE49-F238E27FC236}">
                <a16:creationId xmlns:a16="http://schemas.microsoft.com/office/drawing/2014/main" id="{2CEC05FB-326E-4F90-BF0A-B1D8A04EDFE8}"/>
              </a:ext>
            </a:extLst>
          </p:cNvPr>
          <p:cNvCxnSpPr>
            <a:cxnSpLocks/>
          </p:cNvCxnSpPr>
          <p:nvPr/>
        </p:nvCxnSpPr>
        <p:spPr>
          <a:xfrm flipH="1" flipV="1">
            <a:off x="7129724" y="3526646"/>
            <a:ext cx="308499" cy="288032"/>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7" name="テキスト ボックス 16">
            <a:extLst>
              <a:ext uri="{FF2B5EF4-FFF2-40B4-BE49-F238E27FC236}">
                <a16:creationId xmlns:a16="http://schemas.microsoft.com/office/drawing/2014/main" id="{CA8C1B3C-5B8C-4590-846D-E590EC457BD7}"/>
              </a:ext>
            </a:extLst>
          </p:cNvPr>
          <p:cNvSpPr txBox="1"/>
          <p:nvPr/>
        </p:nvSpPr>
        <p:spPr>
          <a:xfrm>
            <a:off x="7926156" y="5106392"/>
            <a:ext cx="1107996" cy="646331"/>
          </a:xfrm>
          <a:prstGeom prst="rect">
            <a:avLst/>
          </a:prstGeom>
          <a:noFill/>
        </p:spPr>
        <p:txBody>
          <a:bodyPr wrap="none" rtlCol="0">
            <a:spAutoFit/>
          </a:bodyPr>
          <a:lstStyle/>
          <a:p>
            <a:pPr algn="ctr"/>
            <a:r>
              <a:rPr lang="ja-JP" altLang="en-US" b="1" dirty="0">
                <a:latin typeface="Yu Gothic" panose="020B0400000000000000" pitchFamily="34" charset="-128"/>
                <a:ea typeface="Yu Gothic" panose="020B0400000000000000" pitchFamily="34" charset="-128"/>
              </a:rPr>
              <a:t>結論</a:t>
            </a:r>
            <a:endParaRPr lang="en-US" altLang="ja-JP" b="1" dirty="0">
              <a:latin typeface="Yu Gothic" panose="020B0400000000000000" pitchFamily="34" charset="-128"/>
              <a:ea typeface="Yu Gothic" panose="020B0400000000000000" pitchFamily="34" charset="-128"/>
            </a:endParaRPr>
          </a:p>
          <a:p>
            <a:pPr algn="ctr"/>
            <a:r>
              <a:rPr lang="ja-JP" altLang="en-US" b="1" dirty="0">
                <a:latin typeface="Yu Gothic" panose="020B0400000000000000" pitchFamily="34" charset="-128"/>
                <a:ea typeface="Yu Gothic" panose="020B0400000000000000" pitchFamily="34" charset="-128"/>
              </a:rPr>
              <a:t>（解釈）</a:t>
            </a:r>
            <a:endParaRPr lang="en-US" altLang="ja-JP" b="1" dirty="0">
              <a:latin typeface="Yu Gothic" panose="020B0400000000000000" pitchFamily="34" charset="-128"/>
              <a:ea typeface="Yu Gothic" panose="020B0400000000000000" pitchFamily="34" charset="-128"/>
            </a:endParaRPr>
          </a:p>
        </p:txBody>
      </p:sp>
      <p:sp>
        <p:nvSpPr>
          <p:cNvPr id="16" name="テキスト ボックス 15">
            <a:extLst>
              <a:ext uri="{FF2B5EF4-FFF2-40B4-BE49-F238E27FC236}">
                <a16:creationId xmlns:a16="http://schemas.microsoft.com/office/drawing/2014/main" id="{FD9E42FB-B248-4494-8548-2EE446255F86}"/>
              </a:ext>
            </a:extLst>
          </p:cNvPr>
          <p:cNvSpPr txBox="1"/>
          <p:nvPr/>
        </p:nvSpPr>
        <p:spPr>
          <a:xfrm>
            <a:off x="5311171" y="2099891"/>
            <a:ext cx="1569660" cy="369332"/>
          </a:xfrm>
          <a:prstGeom prst="rect">
            <a:avLst/>
          </a:prstGeom>
          <a:noFill/>
        </p:spPr>
        <p:txBody>
          <a:bodyPr wrap="none" rtlCol="0">
            <a:spAutoFit/>
          </a:bodyPr>
          <a:lstStyle/>
          <a:p>
            <a:pPr algn="ctr"/>
            <a:r>
              <a:rPr lang="ja-JP" altLang="en-US" u="sng" dirty="0">
                <a:latin typeface="Yu Gothic" panose="020B0400000000000000" pitchFamily="34" charset="-128"/>
                <a:ea typeface="Yu Gothic" panose="020B0400000000000000" pitchFamily="34" charset="-128"/>
              </a:rPr>
              <a:t>主張（提案）</a:t>
            </a:r>
          </a:p>
        </p:txBody>
      </p:sp>
      <p:cxnSp>
        <p:nvCxnSpPr>
          <p:cNvPr id="19" name="直線矢印コネクタ 18">
            <a:extLst>
              <a:ext uri="{FF2B5EF4-FFF2-40B4-BE49-F238E27FC236}">
                <a16:creationId xmlns:a16="http://schemas.microsoft.com/office/drawing/2014/main" id="{0A4E88EE-7DEA-FF9D-8F6D-A3D13E8E3FE5}"/>
              </a:ext>
            </a:extLst>
          </p:cNvPr>
          <p:cNvCxnSpPr>
            <a:cxnSpLocks/>
          </p:cNvCxnSpPr>
          <p:nvPr/>
        </p:nvCxnSpPr>
        <p:spPr>
          <a:xfrm flipH="1">
            <a:off x="4727849" y="3542056"/>
            <a:ext cx="309274" cy="290982"/>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4" name="テキスト ボックス 13">
            <a:extLst>
              <a:ext uri="{FF2B5EF4-FFF2-40B4-BE49-F238E27FC236}">
                <a16:creationId xmlns:a16="http://schemas.microsoft.com/office/drawing/2014/main" id="{0A1C57A3-D16E-A5B6-B701-F2803E8F1252}"/>
              </a:ext>
            </a:extLst>
          </p:cNvPr>
          <p:cNvSpPr txBox="1"/>
          <p:nvPr/>
        </p:nvSpPr>
        <p:spPr>
          <a:xfrm>
            <a:off x="4081518" y="3427394"/>
            <a:ext cx="646331" cy="369332"/>
          </a:xfrm>
          <a:prstGeom prst="rect">
            <a:avLst/>
          </a:prstGeom>
          <a:noFill/>
        </p:spPr>
        <p:txBody>
          <a:bodyPr wrap="none" rtlCol="0">
            <a:spAutoFit/>
          </a:bodyPr>
          <a:lstStyle/>
          <a:p>
            <a:r>
              <a:rPr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22FA361-7A5B-BDA3-7F77-48C1A0BD0BAE}"/>
              </a:ext>
            </a:extLst>
          </p:cNvPr>
          <p:cNvSpPr txBox="1"/>
          <p:nvPr/>
        </p:nvSpPr>
        <p:spPr>
          <a:xfrm>
            <a:off x="7354156" y="3426846"/>
            <a:ext cx="877163" cy="369332"/>
          </a:xfrm>
          <a:prstGeom prst="rect">
            <a:avLst/>
          </a:prstGeom>
          <a:noFill/>
        </p:spPr>
        <p:txBody>
          <a:bodyPr wrap="none" rtlCol="0">
            <a:spAutoFit/>
          </a:bodyPr>
          <a:lstStyle/>
          <a:p>
            <a:r>
              <a:rPr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289491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7C1428-D8F4-4847-945B-FAED0C91DF23}"/>
              </a:ext>
            </a:extLst>
          </p:cNvPr>
          <p:cNvSpPr>
            <a:spLocks noGrp="1"/>
          </p:cNvSpPr>
          <p:nvPr>
            <p:ph type="title"/>
          </p:nvPr>
        </p:nvSpPr>
        <p:spPr/>
        <p:txBody>
          <a:bodyPr/>
          <a:lstStyle/>
          <a:p>
            <a:r>
              <a:rPr kumimoji="1" lang="ja-JP" altLang="en-US"/>
              <a:t>演繹法はみなさん</a:t>
            </a:r>
            <a:r>
              <a:rPr lang="ja-JP" altLang="en-US"/>
              <a:t>も日常的に「空・雨・傘」の論法で使って</a:t>
            </a:r>
            <a:r>
              <a:rPr kumimoji="1" lang="ja-JP" altLang="en-US"/>
              <a:t>いる</a:t>
            </a:r>
          </a:p>
        </p:txBody>
      </p:sp>
      <p:sp>
        <p:nvSpPr>
          <p:cNvPr id="3" name="コンテンツ プレースホルダー 2">
            <a:extLst>
              <a:ext uri="{FF2B5EF4-FFF2-40B4-BE49-F238E27FC236}">
                <a16:creationId xmlns:a16="http://schemas.microsoft.com/office/drawing/2014/main" id="{7F7034A2-0643-874E-990A-BFCEB0ED0643}"/>
              </a:ext>
            </a:extLst>
          </p:cNvPr>
          <p:cNvSpPr>
            <a:spLocks noGrp="1"/>
          </p:cNvSpPr>
          <p:nvPr>
            <p:ph idx="1"/>
          </p:nvPr>
        </p:nvSpPr>
        <p:spPr/>
        <p:txBody>
          <a:bodyPr>
            <a:normAutofit/>
          </a:bodyPr>
          <a:lstStyle/>
          <a:p>
            <a:r>
              <a:rPr kumimoji="1" lang="ja-JP" altLang="en-US" sz="2000"/>
              <a:t>空</a:t>
            </a:r>
            <a:r>
              <a:rPr lang="ja-JP" altLang="en-US" sz="2000" dirty="0"/>
              <a:t>　</a:t>
            </a:r>
            <a:r>
              <a:rPr lang="ja-JP" altLang="en-US" sz="1600"/>
              <a:t>西の空がよく晴れているな</a:t>
            </a:r>
            <a:endParaRPr lang="en-US" altLang="ja-JP" sz="1600" dirty="0"/>
          </a:p>
          <a:p>
            <a:r>
              <a:rPr kumimoji="1" lang="ja-JP" altLang="en-US" sz="2000"/>
              <a:t>雨</a:t>
            </a:r>
            <a:r>
              <a:rPr lang="ja-JP" altLang="en-US" sz="2000" dirty="0"/>
              <a:t>　</a:t>
            </a:r>
            <a:r>
              <a:rPr lang="ja-JP" altLang="en-US" sz="1600"/>
              <a:t>今の空の様子では、当面雨は降ることはなさそうだ</a:t>
            </a:r>
            <a:endParaRPr kumimoji="1" lang="en-US" altLang="ja-JP" sz="1600" dirty="0"/>
          </a:p>
          <a:p>
            <a:r>
              <a:rPr kumimoji="1" lang="ja-JP" altLang="en-US" sz="2000"/>
              <a:t>傘</a:t>
            </a:r>
            <a:r>
              <a:rPr lang="ja-JP" altLang="en-US" sz="2000" dirty="0"/>
              <a:t>　</a:t>
            </a:r>
            <a:r>
              <a:rPr lang="ja-JP" altLang="en-US" sz="1600"/>
              <a:t>だとすると、今日傘を持っていく必要はない</a:t>
            </a:r>
            <a:endParaRPr kumimoji="1" lang="ja-JP" altLang="en-US" sz="1600"/>
          </a:p>
        </p:txBody>
      </p:sp>
      <p:sp>
        <p:nvSpPr>
          <p:cNvPr id="4" name="スライド番号プレースホルダー 3">
            <a:extLst>
              <a:ext uri="{FF2B5EF4-FFF2-40B4-BE49-F238E27FC236}">
                <a16:creationId xmlns:a16="http://schemas.microsoft.com/office/drawing/2014/main" id="{C2BB2846-4A4D-914D-9476-D456EC3C9ED5}"/>
              </a:ext>
            </a:extLst>
          </p:cNvPr>
          <p:cNvSpPr>
            <a:spLocks noGrp="1"/>
          </p:cNvSpPr>
          <p:nvPr>
            <p:ph type="sldNum" sz="quarter" idx="4"/>
          </p:nvPr>
        </p:nvSpPr>
        <p:spPr/>
        <p:txBody>
          <a:bodyPr/>
          <a:lstStyle/>
          <a:p>
            <a:fld id="{C5CBEA7B-64A4-4354-845E-AE91C99E82B0}" type="slidenum">
              <a:rPr lang="ja-JP" altLang="en-US" smtClean="0"/>
              <a:pPr/>
              <a:t>172</a:t>
            </a:fld>
            <a:endParaRPr lang="ja-JP" altLang="en-US" dirty="0"/>
          </a:p>
        </p:txBody>
      </p:sp>
      <p:sp>
        <p:nvSpPr>
          <p:cNvPr id="5" name="正方形/長方形 4">
            <a:extLst>
              <a:ext uri="{FF2B5EF4-FFF2-40B4-BE49-F238E27FC236}">
                <a16:creationId xmlns:a16="http://schemas.microsoft.com/office/drawing/2014/main" id="{B1F3C337-5258-C147-96A2-956796037C18}"/>
              </a:ext>
            </a:extLst>
          </p:cNvPr>
          <p:cNvSpPr/>
          <p:nvPr/>
        </p:nvSpPr>
        <p:spPr>
          <a:xfrm>
            <a:off x="2847752" y="4077072"/>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Hiragino Kaku Gothic Pro W3" panose="020B0300000000000000" pitchFamily="34" charset="-128"/>
                <a:ea typeface="Hiragino Kaku Gothic Pro W3" panose="020B0300000000000000" pitchFamily="34" charset="-128"/>
              </a:rPr>
              <a:t>〜〜</a:t>
            </a:r>
            <a:r>
              <a:rPr lang="ja-JP" altLang="en-US" sz="1400">
                <a:latin typeface="Hiragino Kaku Gothic Pro W3" panose="020B0300000000000000" pitchFamily="34" charset="-128"/>
                <a:ea typeface="Hiragino Kaku Gothic Pro W3" panose="020B0300000000000000" pitchFamily="34" charset="-128"/>
              </a:rPr>
              <a:t>である</a:t>
            </a:r>
            <a:endParaRPr lang="en-US" altLang="ja-JP" sz="1400" dirty="0">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C3604BA3-92DC-4242-9FDB-70150DC2D237}"/>
              </a:ext>
            </a:extLst>
          </p:cNvPr>
          <p:cNvSpPr/>
          <p:nvPr/>
        </p:nvSpPr>
        <p:spPr>
          <a:xfrm>
            <a:off x="5224016" y="4077072"/>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重要な事象の〇〇を観察したこうなっていた</a:t>
            </a:r>
            <a:endParaRPr lang="en-US" altLang="ja-JP" sz="1400" dirty="0">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BF6C5FC5-CF29-D347-A70B-381790A91C8E}"/>
              </a:ext>
            </a:extLst>
          </p:cNvPr>
          <p:cNvSpPr/>
          <p:nvPr/>
        </p:nvSpPr>
        <p:spPr>
          <a:xfrm>
            <a:off x="7608168" y="4077072"/>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そうだとすると、こうなるんじゃないか</a:t>
            </a:r>
            <a:endParaRPr lang="en-US" altLang="ja-JP" sz="1400" dirty="0">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AAC574D1-F609-FF4C-A4ED-4AF1ADDE4BD6}"/>
              </a:ext>
            </a:extLst>
          </p:cNvPr>
          <p:cNvSpPr/>
          <p:nvPr/>
        </p:nvSpPr>
        <p:spPr>
          <a:xfrm>
            <a:off x="5224016" y="2564904"/>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こうしよう</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9" name="テキスト ボックス 8">
            <a:extLst>
              <a:ext uri="{FF2B5EF4-FFF2-40B4-BE49-F238E27FC236}">
                <a16:creationId xmlns:a16="http://schemas.microsoft.com/office/drawing/2014/main" id="{C4F1CE72-F462-D348-ADB9-9CC59E77715F}"/>
              </a:ext>
            </a:extLst>
          </p:cNvPr>
          <p:cNvSpPr txBox="1"/>
          <p:nvPr/>
        </p:nvSpPr>
        <p:spPr>
          <a:xfrm>
            <a:off x="2922509" y="5250408"/>
            <a:ext cx="1535998" cy="646331"/>
          </a:xfrm>
          <a:prstGeom prst="rect">
            <a:avLst/>
          </a:prstGeom>
          <a:noFill/>
        </p:spPr>
        <p:txBody>
          <a:bodyPr wrap="none" rtlCol="0">
            <a:spAutoFit/>
          </a:bodyPr>
          <a:lstStyle/>
          <a:p>
            <a:pPr algn="ctr"/>
            <a:r>
              <a:rPr lang="ja-JP" altLang="en-US" b="1">
                <a:latin typeface="Hiragino Kaku Gothic Pro W3" panose="020B0300000000000000" pitchFamily="34" charset="-128"/>
                <a:ea typeface="Hiragino Kaku Gothic Pro W3" panose="020B0300000000000000" pitchFamily="34" charset="-128"/>
              </a:rPr>
              <a:t>大前提</a:t>
            </a:r>
            <a:endParaRPr lang="en-US" altLang="ja-JP" b="1" dirty="0">
              <a:latin typeface="Hiragino Kaku Gothic Pro W3" panose="020B0300000000000000" pitchFamily="34" charset="-128"/>
              <a:ea typeface="Hiragino Kaku Gothic Pro W3" panose="020B0300000000000000" pitchFamily="34" charset="-128"/>
            </a:endParaRPr>
          </a:p>
          <a:p>
            <a:pPr algn="ctr"/>
            <a:r>
              <a:rPr lang="en-US" altLang="ja-JP" b="1" dirty="0">
                <a:latin typeface="Hiragino Kaku Gothic Pro W3" panose="020B0300000000000000" pitchFamily="34" charset="-128"/>
                <a:ea typeface="Hiragino Kaku Gothic Pro W3" panose="020B0300000000000000" pitchFamily="34" charset="-128"/>
              </a:rPr>
              <a:t>(</a:t>
            </a:r>
            <a:r>
              <a:rPr lang="ja-JP" altLang="en-US" b="1">
                <a:latin typeface="Hiragino Kaku Gothic Pro W3" panose="020B0300000000000000" pitchFamily="34" charset="-128"/>
                <a:ea typeface="Hiragino Kaku Gothic Pro W3" panose="020B0300000000000000" pitchFamily="34" charset="-128"/>
              </a:rPr>
              <a:t>事実の確認</a:t>
            </a:r>
            <a:r>
              <a:rPr lang="en-US" altLang="ja-JP" b="1" dirty="0">
                <a:latin typeface="Hiragino Kaku Gothic Pro W3" panose="020B0300000000000000" pitchFamily="34" charset="-128"/>
                <a:ea typeface="Hiragino Kaku Gothic Pro W3" panose="020B0300000000000000" pitchFamily="34" charset="-128"/>
              </a:rPr>
              <a:t>)</a:t>
            </a:r>
            <a:endParaRPr lang="ja-JP" altLang="en-US" b="1" dirty="0">
              <a:latin typeface="Hiragino Kaku Gothic Pro W3" panose="020B0300000000000000" pitchFamily="34" charset="-128"/>
              <a:ea typeface="Hiragino Kaku Gothic Pro W3" panose="020B0300000000000000" pitchFamily="34" charset="-128"/>
            </a:endParaRPr>
          </a:p>
        </p:txBody>
      </p:sp>
      <p:sp>
        <p:nvSpPr>
          <p:cNvPr id="10" name="テキスト ボックス 9">
            <a:extLst>
              <a:ext uri="{FF2B5EF4-FFF2-40B4-BE49-F238E27FC236}">
                <a16:creationId xmlns:a16="http://schemas.microsoft.com/office/drawing/2014/main" id="{B3C162C4-73B3-B840-977F-543FA34F3F39}"/>
              </a:ext>
            </a:extLst>
          </p:cNvPr>
          <p:cNvSpPr txBox="1"/>
          <p:nvPr/>
        </p:nvSpPr>
        <p:spPr>
          <a:xfrm>
            <a:off x="5092067" y="5250408"/>
            <a:ext cx="2007281" cy="646331"/>
          </a:xfrm>
          <a:prstGeom prst="rect">
            <a:avLst/>
          </a:prstGeom>
          <a:noFill/>
        </p:spPr>
        <p:txBody>
          <a:bodyPr wrap="none" rtlCol="0">
            <a:spAutoFit/>
          </a:bodyPr>
          <a:lstStyle/>
          <a:p>
            <a:pPr algn="ctr"/>
            <a:r>
              <a:rPr lang="ja-JP" altLang="en-US" b="1">
                <a:latin typeface="Hiragino Kaku Gothic Pro W3" panose="020B0300000000000000" pitchFamily="34" charset="-128"/>
                <a:ea typeface="Hiragino Kaku Gothic Pro W3" panose="020B0300000000000000" pitchFamily="34" charset="-128"/>
              </a:rPr>
              <a:t>隠れた小前提</a:t>
            </a:r>
            <a:endParaRPr lang="ja-JP" altLang="en-US" b="1" dirty="0">
              <a:latin typeface="Hiragino Kaku Gothic Pro W3" panose="020B0300000000000000" pitchFamily="34" charset="-128"/>
              <a:ea typeface="Hiragino Kaku Gothic Pro W3" panose="020B0300000000000000" pitchFamily="34" charset="-128"/>
            </a:endParaRPr>
          </a:p>
          <a:p>
            <a:pPr algn="ctr"/>
            <a:r>
              <a:rPr lang="en-US" altLang="ja-JP" b="1" dirty="0">
                <a:latin typeface="Hiragino Kaku Gothic Pro W3" panose="020B0300000000000000" pitchFamily="34" charset="-128"/>
                <a:ea typeface="Hiragino Kaku Gothic Pro W3" panose="020B0300000000000000" pitchFamily="34" charset="-128"/>
              </a:rPr>
              <a:t>(</a:t>
            </a:r>
            <a:r>
              <a:rPr lang="ja-JP" altLang="en-US" b="1">
                <a:latin typeface="Hiragino Kaku Gothic Pro W3" panose="020B0300000000000000" pitchFamily="34" charset="-128"/>
                <a:ea typeface="Hiragino Kaku Gothic Pro W3" panose="020B0300000000000000" pitchFamily="34" charset="-128"/>
              </a:rPr>
              <a:t>観察される事象</a:t>
            </a:r>
            <a:r>
              <a:rPr lang="en-US" altLang="ja-JP" b="1" dirty="0">
                <a:latin typeface="Hiragino Kaku Gothic Pro W3" panose="020B0300000000000000" pitchFamily="34" charset="-128"/>
                <a:ea typeface="Hiragino Kaku Gothic Pro W3" panose="020B0300000000000000" pitchFamily="34" charset="-128"/>
              </a:rPr>
              <a:t>)</a:t>
            </a:r>
            <a:endParaRPr lang="ja-JP" altLang="en-US" b="1" dirty="0">
              <a:latin typeface="Hiragino Kaku Gothic Pro W3" panose="020B0300000000000000" pitchFamily="34" charset="-128"/>
              <a:ea typeface="Hiragino Kaku Gothic Pro W3" panose="020B0300000000000000" pitchFamily="34" charset="-128"/>
            </a:endParaRPr>
          </a:p>
        </p:txBody>
      </p:sp>
      <p:cxnSp>
        <p:nvCxnSpPr>
          <p:cNvPr id="11" name="直線矢印コネクタ 10">
            <a:extLst>
              <a:ext uri="{FF2B5EF4-FFF2-40B4-BE49-F238E27FC236}">
                <a16:creationId xmlns:a16="http://schemas.microsoft.com/office/drawing/2014/main" id="{38325BCB-92DC-D046-BD0A-2E0C72E74B8F}"/>
              </a:ext>
            </a:extLst>
          </p:cNvPr>
          <p:cNvCxnSpPr>
            <a:cxnSpLocks/>
          </p:cNvCxnSpPr>
          <p:nvPr/>
        </p:nvCxnSpPr>
        <p:spPr>
          <a:xfrm>
            <a:off x="4719961" y="4617132"/>
            <a:ext cx="419965" cy="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ACB6AEB2-934F-9141-B638-CCA582BDA41B}"/>
              </a:ext>
            </a:extLst>
          </p:cNvPr>
          <p:cNvCxnSpPr>
            <a:cxnSpLocks/>
          </p:cNvCxnSpPr>
          <p:nvPr/>
        </p:nvCxnSpPr>
        <p:spPr>
          <a:xfrm>
            <a:off x="7036300" y="4615312"/>
            <a:ext cx="419965" cy="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3" name="直線矢印コネクタ 12">
            <a:extLst>
              <a:ext uri="{FF2B5EF4-FFF2-40B4-BE49-F238E27FC236}">
                <a16:creationId xmlns:a16="http://schemas.microsoft.com/office/drawing/2014/main" id="{EE5E8FCE-2053-124E-9FFD-CBE5E7BEA6CB}"/>
              </a:ext>
            </a:extLst>
          </p:cNvPr>
          <p:cNvCxnSpPr>
            <a:cxnSpLocks/>
          </p:cNvCxnSpPr>
          <p:nvPr/>
        </p:nvCxnSpPr>
        <p:spPr>
          <a:xfrm flipH="1" flipV="1">
            <a:off x="7121836" y="3670662"/>
            <a:ext cx="308499" cy="288032"/>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4" name="テキスト ボックス 13">
            <a:extLst>
              <a:ext uri="{FF2B5EF4-FFF2-40B4-BE49-F238E27FC236}">
                <a16:creationId xmlns:a16="http://schemas.microsoft.com/office/drawing/2014/main" id="{6CC44D33-2EDA-EB4E-AF4C-76AD158183E6}"/>
              </a:ext>
            </a:extLst>
          </p:cNvPr>
          <p:cNvSpPr txBox="1"/>
          <p:nvPr/>
        </p:nvSpPr>
        <p:spPr>
          <a:xfrm>
            <a:off x="7908650" y="5250408"/>
            <a:ext cx="1127233" cy="646331"/>
          </a:xfrm>
          <a:prstGeom prst="rect">
            <a:avLst/>
          </a:prstGeom>
          <a:noFill/>
        </p:spPr>
        <p:txBody>
          <a:bodyPr wrap="none" rtlCol="0">
            <a:spAutoFit/>
          </a:bodyPr>
          <a:lstStyle/>
          <a:p>
            <a:pPr algn="ctr"/>
            <a:r>
              <a:rPr lang="ja-JP" altLang="en-US" b="1" dirty="0">
                <a:latin typeface="Hiragino Kaku Gothic Pro W3" panose="020B0300000000000000" pitchFamily="34" charset="-128"/>
                <a:ea typeface="Hiragino Kaku Gothic Pro W3" panose="020B0300000000000000" pitchFamily="34" charset="-128"/>
              </a:rPr>
              <a:t>結論</a:t>
            </a:r>
            <a:endParaRPr lang="en-US" altLang="ja-JP" b="1" dirty="0">
              <a:latin typeface="Hiragino Kaku Gothic Pro W3" panose="020B0300000000000000" pitchFamily="34" charset="-128"/>
              <a:ea typeface="Hiragino Kaku Gothic Pro W3" panose="020B0300000000000000" pitchFamily="34" charset="-128"/>
            </a:endParaRPr>
          </a:p>
          <a:p>
            <a:pPr algn="ctr"/>
            <a:r>
              <a:rPr lang="ja-JP" altLang="en-US" b="1" dirty="0">
                <a:latin typeface="Hiragino Kaku Gothic Pro W3" panose="020B0300000000000000" pitchFamily="34" charset="-128"/>
                <a:ea typeface="Hiragino Kaku Gothic Pro W3" panose="020B0300000000000000" pitchFamily="34" charset="-128"/>
              </a:rPr>
              <a:t>（解釈）</a:t>
            </a:r>
            <a:endParaRPr lang="en-US" altLang="ja-JP" b="1" dirty="0">
              <a:latin typeface="Hiragino Kaku Gothic Pro W3" panose="020B0300000000000000" pitchFamily="34" charset="-128"/>
              <a:ea typeface="Hiragino Kaku Gothic Pro W3" panose="020B0300000000000000" pitchFamily="34" charset="-128"/>
            </a:endParaRPr>
          </a:p>
        </p:txBody>
      </p:sp>
      <p:sp>
        <p:nvSpPr>
          <p:cNvPr id="15" name="テキスト ボックス 14">
            <a:extLst>
              <a:ext uri="{FF2B5EF4-FFF2-40B4-BE49-F238E27FC236}">
                <a16:creationId xmlns:a16="http://schemas.microsoft.com/office/drawing/2014/main" id="{88323444-194B-EA42-95C2-AE694BE836DF}"/>
              </a:ext>
            </a:extLst>
          </p:cNvPr>
          <p:cNvSpPr txBox="1"/>
          <p:nvPr/>
        </p:nvSpPr>
        <p:spPr>
          <a:xfrm>
            <a:off x="5288856" y="2243907"/>
            <a:ext cx="1598515" cy="369332"/>
          </a:xfrm>
          <a:prstGeom prst="rect">
            <a:avLst/>
          </a:prstGeom>
          <a:noFill/>
        </p:spPr>
        <p:txBody>
          <a:bodyPr wrap="none" rtlCol="0">
            <a:spAutoFit/>
          </a:bodyPr>
          <a:lstStyle/>
          <a:p>
            <a:pPr algn="ctr"/>
            <a:r>
              <a:rPr lang="ja-JP" altLang="en-US" b="1" u="sng" dirty="0">
                <a:latin typeface="Hiragino Kaku Gothic Pro W3" panose="020B0300000000000000" pitchFamily="34" charset="-128"/>
                <a:ea typeface="Hiragino Kaku Gothic Pro W3" panose="020B0300000000000000" pitchFamily="34" charset="-128"/>
              </a:rPr>
              <a:t>主張（提案）</a:t>
            </a:r>
          </a:p>
        </p:txBody>
      </p:sp>
      <p:cxnSp>
        <p:nvCxnSpPr>
          <p:cNvPr id="16" name="直線矢印コネクタ 15">
            <a:extLst>
              <a:ext uri="{FF2B5EF4-FFF2-40B4-BE49-F238E27FC236}">
                <a16:creationId xmlns:a16="http://schemas.microsoft.com/office/drawing/2014/main" id="{9F3C8D57-3CBF-CA5D-7107-5E5B44FCE417}"/>
              </a:ext>
            </a:extLst>
          </p:cNvPr>
          <p:cNvCxnSpPr>
            <a:cxnSpLocks/>
          </p:cNvCxnSpPr>
          <p:nvPr/>
        </p:nvCxnSpPr>
        <p:spPr>
          <a:xfrm flipH="1">
            <a:off x="4595958" y="3645024"/>
            <a:ext cx="309274" cy="290982"/>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8" name="テキスト ボックス 17">
            <a:extLst>
              <a:ext uri="{FF2B5EF4-FFF2-40B4-BE49-F238E27FC236}">
                <a16:creationId xmlns:a16="http://schemas.microsoft.com/office/drawing/2014/main" id="{6683A13E-7D2F-86ED-F7D8-AA9F788F1BA6}"/>
              </a:ext>
            </a:extLst>
          </p:cNvPr>
          <p:cNvSpPr txBox="1"/>
          <p:nvPr/>
        </p:nvSpPr>
        <p:spPr>
          <a:xfrm>
            <a:off x="7366652" y="3560564"/>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57DB7522-175D-6864-3373-27C5F7A40F46}"/>
              </a:ext>
            </a:extLst>
          </p:cNvPr>
          <p:cNvSpPr txBox="1"/>
          <p:nvPr/>
        </p:nvSpPr>
        <p:spPr>
          <a:xfrm>
            <a:off x="3873432" y="3530760"/>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576145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7C1428-D8F4-4847-945B-FAED0C91DF23}"/>
              </a:ext>
            </a:extLst>
          </p:cNvPr>
          <p:cNvSpPr>
            <a:spLocks noGrp="1"/>
          </p:cNvSpPr>
          <p:nvPr>
            <p:ph type="title"/>
          </p:nvPr>
        </p:nvSpPr>
        <p:spPr/>
        <p:txBody>
          <a:bodyPr/>
          <a:lstStyle/>
          <a:p>
            <a:r>
              <a:rPr kumimoji="1" lang="ja-JP" altLang="en-US"/>
              <a:t>演繹法はみなさん</a:t>
            </a:r>
            <a:r>
              <a:rPr lang="ja-JP" altLang="en-US"/>
              <a:t>も日常的に「空・雨・傘」の論法で使って</a:t>
            </a:r>
            <a:r>
              <a:rPr kumimoji="1" lang="ja-JP" altLang="en-US"/>
              <a:t>いる</a:t>
            </a:r>
          </a:p>
        </p:txBody>
      </p:sp>
      <p:sp>
        <p:nvSpPr>
          <p:cNvPr id="3" name="コンテンツ プレースホルダー 2">
            <a:extLst>
              <a:ext uri="{FF2B5EF4-FFF2-40B4-BE49-F238E27FC236}">
                <a16:creationId xmlns:a16="http://schemas.microsoft.com/office/drawing/2014/main" id="{7F7034A2-0643-874E-990A-BFCEB0ED0643}"/>
              </a:ext>
            </a:extLst>
          </p:cNvPr>
          <p:cNvSpPr>
            <a:spLocks noGrp="1"/>
          </p:cNvSpPr>
          <p:nvPr>
            <p:ph idx="1"/>
          </p:nvPr>
        </p:nvSpPr>
        <p:spPr/>
        <p:txBody>
          <a:bodyPr>
            <a:normAutofit/>
          </a:bodyPr>
          <a:lstStyle/>
          <a:p>
            <a:r>
              <a:rPr kumimoji="1" lang="ja-JP" altLang="en-US" sz="2000"/>
              <a:t>空</a:t>
            </a:r>
            <a:r>
              <a:rPr lang="ja-JP" altLang="en-US" sz="2000" dirty="0"/>
              <a:t>　</a:t>
            </a:r>
            <a:r>
              <a:rPr lang="ja-JP" altLang="en-US" sz="1600"/>
              <a:t>西の空がよく晴れているな</a:t>
            </a:r>
            <a:endParaRPr lang="en-US" altLang="ja-JP" sz="1600" dirty="0"/>
          </a:p>
          <a:p>
            <a:r>
              <a:rPr kumimoji="1" lang="ja-JP" altLang="en-US" sz="2000"/>
              <a:t>雨</a:t>
            </a:r>
            <a:r>
              <a:rPr lang="ja-JP" altLang="en-US" sz="2000" dirty="0"/>
              <a:t>　</a:t>
            </a:r>
            <a:r>
              <a:rPr lang="ja-JP" altLang="en-US" sz="1600"/>
              <a:t>今の空の様子では、当面雨は降ることはなさそうだ</a:t>
            </a:r>
            <a:endParaRPr kumimoji="1" lang="en-US" altLang="ja-JP" sz="1600" dirty="0"/>
          </a:p>
          <a:p>
            <a:r>
              <a:rPr kumimoji="1" lang="ja-JP" altLang="en-US" sz="2000"/>
              <a:t>傘</a:t>
            </a:r>
            <a:r>
              <a:rPr lang="ja-JP" altLang="en-US" sz="2000" dirty="0"/>
              <a:t>　</a:t>
            </a:r>
            <a:r>
              <a:rPr lang="ja-JP" altLang="en-US" sz="1600"/>
              <a:t>だとすると、今日傘を持っていく必要はない</a:t>
            </a:r>
            <a:endParaRPr kumimoji="1" lang="ja-JP" altLang="en-US" sz="1600"/>
          </a:p>
        </p:txBody>
      </p:sp>
      <p:sp>
        <p:nvSpPr>
          <p:cNvPr id="4" name="スライド番号プレースホルダー 3">
            <a:extLst>
              <a:ext uri="{FF2B5EF4-FFF2-40B4-BE49-F238E27FC236}">
                <a16:creationId xmlns:a16="http://schemas.microsoft.com/office/drawing/2014/main" id="{C2BB2846-4A4D-914D-9476-D456EC3C9ED5}"/>
              </a:ext>
            </a:extLst>
          </p:cNvPr>
          <p:cNvSpPr>
            <a:spLocks noGrp="1"/>
          </p:cNvSpPr>
          <p:nvPr>
            <p:ph type="sldNum" sz="quarter" idx="4"/>
          </p:nvPr>
        </p:nvSpPr>
        <p:spPr/>
        <p:txBody>
          <a:bodyPr/>
          <a:lstStyle/>
          <a:p>
            <a:fld id="{C5CBEA7B-64A4-4354-845E-AE91C99E82B0}" type="slidenum">
              <a:rPr lang="ja-JP" altLang="en-US" smtClean="0"/>
              <a:pPr/>
              <a:t>173</a:t>
            </a:fld>
            <a:endParaRPr lang="ja-JP" altLang="en-US" dirty="0"/>
          </a:p>
        </p:txBody>
      </p:sp>
      <p:sp>
        <p:nvSpPr>
          <p:cNvPr id="5" name="正方形/長方形 4">
            <a:extLst>
              <a:ext uri="{FF2B5EF4-FFF2-40B4-BE49-F238E27FC236}">
                <a16:creationId xmlns:a16="http://schemas.microsoft.com/office/drawing/2014/main" id="{B1F3C337-5258-C147-96A2-956796037C18}"/>
              </a:ext>
            </a:extLst>
          </p:cNvPr>
          <p:cNvSpPr/>
          <p:nvPr/>
        </p:nvSpPr>
        <p:spPr>
          <a:xfrm>
            <a:off x="2847752" y="4077072"/>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西の空がよく晴れているな</a:t>
            </a:r>
            <a:endParaRPr lang="en-US" altLang="ja-JP" sz="1400" dirty="0">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C3604BA3-92DC-4242-9FDB-70150DC2D237}"/>
              </a:ext>
            </a:extLst>
          </p:cNvPr>
          <p:cNvSpPr/>
          <p:nvPr/>
        </p:nvSpPr>
        <p:spPr>
          <a:xfrm>
            <a:off x="5224016" y="4077072"/>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空が晴れていたら、雨が降る可能性は低い</a:t>
            </a:r>
            <a:endParaRPr lang="en-US" altLang="ja-JP" sz="1400" dirty="0">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BF6C5FC5-CF29-D347-A70B-381790A91C8E}"/>
              </a:ext>
            </a:extLst>
          </p:cNvPr>
          <p:cNvSpPr/>
          <p:nvPr/>
        </p:nvSpPr>
        <p:spPr>
          <a:xfrm>
            <a:off x="7608168" y="4077072"/>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今日は傘を持って行かなくて良さそうだ</a:t>
            </a:r>
            <a:endParaRPr lang="en-US" altLang="ja-JP" sz="1400" dirty="0">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AAC574D1-F609-FF4C-A4ED-4AF1ADDE4BD6}"/>
              </a:ext>
            </a:extLst>
          </p:cNvPr>
          <p:cNvSpPr/>
          <p:nvPr/>
        </p:nvSpPr>
        <p:spPr>
          <a:xfrm>
            <a:off x="5224016" y="2564904"/>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傘を置いて行こう</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9" name="テキスト ボックス 8">
            <a:extLst>
              <a:ext uri="{FF2B5EF4-FFF2-40B4-BE49-F238E27FC236}">
                <a16:creationId xmlns:a16="http://schemas.microsoft.com/office/drawing/2014/main" id="{C4F1CE72-F462-D348-ADB9-9CC59E77715F}"/>
              </a:ext>
            </a:extLst>
          </p:cNvPr>
          <p:cNvSpPr txBox="1"/>
          <p:nvPr/>
        </p:nvSpPr>
        <p:spPr>
          <a:xfrm>
            <a:off x="2922509" y="5250408"/>
            <a:ext cx="1535998" cy="646331"/>
          </a:xfrm>
          <a:prstGeom prst="rect">
            <a:avLst/>
          </a:prstGeom>
          <a:noFill/>
        </p:spPr>
        <p:txBody>
          <a:bodyPr wrap="none" rtlCol="0">
            <a:spAutoFit/>
          </a:bodyPr>
          <a:lstStyle/>
          <a:p>
            <a:pPr algn="ctr"/>
            <a:r>
              <a:rPr lang="ja-JP" altLang="en-US" b="1">
                <a:latin typeface="Hiragino Kaku Gothic Pro W3" panose="020B0300000000000000" pitchFamily="34" charset="-128"/>
                <a:ea typeface="Hiragino Kaku Gothic Pro W3" panose="020B0300000000000000" pitchFamily="34" charset="-128"/>
              </a:rPr>
              <a:t>大前提</a:t>
            </a:r>
            <a:endParaRPr lang="en-US" altLang="ja-JP" b="1" dirty="0">
              <a:latin typeface="Hiragino Kaku Gothic Pro W3" panose="020B0300000000000000" pitchFamily="34" charset="-128"/>
              <a:ea typeface="Hiragino Kaku Gothic Pro W3" panose="020B0300000000000000" pitchFamily="34" charset="-128"/>
            </a:endParaRPr>
          </a:p>
          <a:p>
            <a:pPr algn="ctr"/>
            <a:r>
              <a:rPr lang="en-US" altLang="ja-JP" b="1" dirty="0">
                <a:latin typeface="Hiragino Kaku Gothic Pro W3" panose="020B0300000000000000" pitchFamily="34" charset="-128"/>
                <a:ea typeface="Hiragino Kaku Gothic Pro W3" panose="020B0300000000000000" pitchFamily="34" charset="-128"/>
              </a:rPr>
              <a:t>(</a:t>
            </a:r>
            <a:r>
              <a:rPr lang="ja-JP" altLang="en-US" b="1">
                <a:latin typeface="Hiragino Kaku Gothic Pro W3" panose="020B0300000000000000" pitchFamily="34" charset="-128"/>
                <a:ea typeface="Hiragino Kaku Gothic Pro W3" panose="020B0300000000000000" pitchFamily="34" charset="-128"/>
              </a:rPr>
              <a:t>事実の確認</a:t>
            </a:r>
            <a:r>
              <a:rPr lang="en-US" altLang="ja-JP" b="1" dirty="0">
                <a:latin typeface="Hiragino Kaku Gothic Pro W3" panose="020B0300000000000000" pitchFamily="34" charset="-128"/>
                <a:ea typeface="Hiragino Kaku Gothic Pro W3" panose="020B0300000000000000" pitchFamily="34" charset="-128"/>
              </a:rPr>
              <a:t>)</a:t>
            </a:r>
            <a:endParaRPr lang="ja-JP" altLang="en-US" b="1" dirty="0">
              <a:latin typeface="Hiragino Kaku Gothic Pro W3" panose="020B0300000000000000" pitchFamily="34" charset="-128"/>
              <a:ea typeface="Hiragino Kaku Gothic Pro W3" panose="020B0300000000000000" pitchFamily="34" charset="-128"/>
            </a:endParaRPr>
          </a:p>
        </p:txBody>
      </p:sp>
      <p:sp>
        <p:nvSpPr>
          <p:cNvPr id="10" name="テキスト ボックス 9">
            <a:extLst>
              <a:ext uri="{FF2B5EF4-FFF2-40B4-BE49-F238E27FC236}">
                <a16:creationId xmlns:a16="http://schemas.microsoft.com/office/drawing/2014/main" id="{B3C162C4-73B3-B840-977F-543FA34F3F39}"/>
              </a:ext>
            </a:extLst>
          </p:cNvPr>
          <p:cNvSpPr txBox="1"/>
          <p:nvPr/>
        </p:nvSpPr>
        <p:spPr>
          <a:xfrm>
            <a:off x="5092067" y="5250408"/>
            <a:ext cx="2007281" cy="646331"/>
          </a:xfrm>
          <a:prstGeom prst="rect">
            <a:avLst/>
          </a:prstGeom>
          <a:noFill/>
        </p:spPr>
        <p:txBody>
          <a:bodyPr wrap="none" rtlCol="0">
            <a:spAutoFit/>
          </a:bodyPr>
          <a:lstStyle/>
          <a:p>
            <a:pPr algn="ctr"/>
            <a:r>
              <a:rPr lang="ja-JP" altLang="en-US" b="1">
                <a:latin typeface="Hiragino Kaku Gothic Pro W3" panose="020B0300000000000000" pitchFamily="34" charset="-128"/>
                <a:ea typeface="Hiragino Kaku Gothic Pro W3" panose="020B0300000000000000" pitchFamily="34" charset="-128"/>
              </a:rPr>
              <a:t>隠れた小前提</a:t>
            </a:r>
            <a:endParaRPr lang="ja-JP" altLang="en-US" b="1" dirty="0">
              <a:latin typeface="Hiragino Kaku Gothic Pro W3" panose="020B0300000000000000" pitchFamily="34" charset="-128"/>
              <a:ea typeface="Hiragino Kaku Gothic Pro W3" panose="020B0300000000000000" pitchFamily="34" charset="-128"/>
            </a:endParaRPr>
          </a:p>
          <a:p>
            <a:pPr algn="ctr"/>
            <a:r>
              <a:rPr lang="en-US" altLang="ja-JP" b="1" dirty="0">
                <a:latin typeface="Hiragino Kaku Gothic Pro W3" panose="020B0300000000000000" pitchFamily="34" charset="-128"/>
                <a:ea typeface="Hiragino Kaku Gothic Pro W3" panose="020B0300000000000000" pitchFamily="34" charset="-128"/>
              </a:rPr>
              <a:t>(</a:t>
            </a:r>
            <a:r>
              <a:rPr lang="ja-JP" altLang="en-US" b="1">
                <a:latin typeface="Hiragino Kaku Gothic Pro W3" panose="020B0300000000000000" pitchFamily="34" charset="-128"/>
                <a:ea typeface="Hiragino Kaku Gothic Pro W3" panose="020B0300000000000000" pitchFamily="34" charset="-128"/>
              </a:rPr>
              <a:t>観察される事象</a:t>
            </a:r>
            <a:r>
              <a:rPr lang="en-US" altLang="ja-JP" b="1" dirty="0">
                <a:latin typeface="Hiragino Kaku Gothic Pro W3" panose="020B0300000000000000" pitchFamily="34" charset="-128"/>
                <a:ea typeface="Hiragino Kaku Gothic Pro W3" panose="020B0300000000000000" pitchFamily="34" charset="-128"/>
              </a:rPr>
              <a:t>)</a:t>
            </a:r>
            <a:endParaRPr lang="ja-JP" altLang="en-US" b="1" dirty="0">
              <a:latin typeface="Hiragino Kaku Gothic Pro W3" panose="020B0300000000000000" pitchFamily="34" charset="-128"/>
              <a:ea typeface="Hiragino Kaku Gothic Pro W3" panose="020B0300000000000000" pitchFamily="34" charset="-128"/>
            </a:endParaRPr>
          </a:p>
        </p:txBody>
      </p:sp>
      <p:cxnSp>
        <p:nvCxnSpPr>
          <p:cNvPr id="11" name="直線矢印コネクタ 10">
            <a:extLst>
              <a:ext uri="{FF2B5EF4-FFF2-40B4-BE49-F238E27FC236}">
                <a16:creationId xmlns:a16="http://schemas.microsoft.com/office/drawing/2014/main" id="{38325BCB-92DC-D046-BD0A-2E0C72E74B8F}"/>
              </a:ext>
            </a:extLst>
          </p:cNvPr>
          <p:cNvCxnSpPr>
            <a:cxnSpLocks/>
          </p:cNvCxnSpPr>
          <p:nvPr/>
        </p:nvCxnSpPr>
        <p:spPr>
          <a:xfrm>
            <a:off x="4719961" y="4617132"/>
            <a:ext cx="419965" cy="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ACB6AEB2-934F-9141-B638-CCA582BDA41B}"/>
              </a:ext>
            </a:extLst>
          </p:cNvPr>
          <p:cNvCxnSpPr>
            <a:cxnSpLocks/>
          </p:cNvCxnSpPr>
          <p:nvPr/>
        </p:nvCxnSpPr>
        <p:spPr>
          <a:xfrm>
            <a:off x="7036300" y="4615312"/>
            <a:ext cx="419965" cy="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3" name="直線矢印コネクタ 12">
            <a:extLst>
              <a:ext uri="{FF2B5EF4-FFF2-40B4-BE49-F238E27FC236}">
                <a16:creationId xmlns:a16="http://schemas.microsoft.com/office/drawing/2014/main" id="{EE5E8FCE-2053-124E-9FFD-CBE5E7BEA6CB}"/>
              </a:ext>
            </a:extLst>
          </p:cNvPr>
          <p:cNvCxnSpPr>
            <a:cxnSpLocks/>
          </p:cNvCxnSpPr>
          <p:nvPr/>
        </p:nvCxnSpPr>
        <p:spPr>
          <a:xfrm flipH="1" flipV="1">
            <a:off x="7121836" y="3670662"/>
            <a:ext cx="308499" cy="288032"/>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4" name="テキスト ボックス 13">
            <a:extLst>
              <a:ext uri="{FF2B5EF4-FFF2-40B4-BE49-F238E27FC236}">
                <a16:creationId xmlns:a16="http://schemas.microsoft.com/office/drawing/2014/main" id="{6CC44D33-2EDA-EB4E-AF4C-76AD158183E6}"/>
              </a:ext>
            </a:extLst>
          </p:cNvPr>
          <p:cNvSpPr txBox="1"/>
          <p:nvPr/>
        </p:nvSpPr>
        <p:spPr>
          <a:xfrm>
            <a:off x="7908650" y="5250408"/>
            <a:ext cx="1127233" cy="646331"/>
          </a:xfrm>
          <a:prstGeom prst="rect">
            <a:avLst/>
          </a:prstGeom>
          <a:noFill/>
        </p:spPr>
        <p:txBody>
          <a:bodyPr wrap="none" rtlCol="0">
            <a:spAutoFit/>
          </a:bodyPr>
          <a:lstStyle/>
          <a:p>
            <a:pPr algn="ctr"/>
            <a:r>
              <a:rPr lang="ja-JP" altLang="en-US" b="1" dirty="0">
                <a:latin typeface="Hiragino Kaku Gothic Pro W3" panose="020B0300000000000000" pitchFamily="34" charset="-128"/>
                <a:ea typeface="Hiragino Kaku Gothic Pro W3" panose="020B0300000000000000" pitchFamily="34" charset="-128"/>
              </a:rPr>
              <a:t>結論</a:t>
            </a:r>
            <a:endParaRPr lang="en-US" altLang="ja-JP" b="1" dirty="0">
              <a:latin typeface="Hiragino Kaku Gothic Pro W3" panose="020B0300000000000000" pitchFamily="34" charset="-128"/>
              <a:ea typeface="Hiragino Kaku Gothic Pro W3" panose="020B0300000000000000" pitchFamily="34" charset="-128"/>
            </a:endParaRPr>
          </a:p>
          <a:p>
            <a:pPr algn="ctr"/>
            <a:r>
              <a:rPr lang="ja-JP" altLang="en-US" b="1" dirty="0">
                <a:latin typeface="Hiragino Kaku Gothic Pro W3" panose="020B0300000000000000" pitchFamily="34" charset="-128"/>
                <a:ea typeface="Hiragino Kaku Gothic Pro W3" panose="020B0300000000000000" pitchFamily="34" charset="-128"/>
              </a:rPr>
              <a:t>（解釈）</a:t>
            </a:r>
            <a:endParaRPr lang="en-US" altLang="ja-JP" b="1" dirty="0">
              <a:latin typeface="Hiragino Kaku Gothic Pro W3" panose="020B0300000000000000" pitchFamily="34" charset="-128"/>
              <a:ea typeface="Hiragino Kaku Gothic Pro W3" panose="020B0300000000000000" pitchFamily="34" charset="-128"/>
            </a:endParaRPr>
          </a:p>
        </p:txBody>
      </p:sp>
      <p:sp>
        <p:nvSpPr>
          <p:cNvPr id="15" name="テキスト ボックス 14">
            <a:extLst>
              <a:ext uri="{FF2B5EF4-FFF2-40B4-BE49-F238E27FC236}">
                <a16:creationId xmlns:a16="http://schemas.microsoft.com/office/drawing/2014/main" id="{88323444-194B-EA42-95C2-AE694BE836DF}"/>
              </a:ext>
            </a:extLst>
          </p:cNvPr>
          <p:cNvSpPr txBox="1"/>
          <p:nvPr/>
        </p:nvSpPr>
        <p:spPr>
          <a:xfrm>
            <a:off x="5288856" y="2243907"/>
            <a:ext cx="1598515" cy="369332"/>
          </a:xfrm>
          <a:prstGeom prst="rect">
            <a:avLst/>
          </a:prstGeom>
          <a:noFill/>
        </p:spPr>
        <p:txBody>
          <a:bodyPr wrap="none" rtlCol="0">
            <a:spAutoFit/>
          </a:bodyPr>
          <a:lstStyle/>
          <a:p>
            <a:pPr algn="ctr"/>
            <a:r>
              <a:rPr lang="ja-JP" altLang="en-US" b="1" u="sng" dirty="0">
                <a:latin typeface="Hiragino Kaku Gothic Pro W3" panose="020B0300000000000000" pitchFamily="34" charset="-128"/>
                <a:ea typeface="Hiragino Kaku Gothic Pro W3" panose="020B0300000000000000" pitchFamily="34" charset="-128"/>
              </a:rPr>
              <a:t>主張（提案）</a:t>
            </a:r>
          </a:p>
        </p:txBody>
      </p:sp>
      <p:cxnSp>
        <p:nvCxnSpPr>
          <p:cNvPr id="16" name="直線矢印コネクタ 15">
            <a:extLst>
              <a:ext uri="{FF2B5EF4-FFF2-40B4-BE49-F238E27FC236}">
                <a16:creationId xmlns:a16="http://schemas.microsoft.com/office/drawing/2014/main" id="{9F3C8D57-3CBF-CA5D-7107-5E5B44FCE417}"/>
              </a:ext>
            </a:extLst>
          </p:cNvPr>
          <p:cNvCxnSpPr>
            <a:cxnSpLocks/>
          </p:cNvCxnSpPr>
          <p:nvPr/>
        </p:nvCxnSpPr>
        <p:spPr>
          <a:xfrm flipH="1">
            <a:off x="4595958" y="3645024"/>
            <a:ext cx="309274" cy="290982"/>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8" name="テキスト ボックス 17">
            <a:extLst>
              <a:ext uri="{FF2B5EF4-FFF2-40B4-BE49-F238E27FC236}">
                <a16:creationId xmlns:a16="http://schemas.microsoft.com/office/drawing/2014/main" id="{6683A13E-7D2F-86ED-F7D8-AA9F788F1BA6}"/>
              </a:ext>
            </a:extLst>
          </p:cNvPr>
          <p:cNvSpPr txBox="1"/>
          <p:nvPr/>
        </p:nvSpPr>
        <p:spPr>
          <a:xfrm>
            <a:off x="7366652" y="3560564"/>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57DB7522-175D-6864-3373-27C5F7A40F46}"/>
              </a:ext>
            </a:extLst>
          </p:cNvPr>
          <p:cNvSpPr txBox="1"/>
          <p:nvPr/>
        </p:nvSpPr>
        <p:spPr>
          <a:xfrm>
            <a:off x="3873432" y="3530760"/>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906924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C0A53-BC87-4070-7485-B9DA16DFC57E}"/>
              </a:ext>
            </a:extLst>
          </p:cNvPr>
          <p:cNvSpPr>
            <a:spLocks noGrp="1"/>
          </p:cNvSpPr>
          <p:nvPr>
            <p:ph type="title"/>
          </p:nvPr>
        </p:nvSpPr>
        <p:spPr/>
        <p:txBody>
          <a:bodyPr/>
          <a:lstStyle/>
          <a:p>
            <a:r>
              <a:rPr lang="ja-JP" altLang="en-US"/>
              <a:t>演繹法「空・雨・傘」のトレーニング</a:t>
            </a:r>
            <a:r>
              <a:rPr lang="en-US" altLang="ja-JP" dirty="0"/>
              <a:t>①</a:t>
            </a:r>
            <a:endParaRPr kumimoji="1" lang="ja-JP" altLang="en-US"/>
          </a:p>
        </p:txBody>
      </p:sp>
      <p:sp>
        <p:nvSpPr>
          <p:cNvPr id="3" name="コンテンツ プレースホルダー 2">
            <a:extLst>
              <a:ext uri="{FF2B5EF4-FFF2-40B4-BE49-F238E27FC236}">
                <a16:creationId xmlns:a16="http://schemas.microsoft.com/office/drawing/2014/main" id="{1421ED02-76C2-8857-DBCA-B649983D16F7}"/>
              </a:ext>
            </a:extLst>
          </p:cNvPr>
          <p:cNvSpPr>
            <a:spLocks noGrp="1"/>
          </p:cNvSpPr>
          <p:nvPr>
            <p:ph idx="1"/>
          </p:nvPr>
        </p:nvSpPr>
        <p:spPr/>
        <p:txBody>
          <a:bodyPr>
            <a:normAutofit/>
          </a:bodyPr>
          <a:lstStyle/>
          <a:p>
            <a:pPr marL="0" indent="0">
              <a:buNone/>
            </a:pPr>
            <a:r>
              <a:rPr kumimoji="1" lang="ja-JP" altLang="en-US" sz="2000"/>
              <a:t>三浦さんと中野さんの下の会話で、空欄の部分にはどのような文章が最も適切に当てはまるでしょうか。</a:t>
            </a:r>
            <a:endParaRPr kumimoji="1" lang="en-US" altLang="ja-JP" sz="2000" dirty="0"/>
          </a:p>
          <a:p>
            <a:pPr marL="0" indent="0">
              <a:buNone/>
            </a:pPr>
            <a:r>
              <a:rPr kumimoji="1" lang="ja-JP" altLang="en-US" sz="2000"/>
              <a:t>演繹法で論理構造を整理して、文章を考えてください。</a:t>
            </a:r>
            <a:endParaRPr kumimoji="1" lang="en-US" altLang="ja-JP" sz="2000" dirty="0"/>
          </a:p>
          <a:p>
            <a:pPr marL="0" indent="0">
              <a:buNone/>
            </a:pPr>
            <a:endParaRPr lang="en-US" altLang="ja-JP" sz="2000" dirty="0"/>
          </a:p>
          <a:p>
            <a:pPr marL="0" indent="0">
              <a:buNone/>
            </a:pPr>
            <a:r>
              <a:rPr kumimoji="1" lang="ja-JP" altLang="en-US" sz="2000"/>
              <a:t>三浦「最近、政治家のスキャンダルがよくニュースになっているね」</a:t>
            </a:r>
            <a:endParaRPr kumimoji="1" lang="en-US" altLang="ja-JP" sz="2000" dirty="0"/>
          </a:p>
          <a:p>
            <a:pPr marL="0" indent="0">
              <a:buNone/>
            </a:pPr>
            <a:endParaRPr lang="en-US" altLang="ja-JP" sz="2000" dirty="0"/>
          </a:p>
          <a:p>
            <a:pPr marL="0" indent="0">
              <a:buNone/>
            </a:pPr>
            <a:r>
              <a:rPr lang="ja-JP" altLang="en-US" sz="2000"/>
              <a:t>中野「うん、実に嘆かわしいなあ」</a:t>
            </a:r>
            <a:endParaRPr lang="en-US" altLang="ja-JP" sz="2000" dirty="0"/>
          </a:p>
          <a:p>
            <a:pPr marL="0" indent="0">
              <a:buNone/>
            </a:pPr>
            <a:r>
              <a:rPr lang="ja-JP" altLang="en-US" sz="2000"/>
              <a:t>　　「（　　　　　　　　　　　）だよ」</a:t>
            </a:r>
            <a:endParaRPr lang="en-US" altLang="ja-JP" sz="2000" dirty="0"/>
          </a:p>
          <a:p>
            <a:pPr marL="0" indent="0">
              <a:buNone/>
            </a:pPr>
            <a:endParaRPr kumimoji="1" lang="en-US" altLang="ja-JP" sz="2000" dirty="0"/>
          </a:p>
          <a:p>
            <a:pPr marL="0" indent="0">
              <a:buNone/>
            </a:pPr>
            <a:r>
              <a:rPr lang="ja-JP" altLang="en-US" sz="2000"/>
              <a:t>三浦「最近支持率が上がっている</a:t>
            </a:r>
            <a:r>
              <a:rPr lang="en-US" altLang="ja-JP" sz="2000" dirty="0"/>
              <a:t>A</a:t>
            </a:r>
            <a:r>
              <a:rPr lang="ja-JP" altLang="en-US" sz="2000"/>
              <a:t>氏だけど、ちょっと誠実さに</a:t>
            </a:r>
            <a:endParaRPr lang="en-US" altLang="ja-JP" sz="2000" dirty="0"/>
          </a:p>
          <a:p>
            <a:pPr marL="0" indent="0">
              <a:buNone/>
            </a:pPr>
            <a:r>
              <a:rPr lang="ja-JP" altLang="en-US" sz="2000"/>
              <a:t>　　　欠けるよね」</a:t>
            </a:r>
            <a:endParaRPr lang="en-US" altLang="ja-JP" sz="2000" dirty="0"/>
          </a:p>
          <a:p>
            <a:pPr marL="0" indent="0">
              <a:buNone/>
            </a:pPr>
            <a:endParaRPr kumimoji="1" lang="en-US" altLang="ja-JP" sz="2000" dirty="0"/>
          </a:p>
          <a:p>
            <a:pPr marL="0" indent="0">
              <a:buNone/>
            </a:pPr>
            <a:r>
              <a:rPr kumimoji="1" lang="ja-JP" altLang="en-US" sz="2000"/>
              <a:t>中野「そうだね、</a:t>
            </a:r>
            <a:r>
              <a:rPr kumimoji="1" lang="en-US" altLang="ja-JP" sz="2000" dirty="0"/>
              <a:t>A</a:t>
            </a:r>
            <a:r>
              <a:rPr kumimoji="1" lang="ja-JP" altLang="en-US" sz="2000"/>
              <a:t>氏は政治家として失格だと思うよ」</a:t>
            </a:r>
            <a:endParaRPr kumimoji="1" lang="en-US" altLang="ja-JP" sz="2000" dirty="0"/>
          </a:p>
        </p:txBody>
      </p:sp>
      <p:sp>
        <p:nvSpPr>
          <p:cNvPr id="4" name="スライド番号プレースホルダー 3">
            <a:extLst>
              <a:ext uri="{FF2B5EF4-FFF2-40B4-BE49-F238E27FC236}">
                <a16:creationId xmlns:a16="http://schemas.microsoft.com/office/drawing/2014/main" id="{2926EEA7-76D6-B87A-636C-D9767843DDEA}"/>
              </a:ext>
            </a:extLst>
          </p:cNvPr>
          <p:cNvSpPr>
            <a:spLocks noGrp="1"/>
          </p:cNvSpPr>
          <p:nvPr>
            <p:ph type="sldNum" sz="quarter" idx="4"/>
          </p:nvPr>
        </p:nvSpPr>
        <p:spPr/>
        <p:txBody>
          <a:bodyPr/>
          <a:lstStyle/>
          <a:p>
            <a:fld id="{C5CBEA7B-64A4-4354-845E-AE91C99E82B0}" type="slidenum">
              <a:rPr lang="ja-JP" altLang="en-US" smtClean="0"/>
              <a:pPr/>
              <a:t>174</a:t>
            </a:fld>
            <a:endParaRPr lang="ja-JP" altLang="en-US" dirty="0"/>
          </a:p>
        </p:txBody>
      </p:sp>
    </p:spTree>
    <p:extLst>
      <p:ext uri="{BB962C8B-B14F-4D97-AF65-F5344CB8AC3E}">
        <p14:creationId xmlns:p14="http://schemas.microsoft.com/office/powerpoint/2010/main" val="7633533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C0A53-BC87-4070-7485-B9DA16DFC57E}"/>
              </a:ext>
            </a:extLst>
          </p:cNvPr>
          <p:cNvSpPr>
            <a:spLocks noGrp="1"/>
          </p:cNvSpPr>
          <p:nvPr>
            <p:ph type="title"/>
          </p:nvPr>
        </p:nvSpPr>
        <p:spPr/>
        <p:txBody>
          <a:bodyPr/>
          <a:lstStyle/>
          <a:p>
            <a:r>
              <a:rPr lang="ja-JP" altLang="en-US"/>
              <a:t>演繹法「空・雨・傘」のトレーニング</a:t>
            </a:r>
            <a:r>
              <a:rPr lang="en-US" altLang="ja-JP" dirty="0"/>
              <a:t>①</a:t>
            </a:r>
            <a:r>
              <a:rPr lang="ja-JP" altLang="en-US"/>
              <a:t>の答え</a:t>
            </a:r>
            <a:endParaRPr kumimoji="1" lang="ja-JP" altLang="en-US"/>
          </a:p>
        </p:txBody>
      </p:sp>
      <p:sp>
        <p:nvSpPr>
          <p:cNvPr id="3" name="コンテンツ プレースホルダー 2">
            <a:extLst>
              <a:ext uri="{FF2B5EF4-FFF2-40B4-BE49-F238E27FC236}">
                <a16:creationId xmlns:a16="http://schemas.microsoft.com/office/drawing/2014/main" id="{1421ED02-76C2-8857-DBCA-B649983D16F7}"/>
              </a:ext>
            </a:extLst>
          </p:cNvPr>
          <p:cNvSpPr>
            <a:spLocks noGrp="1"/>
          </p:cNvSpPr>
          <p:nvPr>
            <p:ph idx="1"/>
          </p:nvPr>
        </p:nvSpPr>
        <p:spPr/>
        <p:txBody>
          <a:bodyPr>
            <a:normAutofit/>
          </a:bodyPr>
          <a:lstStyle/>
          <a:p>
            <a:pPr marL="0" indent="0">
              <a:buNone/>
            </a:pPr>
            <a:r>
              <a:rPr kumimoji="1" lang="ja-JP" altLang="en-US" sz="2000"/>
              <a:t>三浦さんと中野さんの下の会話で、空欄の部分にはどのような文章が最も適切に当てはまるでしょうか。</a:t>
            </a:r>
            <a:endParaRPr kumimoji="1" lang="en-US" altLang="ja-JP" sz="2000" dirty="0"/>
          </a:p>
          <a:p>
            <a:pPr marL="0" indent="0">
              <a:buNone/>
            </a:pPr>
            <a:r>
              <a:rPr kumimoji="1" lang="ja-JP" altLang="en-US" sz="2000"/>
              <a:t>演繹法で論理構造を整理して、文章を考えてください。</a:t>
            </a:r>
            <a:endParaRPr kumimoji="1" lang="en-US" altLang="ja-JP" sz="2000" dirty="0"/>
          </a:p>
          <a:p>
            <a:pPr marL="0" indent="0">
              <a:buNone/>
            </a:pPr>
            <a:endParaRPr lang="en-US" altLang="ja-JP" sz="2000" dirty="0"/>
          </a:p>
          <a:p>
            <a:pPr marL="0" indent="0">
              <a:buNone/>
            </a:pPr>
            <a:r>
              <a:rPr kumimoji="1" lang="ja-JP" altLang="en-US" sz="2000"/>
              <a:t>三浦「最近、政治家のスキャンダルがよくニュースになっているね」</a:t>
            </a:r>
            <a:endParaRPr kumimoji="1" lang="en-US" altLang="ja-JP" sz="2000" dirty="0"/>
          </a:p>
          <a:p>
            <a:pPr marL="0" indent="0">
              <a:buNone/>
            </a:pPr>
            <a:endParaRPr lang="en-US" altLang="ja-JP" sz="2000" dirty="0"/>
          </a:p>
          <a:p>
            <a:pPr marL="0" indent="0">
              <a:buNone/>
            </a:pPr>
            <a:r>
              <a:rPr lang="ja-JP" altLang="en-US" sz="2000"/>
              <a:t>中野「うん、実に嘆かわしいなあ」</a:t>
            </a:r>
            <a:endParaRPr lang="en-US" altLang="ja-JP" sz="2000" dirty="0"/>
          </a:p>
          <a:p>
            <a:pPr marL="0" indent="0">
              <a:buNone/>
            </a:pPr>
            <a:r>
              <a:rPr lang="ja-JP" altLang="en-US" sz="2000"/>
              <a:t>　　「</a:t>
            </a:r>
            <a:r>
              <a:rPr lang="ja-JP" altLang="en-US" sz="2000" b="1" u="sng">
                <a:solidFill>
                  <a:srgbClr val="FF0000"/>
                </a:solidFill>
              </a:rPr>
              <a:t>政治家に誠実さが重要</a:t>
            </a:r>
            <a:r>
              <a:rPr lang="ja-JP" altLang="en-US" sz="2000"/>
              <a:t>　だよ」</a:t>
            </a:r>
            <a:endParaRPr lang="en-US" altLang="ja-JP" sz="2000" dirty="0"/>
          </a:p>
          <a:p>
            <a:pPr marL="0" indent="0">
              <a:buNone/>
            </a:pPr>
            <a:endParaRPr kumimoji="1" lang="en-US" altLang="ja-JP" sz="2000" dirty="0"/>
          </a:p>
          <a:p>
            <a:pPr marL="0" indent="0">
              <a:buNone/>
            </a:pPr>
            <a:r>
              <a:rPr lang="ja-JP" altLang="en-US" sz="2000"/>
              <a:t>三浦「最近支持率が上がっている</a:t>
            </a:r>
            <a:r>
              <a:rPr lang="en-US" altLang="ja-JP" sz="2000" dirty="0"/>
              <a:t>A</a:t>
            </a:r>
            <a:r>
              <a:rPr lang="ja-JP" altLang="en-US" sz="2000"/>
              <a:t>氏だけど、ちょっと誠実さに</a:t>
            </a:r>
            <a:endParaRPr lang="en-US" altLang="ja-JP" sz="2000" dirty="0"/>
          </a:p>
          <a:p>
            <a:pPr marL="0" indent="0">
              <a:buNone/>
            </a:pPr>
            <a:r>
              <a:rPr lang="ja-JP" altLang="en-US" sz="2000"/>
              <a:t>　　　欠けるよね」</a:t>
            </a:r>
            <a:endParaRPr lang="en-US" altLang="ja-JP" sz="2000" dirty="0"/>
          </a:p>
          <a:p>
            <a:pPr marL="0" indent="0">
              <a:buNone/>
            </a:pPr>
            <a:endParaRPr kumimoji="1" lang="en-US" altLang="ja-JP" sz="2000" dirty="0"/>
          </a:p>
          <a:p>
            <a:pPr marL="0" indent="0">
              <a:buNone/>
            </a:pPr>
            <a:r>
              <a:rPr kumimoji="1" lang="ja-JP" altLang="en-US" sz="2000"/>
              <a:t>中野「そうだね、</a:t>
            </a:r>
            <a:r>
              <a:rPr kumimoji="1" lang="en-US" altLang="ja-JP" sz="2000" dirty="0"/>
              <a:t>A</a:t>
            </a:r>
            <a:r>
              <a:rPr kumimoji="1" lang="ja-JP" altLang="en-US" sz="2000"/>
              <a:t>氏は政治家として失格だと思うよ」</a:t>
            </a:r>
            <a:endParaRPr kumimoji="1" lang="en-US" altLang="ja-JP" sz="2000" dirty="0"/>
          </a:p>
        </p:txBody>
      </p:sp>
      <p:sp>
        <p:nvSpPr>
          <p:cNvPr id="4" name="スライド番号プレースホルダー 3">
            <a:extLst>
              <a:ext uri="{FF2B5EF4-FFF2-40B4-BE49-F238E27FC236}">
                <a16:creationId xmlns:a16="http://schemas.microsoft.com/office/drawing/2014/main" id="{2926EEA7-76D6-B87A-636C-D9767843DDEA}"/>
              </a:ext>
            </a:extLst>
          </p:cNvPr>
          <p:cNvSpPr>
            <a:spLocks noGrp="1"/>
          </p:cNvSpPr>
          <p:nvPr>
            <p:ph type="sldNum" sz="quarter" idx="4"/>
          </p:nvPr>
        </p:nvSpPr>
        <p:spPr/>
        <p:txBody>
          <a:bodyPr/>
          <a:lstStyle/>
          <a:p>
            <a:fld id="{C5CBEA7B-64A4-4354-845E-AE91C99E82B0}" type="slidenum">
              <a:rPr lang="ja-JP" altLang="en-US" smtClean="0"/>
              <a:pPr/>
              <a:t>175</a:t>
            </a:fld>
            <a:endParaRPr lang="ja-JP" altLang="en-US" dirty="0"/>
          </a:p>
        </p:txBody>
      </p:sp>
    </p:spTree>
    <p:extLst>
      <p:ext uri="{BB962C8B-B14F-4D97-AF65-F5344CB8AC3E}">
        <p14:creationId xmlns:p14="http://schemas.microsoft.com/office/powerpoint/2010/main" val="16242189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kumimoji="1" lang="ja-JP" altLang="en-US"/>
              <a:t>演繹法</a:t>
            </a:r>
            <a:r>
              <a:rPr lang="ja-JP" altLang="en-US"/>
              <a:t>「空・雨・傘」のトレーニング</a:t>
            </a:r>
            <a:r>
              <a:rPr lang="en-US" altLang="ja-JP" dirty="0"/>
              <a:t>②</a:t>
            </a:r>
            <a:endParaRPr kumimoji="1" lang="ja-JP" altLang="en-US" dirty="0"/>
          </a:p>
        </p:txBody>
      </p:sp>
      <p:sp>
        <p:nvSpPr>
          <p:cNvPr id="3" name="コンテンツ プレースホルダー 2">
            <a:extLst>
              <a:ext uri="{FF2B5EF4-FFF2-40B4-BE49-F238E27FC236}">
                <a16:creationId xmlns:a16="http://schemas.microsoft.com/office/drawing/2014/main" id="{46BB0B54-58AF-4AEF-AFDE-ED427BB2DB6C}"/>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176</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瀬戸内海の自然は</a:t>
            </a:r>
            <a:endParaRPr lang="en-US" altLang="ja-JP" sz="1200" dirty="0">
              <a:latin typeface="Yu Gothic" panose="020B0400000000000000" pitchFamily="34" charset="-128"/>
              <a:ea typeface="Yu Gothic" panose="020B0400000000000000" pitchFamily="34" charset="-128"/>
            </a:endParaRPr>
          </a:p>
          <a:p>
            <a:pPr algn="ctr"/>
            <a:r>
              <a:rPr lang="ja-JP" altLang="en-US" sz="1200" dirty="0">
                <a:latin typeface="Yu Gothic" panose="020B0400000000000000" pitchFamily="34" charset="-128"/>
                <a:ea typeface="Yu Gothic" panose="020B0400000000000000" pitchFamily="34" charset="-128"/>
              </a:rPr>
              <a:t>貴重である</a:t>
            </a: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瀬戸内海の汚染は、危険なほどに進んでいる</a:t>
            </a: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200" dirty="0">
              <a:latin typeface="Yu Gothic" panose="020B0400000000000000" pitchFamily="34" charset="-128"/>
              <a:ea typeface="Yu Gothic" panose="020B0400000000000000" pitchFamily="34" charset="-128"/>
            </a:endParaRPr>
          </a:p>
        </p:txBody>
      </p: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720860"/>
            <a:ext cx="1107996" cy="369332"/>
          </a:xfrm>
          <a:prstGeom prst="rect">
            <a:avLst/>
          </a:prstGeom>
          <a:noFill/>
        </p:spPr>
        <p:txBody>
          <a:bodyPr wrap="none" rtlCol="0">
            <a:spAutoFit/>
          </a:bodyPr>
          <a:lstStyle/>
          <a:p>
            <a:r>
              <a:rPr lang="ja-JP" altLang="en-US" b="1" u="sng">
                <a:latin typeface="Yu Gothic" panose="020B0400000000000000" pitchFamily="34" charset="-128"/>
                <a:ea typeface="Yu Gothic" panose="020B0400000000000000" pitchFamily="34" charset="-128"/>
              </a:rPr>
              <a:t>前提条件</a:t>
            </a:r>
            <a:endParaRPr lang="ja-JP" altLang="en-US" b="1" u="sng" dirty="0">
              <a:latin typeface="Yu Gothic" panose="020B0400000000000000" pitchFamily="34" charset="-128"/>
              <a:ea typeface="Yu Gothic" panose="020B0400000000000000" pitchFamily="34" charset="-128"/>
            </a:endParaRP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b="1" u="sng" dirty="0">
                <a:latin typeface="Yu Gothic" panose="020B0400000000000000" pitchFamily="34" charset="-128"/>
                <a:ea typeface="Yu Gothic" panose="020B0400000000000000" pitchFamily="34"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633207" y="2710995"/>
            <a:ext cx="1800493" cy="369332"/>
          </a:xfrm>
          <a:prstGeom prst="rect">
            <a:avLst/>
          </a:prstGeom>
          <a:noFill/>
        </p:spPr>
        <p:txBody>
          <a:bodyPr wrap="none" rtlCol="0">
            <a:spAutoFit/>
          </a:bodyPr>
          <a:lstStyle/>
          <a:p>
            <a:pPr algn="ctr"/>
            <a:r>
              <a:rPr lang="ja-JP" altLang="en-US" b="1" u="sng">
                <a:latin typeface="Yu Gothic" panose="020B0400000000000000" pitchFamily="34" charset="-128"/>
                <a:ea typeface="Yu Gothic" panose="020B0400000000000000" pitchFamily="34" charset="-128"/>
              </a:rPr>
              <a:t>観察される事象</a:t>
            </a:r>
            <a:endParaRPr lang="ja-JP" altLang="en-US" b="1" u="sng" dirty="0">
              <a:latin typeface="Yu Gothic" panose="020B0400000000000000" pitchFamily="34" charset="-128"/>
              <a:ea typeface="Yu Gothic" panose="020B0400000000000000" pitchFamily="34" charset="-128"/>
            </a:endParaRP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b="1" dirty="0">
                <a:latin typeface="Yu Gothic" panose="020B0400000000000000" pitchFamily="34" charset="-128"/>
                <a:ea typeface="Yu Gothic" panose="020B0400000000000000" pitchFamily="34" charset="-128"/>
              </a:rPr>
              <a:t>解釈による結論</a:t>
            </a:r>
          </a:p>
        </p:txBody>
      </p:sp>
      <p:sp>
        <p:nvSpPr>
          <p:cNvPr id="19" name="テキスト ボックス 18">
            <a:extLst>
              <a:ext uri="{FF2B5EF4-FFF2-40B4-BE49-F238E27FC236}">
                <a16:creationId xmlns:a16="http://schemas.microsoft.com/office/drawing/2014/main" id="{072CB0DE-FEA5-4FF7-BD7C-B4E4FDF01D6F}"/>
              </a:ext>
            </a:extLst>
          </p:cNvPr>
          <p:cNvSpPr txBox="1"/>
          <p:nvPr/>
        </p:nvSpPr>
        <p:spPr>
          <a:xfrm>
            <a:off x="1902109" y="4428402"/>
            <a:ext cx="8392041" cy="584775"/>
          </a:xfrm>
          <a:prstGeom prst="rect">
            <a:avLst/>
          </a:prstGeom>
          <a:noFill/>
        </p:spPr>
        <p:txBody>
          <a:bodyPr wrap="none" rtlCol="0">
            <a:spAutoFit/>
          </a:bodyPr>
          <a:lstStyle/>
          <a:p>
            <a:pPr algn="ctr"/>
            <a:r>
              <a:rPr lang="ja-JP" altLang="en-US" sz="3200" b="1" dirty="0">
                <a:latin typeface="Yu Gothic" panose="020B0400000000000000" pitchFamily="34" charset="-128"/>
                <a:ea typeface="Yu Gothic" panose="020B0400000000000000" pitchFamily="34" charset="-128"/>
              </a:rPr>
              <a:t>このような演繹的な論理展開があったとする</a:t>
            </a:r>
          </a:p>
        </p:txBody>
      </p:sp>
      <p:sp>
        <p:nvSpPr>
          <p:cNvPr id="21" name="テキスト ボックス 20">
            <a:extLst>
              <a:ext uri="{FF2B5EF4-FFF2-40B4-BE49-F238E27FC236}">
                <a16:creationId xmlns:a16="http://schemas.microsoft.com/office/drawing/2014/main" id="{2F1CFF31-2F20-4040-8D85-EE219A4527FA}"/>
              </a:ext>
            </a:extLst>
          </p:cNvPr>
          <p:cNvSpPr txBox="1"/>
          <p:nvPr/>
        </p:nvSpPr>
        <p:spPr>
          <a:xfrm>
            <a:off x="4042069" y="5229200"/>
            <a:ext cx="4108817" cy="923330"/>
          </a:xfrm>
          <a:prstGeom prst="rect">
            <a:avLst/>
          </a:prstGeom>
          <a:noFill/>
        </p:spPr>
        <p:txBody>
          <a:bodyPr wrap="none" rtlCol="0">
            <a:spAutoFit/>
          </a:bodyPr>
          <a:lstStyle/>
          <a:p>
            <a:r>
              <a:rPr lang="ja-JP" altLang="en-US" b="1" dirty="0">
                <a:latin typeface="Yu Gothic" panose="020B0400000000000000" pitchFamily="34" charset="-128"/>
                <a:ea typeface="Yu Gothic" panose="020B0400000000000000" pitchFamily="34" charset="-128"/>
              </a:rPr>
              <a:t>問い</a:t>
            </a:r>
            <a:endParaRPr lang="en-US" altLang="ja-JP" b="1" dirty="0">
              <a:latin typeface="Yu Gothic" panose="020B0400000000000000" pitchFamily="34" charset="-128"/>
              <a:ea typeface="Yu Gothic" panose="020B0400000000000000" pitchFamily="34" charset="-128"/>
            </a:endParaRPr>
          </a:p>
          <a:p>
            <a:r>
              <a:rPr lang="ja-JP" altLang="en-US" b="1" dirty="0">
                <a:latin typeface="Yu Gothic" panose="020B0400000000000000" pitchFamily="34" charset="-128"/>
                <a:ea typeface="Yu Gothic" panose="020B0400000000000000" pitchFamily="34" charset="-128"/>
              </a:rPr>
              <a:t>１．解釈による結論は？</a:t>
            </a:r>
            <a:endParaRPr lang="en-US" altLang="ja-JP" b="1" dirty="0">
              <a:latin typeface="Yu Gothic" panose="020B0400000000000000" pitchFamily="34" charset="-128"/>
              <a:ea typeface="Yu Gothic" panose="020B0400000000000000" pitchFamily="34" charset="-128"/>
            </a:endParaRPr>
          </a:p>
          <a:p>
            <a:r>
              <a:rPr lang="ja-JP" altLang="en-US" b="1" dirty="0">
                <a:latin typeface="Yu Gothic" panose="020B0400000000000000" pitchFamily="34" charset="-128"/>
                <a:ea typeface="Yu Gothic" panose="020B0400000000000000" pitchFamily="34" charset="-128"/>
              </a:rPr>
              <a:t>２．どのような提案が考えられるか？</a:t>
            </a:r>
          </a:p>
        </p:txBody>
      </p:sp>
      <p:sp>
        <p:nvSpPr>
          <p:cNvPr id="18" name="矢印: 右 57">
            <a:extLst>
              <a:ext uri="{FF2B5EF4-FFF2-40B4-BE49-F238E27FC236}">
                <a16:creationId xmlns:a16="http://schemas.microsoft.com/office/drawing/2014/main" id="{A90B5255-B6C6-AB36-8596-F1F011497364}"/>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7" name="テキスト ボックス 6">
            <a:extLst>
              <a:ext uri="{FF2B5EF4-FFF2-40B4-BE49-F238E27FC236}">
                <a16:creationId xmlns:a16="http://schemas.microsoft.com/office/drawing/2014/main" id="{C8A5C9B7-0A1B-5B11-727E-A6696129ACB3}"/>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C6D02225-1A22-D9F0-66B3-2EEF230A2725}"/>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051086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lang="ja-JP" altLang="en-US"/>
              <a:t>演繹法「空・雨・傘」のトレーニングの解答例</a:t>
            </a:r>
            <a:endParaRPr kumimoji="1" lang="ja-JP" altLang="en-US" dirty="0"/>
          </a:p>
        </p:txBody>
      </p:sp>
      <p:sp>
        <p:nvSpPr>
          <p:cNvPr id="3" name="コンテンツ プレースホルダー 2">
            <a:extLst>
              <a:ext uri="{FF2B5EF4-FFF2-40B4-BE49-F238E27FC236}">
                <a16:creationId xmlns:a16="http://schemas.microsoft.com/office/drawing/2014/main" id="{46BB0B54-58AF-4AEF-AFDE-ED427BB2DB6C}"/>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177</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瀬戸内海の自然は</a:t>
            </a:r>
            <a:endParaRPr lang="en-US" altLang="ja-JP" sz="1200" dirty="0">
              <a:latin typeface="Yu Gothic" panose="020B0400000000000000" pitchFamily="34" charset="-128"/>
              <a:ea typeface="Yu Gothic" panose="020B0400000000000000" pitchFamily="34" charset="-128"/>
            </a:endParaRPr>
          </a:p>
          <a:p>
            <a:pPr algn="ctr"/>
            <a:r>
              <a:rPr lang="ja-JP" altLang="en-US" sz="1200" dirty="0">
                <a:latin typeface="Yu Gothic" panose="020B0400000000000000" pitchFamily="34" charset="-128"/>
                <a:ea typeface="Yu Gothic" panose="020B0400000000000000" pitchFamily="34" charset="-128"/>
              </a:rPr>
              <a:t>貴重である</a:t>
            </a: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瀬戸内海の汚染は、危険なほどに進んでいる</a:t>
            </a: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solidFill>
                  <a:srgbClr val="FF0000"/>
                </a:solidFill>
                <a:latin typeface="メイリオ" panose="020B0604030504040204" pitchFamily="50" charset="-128"/>
                <a:ea typeface="メイリオ" panose="020B0604030504040204" pitchFamily="50" charset="-128"/>
              </a:rPr>
              <a:t>このまま汚染を放置していると瀬戸内海の貴重な自然は失われてしまう</a:t>
            </a:r>
          </a:p>
        </p:txBody>
      </p: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720860"/>
            <a:ext cx="1107996" cy="369332"/>
          </a:xfrm>
          <a:prstGeom prst="rect">
            <a:avLst/>
          </a:prstGeom>
          <a:noFill/>
        </p:spPr>
        <p:txBody>
          <a:bodyPr wrap="none" rtlCol="0">
            <a:spAutoFit/>
          </a:bodyPr>
          <a:lstStyle/>
          <a:p>
            <a:r>
              <a:rPr lang="ja-JP" altLang="en-US" b="1" u="sng">
                <a:latin typeface="Yu Gothic" panose="020B0400000000000000" pitchFamily="34" charset="-128"/>
                <a:ea typeface="Yu Gothic" panose="020B0400000000000000" pitchFamily="34" charset="-128"/>
              </a:rPr>
              <a:t>前提条件</a:t>
            </a:r>
            <a:endParaRPr lang="ja-JP" altLang="en-US" b="1" u="sng" dirty="0">
              <a:latin typeface="Yu Gothic" panose="020B0400000000000000" pitchFamily="34" charset="-128"/>
              <a:ea typeface="Yu Gothic" panose="020B0400000000000000" pitchFamily="34" charset="-128"/>
            </a:endParaRP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b="1" u="sng" dirty="0">
                <a:latin typeface="Yu Gothic" panose="020B0400000000000000" pitchFamily="34" charset="-128"/>
                <a:ea typeface="Yu Gothic" panose="020B0400000000000000" pitchFamily="34"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633204" y="2710995"/>
            <a:ext cx="1800493" cy="369332"/>
          </a:xfrm>
          <a:prstGeom prst="rect">
            <a:avLst/>
          </a:prstGeom>
          <a:noFill/>
        </p:spPr>
        <p:txBody>
          <a:bodyPr wrap="none" rtlCol="0">
            <a:spAutoFit/>
          </a:bodyPr>
          <a:lstStyle/>
          <a:p>
            <a:pPr algn="ctr"/>
            <a:r>
              <a:rPr lang="ja-JP" altLang="en-US" b="1" u="sng">
                <a:latin typeface="Yu Gothic" panose="020B0400000000000000" pitchFamily="34" charset="-128"/>
                <a:ea typeface="Yu Gothic" panose="020B0400000000000000" pitchFamily="34" charset="-128"/>
              </a:rPr>
              <a:t>観察される事象</a:t>
            </a:r>
            <a:endParaRPr lang="ja-JP" altLang="en-US" b="1" u="sng" dirty="0">
              <a:latin typeface="Yu Gothic" panose="020B0400000000000000" pitchFamily="34" charset="-128"/>
              <a:ea typeface="Yu Gothic" panose="020B0400000000000000" pitchFamily="34" charset="-128"/>
            </a:endParaRP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b="1" dirty="0">
                <a:solidFill>
                  <a:srgbClr val="FF0000"/>
                </a:solidFill>
                <a:latin typeface="Yu Gothic" panose="020B0400000000000000" pitchFamily="34" charset="-128"/>
                <a:ea typeface="Yu Gothic" panose="020B0400000000000000" pitchFamily="34" charset="-128"/>
              </a:rPr>
              <a:t>解釈による結論</a:t>
            </a:r>
          </a:p>
        </p:txBody>
      </p:sp>
      <p:sp>
        <p:nvSpPr>
          <p:cNvPr id="19" name="テキスト ボックス 18">
            <a:extLst>
              <a:ext uri="{FF2B5EF4-FFF2-40B4-BE49-F238E27FC236}">
                <a16:creationId xmlns:a16="http://schemas.microsoft.com/office/drawing/2014/main" id="{072CB0DE-FEA5-4FF7-BD7C-B4E4FDF01D6F}"/>
              </a:ext>
            </a:extLst>
          </p:cNvPr>
          <p:cNvSpPr txBox="1"/>
          <p:nvPr/>
        </p:nvSpPr>
        <p:spPr>
          <a:xfrm>
            <a:off x="1902109" y="4428402"/>
            <a:ext cx="8392041" cy="584775"/>
          </a:xfrm>
          <a:prstGeom prst="rect">
            <a:avLst/>
          </a:prstGeom>
          <a:noFill/>
        </p:spPr>
        <p:txBody>
          <a:bodyPr wrap="none" rtlCol="0">
            <a:spAutoFit/>
          </a:bodyPr>
          <a:lstStyle/>
          <a:p>
            <a:pPr algn="ctr"/>
            <a:r>
              <a:rPr lang="ja-JP" altLang="en-US" sz="3200" b="1" dirty="0">
                <a:latin typeface="Yu Gothic" panose="020B0400000000000000" pitchFamily="34" charset="-128"/>
                <a:ea typeface="Yu Gothic" panose="020B0400000000000000" pitchFamily="34" charset="-128"/>
              </a:rPr>
              <a:t>このような演繹的な論理展開があったとする</a:t>
            </a:r>
          </a:p>
        </p:txBody>
      </p:sp>
      <p:sp>
        <p:nvSpPr>
          <p:cNvPr id="21" name="テキスト ボックス 20">
            <a:extLst>
              <a:ext uri="{FF2B5EF4-FFF2-40B4-BE49-F238E27FC236}">
                <a16:creationId xmlns:a16="http://schemas.microsoft.com/office/drawing/2014/main" id="{2F1CFF31-2F20-4040-8D85-EE219A4527FA}"/>
              </a:ext>
            </a:extLst>
          </p:cNvPr>
          <p:cNvSpPr txBox="1"/>
          <p:nvPr/>
        </p:nvSpPr>
        <p:spPr>
          <a:xfrm>
            <a:off x="4042069" y="5229200"/>
            <a:ext cx="4108817" cy="923330"/>
          </a:xfrm>
          <a:prstGeom prst="rect">
            <a:avLst/>
          </a:prstGeom>
          <a:noFill/>
        </p:spPr>
        <p:txBody>
          <a:bodyPr wrap="none" rtlCol="0">
            <a:spAutoFit/>
          </a:bodyPr>
          <a:lstStyle/>
          <a:p>
            <a:r>
              <a:rPr lang="ja-JP" altLang="en-US" b="1" dirty="0">
                <a:latin typeface="Yu Gothic" panose="020B0400000000000000" pitchFamily="34" charset="-128"/>
                <a:ea typeface="Yu Gothic" panose="020B0400000000000000" pitchFamily="34" charset="-128"/>
              </a:rPr>
              <a:t>問い</a:t>
            </a:r>
            <a:endParaRPr lang="en-US" altLang="ja-JP" b="1" dirty="0">
              <a:latin typeface="Yu Gothic" panose="020B0400000000000000" pitchFamily="34" charset="-128"/>
              <a:ea typeface="Yu Gothic" panose="020B0400000000000000" pitchFamily="34" charset="-128"/>
            </a:endParaRPr>
          </a:p>
          <a:p>
            <a:r>
              <a:rPr lang="ja-JP" altLang="en-US" b="1" dirty="0">
                <a:latin typeface="Yu Gothic" panose="020B0400000000000000" pitchFamily="34" charset="-128"/>
                <a:ea typeface="Yu Gothic" panose="020B0400000000000000" pitchFamily="34" charset="-128"/>
              </a:rPr>
              <a:t>１．解釈による結論は？</a:t>
            </a:r>
            <a:endParaRPr lang="en-US" altLang="ja-JP" b="1" dirty="0">
              <a:latin typeface="Yu Gothic" panose="020B0400000000000000" pitchFamily="34" charset="-128"/>
              <a:ea typeface="Yu Gothic" panose="020B0400000000000000" pitchFamily="34" charset="-128"/>
            </a:endParaRPr>
          </a:p>
          <a:p>
            <a:r>
              <a:rPr lang="ja-JP" altLang="en-US" b="1" dirty="0">
                <a:latin typeface="Yu Gothic" panose="020B0400000000000000" pitchFamily="34" charset="-128"/>
                <a:ea typeface="Yu Gothic" panose="020B0400000000000000" pitchFamily="34" charset="-128"/>
              </a:rPr>
              <a:t>２．どのような提案が考えられるか？</a:t>
            </a:r>
          </a:p>
        </p:txBody>
      </p:sp>
      <p:sp>
        <p:nvSpPr>
          <p:cNvPr id="22" name="矢印: 右 57">
            <a:extLst>
              <a:ext uri="{FF2B5EF4-FFF2-40B4-BE49-F238E27FC236}">
                <a16:creationId xmlns:a16="http://schemas.microsoft.com/office/drawing/2014/main" id="{A8A21390-1AA4-83E5-F2DF-B23AEB86A8BF}"/>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23" name="テキスト ボックス 22">
            <a:extLst>
              <a:ext uri="{FF2B5EF4-FFF2-40B4-BE49-F238E27FC236}">
                <a16:creationId xmlns:a16="http://schemas.microsoft.com/office/drawing/2014/main" id="{EA6197B2-EBEE-8450-24DF-CEF789AA9ADA}"/>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D0CE869D-88EC-C3BD-5A0C-04776E0003E9}"/>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122457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lang="ja-JP" altLang="en-US"/>
              <a:t>演繹法「空・雨・傘」のトレーニングの解答例</a:t>
            </a:r>
            <a:endParaRPr kumimoji="1" lang="ja-JP" altLang="en-US" dirty="0"/>
          </a:p>
        </p:txBody>
      </p:sp>
      <p:sp>
        <p:nvSpPr>
          <p:cNvPr id="3" name="コンテンツ プレースホルダー 2">
            <a:extLst>
              <a:ext uri="{FF2B5EF4-FFF2-40B4-BE49-F238E27FC236}">
                <a16:creationId xmlns:a16="http://schemas.microsoft.com/office/drawing/2014/main" id="{46BB0B54-58AF-4AEF-AFDE-ED427BB2DB6C}"/>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178</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solidFill>
                  <a:srgbClr val="FF0000"/>
                </a:solidFill>
                <a:latin typeface="メイリオ" panose="020B0604030504040204" pitchFamily="50" charset="-128"/>
                <a:ea typeface="メイリオ" panose="020B0604030504040204" pitchFamily="50" charset="-128"/>
              </a:rPr>
              <a:t>我々は瀬戸内海の自然を守るため、早急に具体策を講じなければならない</a:t>
            </a: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瀬戸内海の自然は</a:t>
            </a:r>
            <a:endParaRPr lang="en-US" altLang="ja-JP" sz="1200" dirty="0">
              <a:latin typeface="Yu Gothic" panose="020B0400000000000000" pitchFamily="34" charset="-128"/>
              <a:ea typeface="Yu Gothic" panose="020B0400000000000000" pitchFamily="34" charset="-128"/>
            </a:endParaRPr>
          </a:p>
          <a:p>
            <a:pPr algn="ctr"/>
            <a:r>
              <a:rPr lang="ja-JP" altLang="en-US" sz="1200" dirty="0">
                <a:latin typeface="Yu Gothic" panose="020B0400000000000000" pitchFamily="34" charset="-128"/>
                <a:ea typeface="Yu Gothic" panose="020B0400000000000000" pitchFamily="34" charset="-128"/>
              </a:rPr>
              <a:t>貴重である</a:t>
            </a: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瀬戸内海の汚染は、危険なほどに進んでいる</a:t>
            </a: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solidFill>
                  <a:srgbClr val="FF0000"/>
                </a:solidFill>
                <a:latin typeface="メイリオ" panose="020B0604030504040204" pitchFamily="50" charset="-128"/>
                <a:ea typeface="メイリオ" panose="020B0604030504040204" pitchFamily="50" charset="-128"/>
              </a:rPr>
              <a:t>このまま汚染を放置していると瀬戸内海の貴重な自然は失われてしまう</a:t>
            </a:r>
          </a:p>
        </p:txBody>
      </p: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720860"/>
            <a:ext cx="1107996" cy="369332"/>
          </a:xfrm>
          <a:prstGeom prst="rect">
            <a:avLst/>
          </a:prstGeom>
          <a:noFill/>
        </p:spPr>
        <p:txBody>
          <a:bodyPr wrap="none" rtlCol="0">
            <a:spAutoFit/>
          </a:bodyPr>
          <a:lstStyle/>
          <a:p>
            <a:r>
              <a:rPr lang="ja-JP" altLang="en-US" b="1" u="sng">
                <a:latin typeface="Yu Gothic" panose="020B0400000000000000" pitchFamily="34" charset="-128"/>
                <a:ea typeface="Yu Gothic" panose="020B0400000000000000" pitchFamily="34" charset="-128"/>
              </a:rPr>
              <a:t>前提条件</a:t>
            </a:r>
            <a:endParaRPr lang="ja-JP" altLang="en-US" b="1" u="sng" dirty="0">
              <a:latin typeface="Yu Gothic" panose="020B0400000000000000" pitchFamily="34" charset="-128"/>
              <a:ea typeface="Yu Gothic" panose="020B0400000000000000" pitchFamily="34" charset="-128"/>
            </a:endParaRP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b="1" u="sng" dirty="0">
                <a:solidFill>
                  <a:srgbClr val="FF0000"/>
                </a:solidFill>
                <a:latin typeface="Yu Gothic" panose="020B0400000000000000" pitchFamily="34" charset="-128"/>
                <a:ea typeface="Yu Gothic" panose="020B0400000000000000" pitchFamily="34"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633204" y="2710995"/>
            <a:ext cx="1800493" cy="369332"/>
          </a:xfrm>
          <a:prstGeom prst="rect">
            <a:avLst/>
          </a:prstGeom>
          <a:noFill/>
        </p:spPr>
        <p:txBody>
          <a:bodyPr wrap="none" rtlCol="0">
            <a:spAutoFit/>
          </a:bodyPr>
          <a:lstStyle/>
          <a:p>
            <a:pPr algn="ctr"/>
            <a:r>
              <a:rPr lang="ja-JP" altLang="en-US" b="1" u="sng">
                <a:latin typeface="Yu Gothic" panose="020B0400000000000000" pitchFamily="34" charset="-128"/>
                <a:ea typeface="Yu Gothic" panose="020B0400000000000000" pitchFamily="34" charset="-128"/>
              </a:rPr>
              <a:t>観察される事象</a:t>
            </a:r>
            <a:endParaRPr lang="ja-JP" altLang="en-US" b="1" u="sng" dirty="0">
              <a:latin typeface="Yu Gothic" panose="020B0400000000000000" pitchFamily="34" charset="-128"/>
              <a:ea typeface="Yu Gothic" panose="020B0400000000000000" pitchFamily="34" charset="-128"/>
            </a:endParaRP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b="1" dirty="0">
                <a:solidFill>
                  <a:srgbClr val="FF0000"/>
                </a:solidFill>
                <a:latin typeface="Yu Gothic" panose="020B0400000000000000" pitchFamily="34" charset="-128"/>
                <a:ea typeface="Yu Gothic" panose="020B0400000000000000" pitchFamily="34" charset="-128"/>
              </a:rPr>
              <a:t>解釈による結論</a:t>
            </a:r>
          </a:p>
        </p:txBody>
      </p:sp>
      <p:sp>
        <p:nvSpPr>
          <p:cNvPr id="19" name="テキスト ボックス 18">
            <a:extLst>
              <a:ext uri="{FF2B5EF4-FFF2-40B4-BE49-F238E27FC236}">
                <a16:creationId xmlns:a16="http://schemas.microsoft.com/office/drawing/2014/main" id="{072CB0DE-FEA5-4FF7-BD7C-B4E4FDF01D6F}"/>
              </a:ext>
            </a:extLst>
          </p:cNvPr>
          <p:cNvSpPr txBox="1"/>
          <p:nvPr/>
        </p:nvSpPr>
        <p:spPr>
          <a:xfrm>
            <a:off x="1902109" y="4428402"/>
            <a:ext cx="8392041" cy="584775"/>
          </a:xfrm>
          <a:prstGeom prst="rect">
            <a:avLst/>
          </a:prstGeom>
          <a:noFill/>
        </p:spPr>
        <p:txBody>
          <a:bodyPr wrap="none" rtlCol="0">
            <a:spAutoFit/>
          </a:bodyPr>
          <a:lstStyle/>
          <a:p>
            <a:pPr algn="ctr"/>
            <a:r>
              <a:rPr lang="ja-JP" altLang="en-US" sz="3200" b="1" dirty="0">
                <a:latin typeface="Yu Gothic" panose="020B0400000000000000" pitchFamily="34" charset="-128"/>
                <a:ea typeface="Yu Gothic" panose="020B0400000000000000" pitchFamily="34" charset="-128"/>
              </a:rPr>
              <a:t>このような演繹的な論理展開があったとする</a:t>
            </a:r>
          </a:p>
        </p:txBody>
      </p:sp>
      <p:sp>
        <p:nvSpPr>
          <p:cNvPr id="21" name="テキスト ボックス 20">
            <a:extLst>
              <a:ext uri="{FF2B5EF4-FFF2-40B4-BE49-F238E27FC236}">
                <a16:creationId xmlns:a16="http://schemas.microsoft.com/office/drawing/2014/main" id="{2F1CFF31-2F20-4040-8D85-EE219A4527FA}"/>
              </a:ext>
            </a:extLst>
          </p:cNvPr>
          <p:cNvSpPr txBox="1"/>
          <p:nvPr/>
        </p:nvSpPr>
        <p:spPr>
          <a:xfrm>
            <a:off x="4042069" y="5229200"/>
            <a:ext cx="4108817" cy="923330"/>
          </a:xfrm>
          <a:prstGeom prst="rect">
            <a:avLst/>
          </a:prstGeom>
          <a:noFill/>
        </p:spPr>
        <p:txBody>
          <a:bodyPr wrap="none" rtlCol="0">
            <a:spAutoFit/>
          </a:bodyPr>
          <a:lstStyle/>
          <a:p>
            <a:r>
              <a:rPr lang="ja-JP" altLang="en-US" b="1" dirty="0">
                <a:latin typeface="Yu Gothic" panose="020B0400000000000000" pitchFamily="34" charset="-128"/>
                <a:ea typeface="Yu Gothic" panose="020B0400000000000000" pitchFamily="34" charset="-128"/>
              </a:rPr>
              <a:t>問い</a:t>
            </a:r>
            <a:endParaRPr lang="en-US" altLang="ja-JP" b="1" dirty="0">
              <a:latin typeface="Yu Gothic" panose="020B0400000000000000" pitchFamily="34" charset="-128"/>
              <a:ea typeface="Yu Gothic" panose="020B0400000000000000" pitchFamily="34" charset="-128"/>
            </a:endParaRPr>
          </a:p>
          <a:p>
            <a:r>
              <a:rPr lang="ja-JP" altLang="en-US" b="1" dirty="0">
                <a:latin typeface="Yu Gothic" panose="020B0400000000000000" pitchFamily="34" charset="-128"/>
                <a:ea typeface="Yu Gothic" panose="020B0400000000000000" pitchFamily="34" charset="-128"/>
              </a:rPr>
              <a:t>１．解釈による結論は？</a:t>
            </a:r>
            <a:endParaRPr lang="en-US" altLang="ja-JP" b="1" dirty="0">
              <a:latin typeface="Yu Gothic" panose="020B0400000000000000" pitchFamily="34" charset="-128"/>
              <a:ea typeface="Yu Gothic" panose="020B0400000000000000" pitchFamily="34" charset="-128"/>
            </a:endParaRPr>
          </a:p>
          <a:p>
            <a:r>
              <a:rPr lang="ja-JP" altLang="en-US" b="1" dirty="0">
                <a:latin typeface="Yu Gothic" panose="020B0400000000000000" pitchFamily="34" charset="-128"/>
                <a:ea typeface="Yu Gothic" panose="020B0400000000000000" pitchFamily="34" charset="-128"/>
              </a:rPr>
              <a:t>２．どのような提案が考えられるか？</a:t>
            </a:r>
          </a:p>
        </p:txBody>
      </p:sp>
      <p:sp>
        <p:nvSpPr>
          <p:cNvPr id="18" name="矢印: 右 57">
            <a:extLst>
              <a:ext uri="{FF2B5EF4-FFF2-40B4-BE49-F238E27FC236}">
                <a16:creationId xmlns:a16="http://schemas.microsoft.com/office/drawing/2014/main" id="{1C8811AC-C56D-1A35-A874-32309807E364}"/>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22" name="テキスト ボックス 21">
            <a:extLst>
              <a:ext uri="{FF2B5EF4-FFF2-40B4-BE49-F238E27FC236}">
                <a16:creationId xmlns:a16="http://schemas.microsoft.com/office/drawing/2014/main" id="{24C8F146-A8E2-1A54-AF12-4C3F5035BF5D}"/>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21D6C7DF-230E-900A-8784-6BD1DDDF09BB}"/>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4551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a:t>
            </a:r>
            <a:r>
              <a:rPr lang="ja-JP" altLang="en-US"/>
              <a:t>の会話まとめ</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17</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。昨日昨日アイスクリームを食べていたからね。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思考の吹き出し: 雲形 9">
            <a:extLst>
              <a:ext uri="{FF2B5EF4-FFF2-40B4-BE49-F238E27FC236}">
                <a16:creationId xmlns:a16="http://schemas.microsoft.com/office/drawing/2014/main" id="{483D2CED-2073-4436-95E8-410CB77AA04F}"/>
              </a:ext>
            </a:extLst>
          </p:cNvPr>
          <p:cNvSpPr/>
          <p:nvPr/>
        </p:nvSpPr>
        <p:spPr>
          <a:xfrm>
            <a:off x="1775520" y="3290090"/>
            <a:ext cx="2160240" cy="879538"/>
          </a:xfrm>
          <a:prstGeom prst="cloudCallout">
            <a:avLst>
              <a:gd name="adj1" fmla="val 35250"/>
              <a:gd name="adj2" fmla="val 69050"/>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アイスクリームを食べたとて毎回風邪をひくわけではない</a:t>
            </a:r>
            <a:endParaRPr lang="en-US" altLang="ja-JP" sz="105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D38A77-9B32-4013-AE42-5B1A505EA706}"/>
              </a:ext>
            </a:extLst>
          </p:cNvPr>
          <p:cNvSpPr txBox="1"/>
          <p:nvPr/>
        </p:nvSpPr>
        <p:spPr>
          <a:xfrm>
            <a:off x="2495600" y="1075070"/>
            <a:ext cx="7200801" cy="400110"/>
          </a:xfrm>
          <a:prstGeom prst="rect">
            <a:avLst/>
          </a:prstGeom>
          <a:noFill/>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rPr>
              <a:t>隠れた前提条件が間違っていると</a:t>
            </a:r>
            <a:r>
              <a:rPr lang="ja-JP" altLang="en-US" sz="2000" b="1" u="sng" dirty="0">
                <a:solidFill>
                  <a:srgbClr val="FF0000"/>
                </a:solidFill>
                <a:latin typeface="メイリオ" panose="020B0604030504040204" pitchFamily="50" charset="-128"/>
                <a:ea typeface="メイリオ" panose="020B0604030504040204" pitchFamily="50" charset="-128"/>
              </a:rPr>
              <a:t>根拠と結論が紐づかない</a:t>
            </a:r>
          </a:p>
        </p:txBody>
      </p:sp>
      <p:sp>
        <p:nvSpPr>
          <p:cNvPr id="12" name="テキスト ボックス 11">
            <a:extLst>
              <a:ext uri="{FF2B5EF4-FFF2-40B4-BE49-F238E27FC236}">
                <a16:creationId xmlns:a16="http://schemas.microsoft.com/office/drawing/2014/main" id="{6BB8181B-856A-4988-95B3-AAE4B1F0BED3}"/>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42290688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54B940-DC5B-1E3F-9B3C-2BCF25448D13}"/>
              </a:ext>
            </a:extLst>
          </p:cNvPr>
          <p:cNvSpPr>
            <a:spLocks noGrp="1"/>
          </p:cNvSpPr>
          <p:nvPr>
            <p:ph type="title"/>
          </p:nvPr>
        </p:nvSpPr>
        <p:spPr/>
        <p:txBody>
          <a:bodyPr/>
          <a:lstStyle/>
          <a:p>
            <a:r>
              <a:rPr kumimoji="1" lang="ja-JP" altLang="en-US"/>
              <a:t>ストーリーを構築しよう</a:t>
            </a:r>
          </a:p>
        </p:txBody>
      </p:sp>
      <p:sp>
        <p:nvSpPr>
          <p:cNvPr id="3" name="コンテンツ プレースホルダー 2">
            <a:extLst>
              <a:ext uri="{FF2B5EF4-FFF2-40B4-BE49-F238E27FC236}">
                <a16:creationId xmlns:a16="http://schemas.microsoft.com/office/drawing/2014/main" id="{D170E85F-1977-F7C4-68EF-497D12F0D010}"/>
              </a:ext>
            </a:extLst>
          </p:cNvPr>
          <p:cNvSpPr>
            <a:spLocks noGrp="1"/>
          </p:cNvSpPr>
          <p:nvPr>
            <p:ph idx="1"/>
          </p:nvPr>
        </p:nvSpPr>
        <p:spPr/>
        <p:txBody>
          <a:bodyPr>
            <a:normAutofit/>
          </a:bodyPr>
          <a:lstStyle/>
          <a:p>
            <a:pPr marL="0" indent="0" algn="ctr">
              <a:buNone/>
            </a:pPr>
            <a:endParaRPr kumimoji="1" lang="en-US" altLang="ja-JP" sz="4000" b="1" dirty="0"/>
          </a:p>
          <a:p>
            <a:pPr marL="0" indent="0" algn="ctr">
              <a:buNone/>
            </a:pPr>
            <a:endParaRPr lang="en-US" altLang="ja-JP" sz="4000" b="1" dirty="0"/>
          </a:p>
          <a:p>
            <a:pPr marL="0" indent="0" algn="ctr">
              <a:buNone/>
            </a:pPr>
            <a:endParaRPr kumimoji="1" lang="en-US" altLang="ja-JP" sz="4000" b="1" dirty="0"/>
          </a:p>
          <a:p>
            <a:pPr marL="0" indent="0" algn="ctr">
              <a:buNone/>
            </a:pPr>
            <a:r>
              <a:rPr kumimoji="1" lang="ja-JP" altLang="en-US" sz="4000" b="1"/>
              <a:t>演繹法と帰納法を組み合わせて</a:t>
            </a:r>
            <a:endParaRPr kumimoji="1" lang="en-US" altLang="ja-JP" sz="4000" b="1" dirty="0"/>
          </a:p>
          <a:p>
            <a:pPr marL="0" indent="0" algn="ctr">
              <a:buNone/>
            </a:pPr>
            <a:r>
              <a:rPr kumimoji="1" lang="ja-JP" altLang="en-US" sz="4000" b="1"/>
              <a:t>論理的なストーリーに仕上げます</a:t>
            </a:r>
          </a:p>
        </p:txBody>
      </p:sp>
      <p:sp>
        <p:nvSpPr>
          <p:cNvPr id="4" name="スライド番号プレースホルダー 3">
            <a:extLst>
              <a:ext uri="{FF2B5EF4-FFF2-40B4-BE49-F238E27FC236}">
                <a16:creationId xmlns:a16="http://schemas.microsoft.com/office/drawing/2014/main" id="{04E9454D-A1FB-C58C-047B-C3663C2653BE}"/>
              </a:ext>
            </a:extLst>
          </p:cNvPr>
          <p:cNvSpPr>
            <a:spLocks noGrp="1"/>
          </p:cNvSpPr>
          <p:nvPr>
            <p:ph type="sldNum" sz="quarter" idx="4"/>
          </p:nvPr>
        </p:nvSpPr>
        <p:spPr/>
        <p:txBody>
          <a:bodyPr/>
          <a:lstStyle/>
          <a:p>
            <a:fld id="{C5CBEA7B-64A4-4354-845E-AE91C99E82B0}" type="slidenum">
              <a:rPr lang="ja-JP" altLang="en-US" smtClean="0"/>
              <a:pPr/>
              <a:t>179</a:t>
            </a:fld>
            <a:endParaRPr lang="ja-JP" altLang="en-US" dirty="0"/>
          </a:p>
        </p:txBody>
      </p:sp>
    </p:spTree>
    <p:extLst>
      <p:ext uri="{BB962C8B-B14F-4D97-AF65-F5344CB8AC3E}">
        <p14:creationId xmlns:p14="http://schemas.microsoft.com/office/powerpoint/2010/main" val="20915080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kumimoji="1" lang="ja-JP" altLang="en-US"/>
              <a:t>演繹法</a:t>
            </a:r>
            <a:r>
              <a:rPr kumimoji="1" lang="ja-JP" altLang="en-US" dirty="0"/>
              <a:t>と帰納法の関係性</a:t>
            </a:r>
          </a:p>
        </p:txBody>
      </p:sp>
      <p:sp>
        <p:nvSpPr>
          <p:cNvPr id="3" name="コンテンツ プレースホルダー 2">
            <a:extLst>
              <a:ext uri="{FF2B5EF4-FFF2-40B4-BE49-F238E27FC236}">
                <a16:creationId xmlns:a16="http://schemas.microsoft.com/office/drawing/2014/main" id="{46BB0B54-58AF-4AEF-AFDE-ED427BB2DB6C}"/>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180</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我々は瀬戸内海の自然を守るため、早急に具体策を講じなければならない</a:t>
            </a: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瀬戸内海の自然は</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貴重である</a:t>
            </a: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瀬戸内海の汚染は、危険なほどに進んでいる</a:t>
            </a: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このまま汚染を放置していると瀬戸内海の貴重な自然は失われてしまう</a:t>
            </a:r>
          </a:p>
        </p:txBody>
      </p: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720860"/>
            <a:ext cx="1107996" cy="369332"/>
          </a:xfrm>
          <a:prstGeom prst="rect">
            <a:avLst/>
          </a:prstGeom>
          <a:noFill/>
        </p:spPr>
        <p:txBody>
          <a:bodyPr wrap="none" rtlCol="0">
            <a:spAutoFit/>
          </a:bodyPr>
          <a:lstStyle/>
          <a:p>
            <a:r>
              <a:rPr lang="ja-JP" altLang="en-US" u="sng">
                <a:latin typeface="メイリオ" panose="020B0604030504040204" pitchFamily="50" charset="-128"/>
                <a:ea typeface="メイリオ" panose="020B0604030504040204" pitchFamily="50" charset="-128"/>
              </a:rPr>
              <a:t>前提条件</a:t>
            </a:r>
            <a:endParaRPr lang="ja-JP" altLang="en-US" u="sng" dirty="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633204" y="2710995"/>
            <a:ext cx="1800493" cy="369332"/>
          </a:xfrm>
          <a:prstGeom prst="rect">
            <a:avLst/>
          </a:prstGeom>
          <a:noFill/>
        </p:spPr>
        <p:txBody>
          <a:bodyPr wrap="none" rtlCol="0">
            <a:spAutoFit/>
          </a:bodyPr>
          <a:lstStyle/>
          <a:p>
            <a:pPr algn="ctr"/>
            <a:r>
              <a:rPr lang="ja-JP" altLang="en-US" u="sng">
                <a:latin typeface="メイリオ" panose="020B0604030504040204" pitchFamily="50" charset="-128"/>
                <a:ea typeface="メイリオ" panose="020B0604030504040204" pitchFamily="50" charset="-128"/>
              </a:rPr>
              <a:t>観察される事象</a:t>
            </a:r>
            <a:endParaRPr lang="ja-JP" altLang="en-US" u="sng" dirty="0">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dirty="0"/>
              <a:t>解釈による結論</a:t>
            </a:r>
          </a:p>
        </p:txBody>
      </p:sp>
      <p:sp>
        <p:nvSpPr>
          <p:cNvPr id="7" name="テキスト ボックス 6">
            <a:extLst>
              <a:ext uri="{FF2B5EF4-FFF2-40B4-BE49-F238E27FC236}">
                <a16:creationId xmlns:a16="http://schemas.microsoft.com/office/drawing/2014/main" id="{E4C96400-B0F5-4A09-B4FD-5C4CF59556A8}"/>
              </a:ext>
            </a:extLst>
          </p:cNvPr>
          <p:cNvSpPr txBox="1"/>
          <p:nvPr/>
        </p:nvSpPr>
        <p:spPr>
          <a:xfrm>
            <a:off x="1906403" y="4539151"/>
            <a:ext cx="2492990"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なぜ貴重なのか？不明</a:t>
            </a:r>
          </a:p>
        </p:txBody>
      </p:sp>
      <p:sp>
        <p:nvSpPr>
          <p:cNvPr id="8" name="矢印: 下 7">
            <a:extLst>
              <a:ext uri="{FF2B5EF4-FFF2-40B4-BE49-F238E27FC236}">
                <a16:creationId xmlns:a16="http://schemas.microsoft.com/office/drawing/2014/main" id="{8AEC09BD-2C36-464A-AB45-6F09A30FC5F5}"/>
              </a:ext>
            </a:extLst>
          </p:cNvPr>
          <p:cNvSpPr/>
          <p:nvPr/>
        </p:nvSpPr>
        <p:spPr>
          <a:xfrm>
            <a:off x="2936874" y="4077072"/>
            <a:ext cx="432048" cy="247542"/>
          </a:xfrm>
          <a:prstGeom prst="downArrow">
            <a:avLst/>
          </a:prstGeom>
          <a:solidFill>
            <a:srgbClr val="FF0000"/>
          </a:solidFill>
          <a:ln w="635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8" name="矢印: 右 57">
            <a:extLst>
              <a:ext uri="{FF2B5EF4-FFF2-40B4-BE49-F238E27FC236}">
                <a16:creationId xmlns:a16="http://schemas.microsoft.com/office/drawing/2014/main" id="{B4F837C2-3959-C4FC-FB5F-CC453FE16759}"/>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19" name="テキスト ボックス 18">
            <a:extLst>
              <a:ext uri="{FF2B5EF4-FFF2-40B4-BE49-F238E27FC236}">
                <a16:creationId xmlns:a16="http://schemas.microsoft.com/office/drawing/2014/main" id="{8C00A46A-E421-7740-B37A-D5ED14A63327}"/>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422FC81-F021-3A39-54EA-C24FAC5774B5}"/>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731862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kumimoji="1" lang="ja-JP" altLang="en-US"/>
              <a:t>演繹法と帰納法の関係性</a:t>
            </a:r>
            <a:endParaRPr kumimoji="1" lang="ja-JP" altLang="en-US" dirty="0"/>
          </a:p>
        </p:txBody>
      </p:sp>
      <p:sp>
        <p:nvSpPr>
          <p:cNvPr id="3" name="コンテンツ プレースホルダー 2">
            <a:extLst>
              <a:ext uri="{FF2B5EF4-FFF2-40B4-BE49-F238E27FC236}">
                <a16:creationId xmlns:a16="http://schemas.microsoft.com/office/drawing/2014/main" id="{46BB0B54-58AF-4AEF-AFDE-ED427BB2DB6C}"/>
              </a:ext>
            </a:extLst>
          </p:cNvPr>
          <p:cNvSpPr>
            <a:spLocks noGrp="1"/>
          </p:cNvSpPr>
          <p:nvPr>
            <p:ph idx="1"/>
          </p:nvPr>
        </p:nvSpPr>
        <p:spPr/>
        <p:txBody>
          <a:bodyPr>
            <a:normAutofit/>
          </a:bodyPr>
          <a:lstStyle/>
          <a:p>
            <a:r>
              <a:rPr kumimoji="1" lang="ja-JP" altLang="en-US" sz="2400"/>
              <a:t>帰納法で前提条件を証明する</a:t>
            </a:r>
            <a:endParaRPr kumimoji="1" lang="ja-JP" altLang="en-US" sz="2400" dirty="0"/>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181</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我々は瀬戸内海の自然を守るため、早急に具体策を講じなければならない</a:t>
            </a: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瀬戸内海の自然は</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貴重である</a:t>
            </a:r>
          </a:p>
        </p:txBody>
      </p:sp>
      <p:sp>
        <p:nvSpPr>
          <p:cNvPr id="9" name="正方形/長方形 8">
            <a:extLst>
              <a:ext uri="{FF2B5EF4-FFF2-40B4-BE49-F238E27FC236}">
                <a16:creationId xmlns:a16="http://schemas.microsoft.com/office/drawing/2014/main" id="{FC8CDD61-3157-4416-95BD-023CAD2D7507}"/>
              </a:ext>
            </a:extLst>
          </p:cNvPr>
          <p:cNvSpPr/>
          <p:nvPr/>
        </p:nvSpPr>
        <p:spPr>
          <a:xfrm>
            <a:off x="4163783" y="4365104"/>
            <a:ext cx="638645" cy="144016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瀬戸内エリアのかき類の養殖は全国の</a:t>
            </a:r>
            <a:r>
              <a:rPr lang="en-US" altLang="ja-JP" sz="1000" dirty="0">
                <a:latin typeface="メイリオ" panose="020B0604030504040204" pitchFamily="50" charset="-128"/>
                <a:ea typeface="メイリオ" panose="020B0604030504040204" pitchFamily="50" charset="-128"/>
              </a:rPr>
              <a:t>75%</a:t>
            </a:r>
            <a:r>
              <a:rPr lang="ja-JP" altLang="en-US" sz="1000" dirty="0">
                <a:latin typeface="メイリオ" panose="020B0604030504040204" pitchFamily="50" charset="-128"/>
                <a:ea typeface="メイリオ" panose="020B0604030504040204" pitchFamily="50" charset="-128"/>
              </a:rPr>
              <a:t>を占めている</a:t>
            </a:r>
          </a:p>
        </p:txBody>
      </p:sp>
      <p:sp>
        <p:nvSpPr>
          <p:cNvPr id="10" name="正方形/長方形 9">
            <a:extLst>
              <a:ext uri="{FF2B5EF4-FFF2-40B4-BE49-F238E27FC236}">
                <a16:creationId xmlns:a16="http://schemas.microsoft.com/office/drawing/2014/main" id="{1F997827-63C6-4F8D-8E7F-5BECAF8D1DF0}"/>
              </a:ext>
            </a:extLst>
          </p:cNvPr>
          <p:cNvSpPr/>
          <p:nvPr/>
        </p:nvSpPr>
        <p:spPr>
          <a:xfrm>
            <a:off x="2498172" y="4365104"/>
            <a:ext cx="638645" cy="144016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運輸交通に役立っている</a:t>
            </a:r>
          </a:p>
        </p:txBody>
      </p:sp>
      <p:sp>
        <p:nvSpPr>
          <p:cNvPr id="11" name="正方形/長方形 10">
            <a:extLst>
              <a:ext uri="{FF2B5EF4-FFF2-40B4-BE49-F238E27FC236}">
                <a16:creationId xmlns:a16="http://schemas.microsoft.com/office/drawing/2014/main" id="{07116C25-186E-41DE-BDD4-656EC3275FAB}"/>
              </a:ext>
            </a:extLst>
          </p:cNvPr>
          <p:cNvSpPr/>
          <p:nvPr/>
        </p:nvSpPr>
        <p:spPr>
          <a:xfrm>
            <a:off x="3218252" y="4365104"/>
            <a:ext cx="638645" cy="144016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瀬戸エリアの観光客は年間</a:t>
            </a:r>
            <a:r>
              <a:rPr lang="en-US" altLang="ja-JP" sz="1000" dirty="0">
                <a:latin typeface="メイリオ" panose="020B0604030504040204" pitchFamily="50" charset="-128"/>
                <a:ea typeface="メイリオ" panose="020B0604030504040204" pitchFamily="50" charset="-128"/>
              </a:rPr>
              <a:t>300</a:t>
            </a:r>
            <a:r>
              <a:rPr lang="ja-JP" altLang="en-US" sz="1000" dirty="0">
                <a:latin typeface="メイリオ" panose="020B0604030504040204" pitchFamily="50" charset="-128"/>
                <a:ea typeface="メイリオ" panose="020B0604030504040204" pitchFamily="50" charset="-128"/>
              </a:rPr>
              <a:t>万人近くに上る</a:t>
            </a:r>
          </a:p>
        </p:txBody>
      </p:sp>
      <p:sp>
        <p:nvSpPr>
          <p:cNvPr id="12" name="正方形/長方形 11">
            <a:extLst>
              <a:ext uri="{FF2B5EF4-FFF2-40B4-BE49-F238E27FC236}">
                <a16:creationId xmlns:a16="http://schemas.microsoft.com/office/drawing/2014/main" id="{05126952-D592-4997-B2AD-0410DB492503}"/>
              </a:ext>
            </a:extLst>
          </p:cNvPr>
          <p:cNvSpPr/>
          <p:nvPr/>
        </p:nvSpPr>
        <p:spPr>
          <a:xfrm>
            <a:off x="1784948" y="4365104"/>
            <a:ext cx="638645" cy="144016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住民の生活と、心の平安のよりどころである</a:t>
            </a: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瀬戸内海の汚染は、危険なほどに進んでいる</a:t>
            </a: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このまま汚染を放置していると瀬戸内海の貴重な自然は失われてしまう</a:t>
            </a:r>
          </a:p>
        </p:txBody>
      </p:sp>
      <p:sp>
        <p:nvSpPr>
          <p:cNvPr id="26" name="テキスト ボックス 25">
            <a:extLst>
              <a:ext uri="{FF2B5EF4-FFF2-40B4-BE49-F238E27FC236}">
                <a16:creationId xmlns:a16="http://schemas.microsoft.com/office/drawing/2014/main" id="{ECD1AB9B-0587-4F84-B86D-2AAAF730697F}"/>
              </a:ext>
            </a:extLst>
          </p:cNvPr>
          <p:cNvSpPr txBox="1"/>
          <p:nvPr/>
        </p:nvSpPr>
        <p:spPr>
          <a:xfrm>
            <a:off x="3775096" y="4540478"/>
            <a:ext cx="41549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cxnSp>
        <p:nvCxnSpPr>
          <p:cNvPr id="32" name="コネクタ: カギ線 31">
            <a:extLst>
              <a:ext uri="{FF2B5EF4-FFF2-40B4-BE49-F238E27FC236}">
                <a16:creationId xmlns:a16="http://schemas.microsoft.com/office/drawing/2014/main" id="{87D37ADC-25E3-4E22-A70C-39AB37BB576F}"/>
              </a:ext>
            </a:extLst>
          </p:cNvPr>
          <p:cNvCxnSpPr>
            <a:cxnSpLocks/>
            <a:stCxn id="12" idx="0"/>
            <a:endCxn id="6" idx="2"/>
          </p:cNvCxnSpPr>
          <p:nvPr/>
        </p:nvCxnSpPr>
        <p:spPr>
          <a:xfrm rot="5400000" flipH="1" flipV="1">
            <a:off x="2317657" y="3529863"/>
            <a:ext cx="621857" cy="104862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5" name="コネクタ: カギ線 34">
            <a:extLst>
              <a:ext uri="{FF2B5EF4-FFF2-40B4-BE49-F238E27FC236}">
                <a16:creationId xmlns:a16="http://schemas.microsoft.com/office/drawing/2014/main" id="{560684BC-8BB8-4FC6-91B8-0A25A40E16C5}"/>
              </a:ext>
            </a:extLst>
          </p:cNvPr>
          <p:cNvCxnSpPr>
            <a:cxnSpLocks/>
            <a:stCxn id="10" idx="0"/>
            <a:endCxn id="6" idx="2"/>
          </p:cNvCxnSpPr>
          <p:nvPr/>
        </p:nvCxnSpPr>
        <p:spPr>
          <a:xfrm rot="5400000" flipH="1" flipV="1">
            <a:off x="2674269" y="3886475"/>
            <a:ext cx="621857" cy="33540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8" name="コネクタ: カギ線 37">
            <a:extLst>
              <a:ext uri="{FF2B5EF4-FFF2-40B4-BE49-F238E27FC236}">
                <a16:creationId xmlns:a16="http://schemas.microsoft.com/office/drawing/2014/main" id="{1A942E5A-29DF-4B26-80FC-7DC885B633A0}"/>
              </a:ext>
            </a:extLst>
          </p:cNvPr>
          <p:cNvCxnSpPr>
            <a:cxnSpLocks/>
            <a:stCxn id="11" idx="0"/>
            <a:endCxn id="6" idx="2"/>
          </p:cNvCxnSpPr>
          <p:nvPr/>
        </p:nvCxnSpPr>
        <p:spPr>
          <a:xfrm rot="16200000" flipV="1">
            <a:off x="3034310" y="3861839"/>
            <a:ext cx="621857" cy="3846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40">
            <a:extLst>
              <a:ext uri="{FF2B5EF4-FFF2-40B4-BE49-F238E27FC236}">
                <a16:creationId xmlns:a16="http://schemas.microsoft.com/office/drawing/2014/main" id="{D0F9639A-9D5F-4919-A7D8-E078DE34F2FD}"/>
              </a:ext>
            </a:extLst>
          </p:cNvPr>
          <p:cNvCxnSpPr>
            <a:cxnSpLocks/>
            <a:stCxn id="9" idx="0"/>
            <a:endCxn id="6" idx="2"/>
          </p:cNvCxnSpPr>
          <p:nvPr/>
        </p:nvCxnSpPr>
        <p:spPr>
          <a:xfrm rot="16200000" flipV="1">
            <a:off x="3507075" y="3389073"/>
            <a:ext cx="621857" cy="133020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720860"/>
            <a:ext cx="1107996" cy="369332"/>
          </a:xfrm>
          <a:prstGeom prst="rect">
            <a:avLst/>
          </a:prstGeom>
          <a:noFill/>
        </p:spPr>
        <p:txBody>
          <a:bodyPr wrap="none" rtlCol="0">
            <a:spAutoFit/>
          </a:bodyPr>
          <a:lstStyle/>
          <a:p>
            <a:r>
              <a:rPr lang="ja-JP" altLang="en-US" u="sng" dirty="0">
                <a:latin typeface="メイリオ" panose="020B0604030504040204" pitchFamily="50" charset="-128"/>
                <a:ea typeface="メイリオ" panose="020B0604030504040204" pitchFamily="50" charset="-128"/>
              </a:rPr>
              <a:t>前提条件</a:t>
            </a: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633204" y="2710995"/>
            <a:ext cx="1800493" cy="369332"/>
          </a:xfrm>
          <a:prstGeom prst="rect">
            <a:avLst/>
          </a:prstGeom>
          <a:noFill/>
        </p:spPr>
        <p:txBody>
          <a:bodyPr wrap="none" rtlCol="0">
            <a:spAutoFit/>
          </a:bodyPr>
          <a:lstStyle/>
          <a:p>
            <a:pPr algn="ctr"/>
            <a:r>
              <a:rPr lang="ja-JP" altLang="en-US" u="sng">
                <a:latin typeface="メイリオ" panose="020B0604030504040204" pitchFamily="50" charset="-128"/>
                <a:ea typeface="メイリオ" panose="020B0604030504040204" pitchFamily="50" charset="-128"/>
              </a:rPr>
              <a:t>観察される事象</a:t>
            </a:r>
            <a:endParaRPr lang="ja-JP" altLang="en-US" u="sng" dirty="0">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dirty="0"/>
              <a:t>解釈による結論</a:t>
            </a:r>
          </a:p>
        </p:txBody>
      </p:sp>
      <p:sp>
        <p:nvSpPr>
          <p:cNvPr id="7" name="テキスト ボックス 6">
            <a:extLst>
              <a:ext uri="{FF2B5EF4-FFF2-40B4-BE49-F238E27FC236}">
                <a16:creationId xmlns:a16="http://schemas.microsoft.com/office/drawing/2014/main" id="{8EAB4820-B541-49B2-95C6-DA29569EDD59}"/>
              </a:ext>
            </a:extLst>
          </p:cNvPr>
          <p:cNvSpPr txBox="1"/>
          <p:nvPr/>
        </p:nvSpPr>
        <p:spPr>
          <a:xfrm>
            <a:off x="1958370" y="5955153"/>
            <a:ext cx="2723823"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結論と根拠の組み合わせ</a:t>
            </a:r>
          </a:p>
        </p:txBody>
      </p:sp>
      <p:sp>
        <p:nvSpPr>
          <p:cNvPr id="27" name="矢印: 右 57">
            <a:extLst>
              <a:ext uri="{FF2B5EF4-FFF2-40B4-BE49-F238E27FC236}">
                <a16:creationId xmlns:a16="http://schemas.microsoft.com/office/drawing/2014/main" id="{D20CA955-B4EE-0289-3907-DDFB79751459}"/>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28" name="テキスト ボックス 27">
            <a:extLst>
              <a:ext uri="{FF2B5EF4-FFF2-40B4-BE49-F238E27FC236}">
                <a16:creationId xmlns:a16="http://schemas.microsoft.com/office/drawing/2014/main" id="{01F63E4A-68C9-A54A-3B0E-DF118EEFE338}"/>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44F450FA-3118-0096-672C-32E4671E21DD}"/>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4250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kumimoji="1" lang="ja-JP" altLang="en-US" dirty="0"/>
              <a:t>演繹法と帰納法の関係性</a:t>
            </a:r>
          </a:p>
        </p:txBody>
      </p:sp>
      <p:sp>
        <p:nvSpPr>
          <p:cNvPr id="3" name="コンテンツ プレースホルダー 2">
            <a:extLst>
              <a:ext uri="{FF2B5EF4-FFF2-40B4-BE49-F238E27FC236}">
                <a16:creationId xmlns:a16="http://schemas.microsoft.com/office/drawing/2014/main" id="{46BB0B54-58AF-4AEF-AFDE-ED427BB2DB6C}"/>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182</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我々は瀬戸内海の自然を守るため、早急に具体策を講じなければならない</a:t>
            </a: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瀬戸内海の自然は</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貴重である</a:t>
            </a:r>
          </a:p>
        </p:txBody>
      </p:sp>
      <p:sp>
        <p:nvSpPr>
          <p:cNvPr id="9" name="正方形/長方形 8">
            <a:extLst>
              <a:ext uri="{FF2B5EF4-FFF2-40B4-BE49-F238E27FC236}">
                <a16:creationId xmlns:a16="http://schemas.microsoft.com/office/drawing/2014/main" id="{FC8CDD61-3157-4416-95BD-023CAD2D7507}"/>
              </a:ext>
            </a:extLst>
          </p:cNvPr>
          <p:cNvSpPr/>
          <p:nvPr/>
        </p:nvSpPr>
        <p:spPr>
          <a:xfrm>
            <a:off x="4163783"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瀬戸内エリアのかき類の養殖は全国の</a:t>
            </a:r>
            <a:r>
              <a:rPr lang="en-US" altLang="ja-JP" sz="1000" dirty="0">
                <a:latin typeface="メイリオ" panose="020B0604030504040204" pitchFamily="50" charset="-128"/>
                <a:ea typeface="メイリオ" panose="020B0604030504040204" pitchFamily="50" charset="-128"/>
              </a:rPr>
              <a:t>75%</a:t>
            </a:r>
            <a:r>
              <a:rPr lang="ja-JP" altLang="en-US" sz="1000" dirty="0">
                <a:latin typeface="メイリオ" panose="020B0604030504040204" pitchFamily="50" charset="-128"/>
                <a:ea typeface="メイリオ" panose="020B0604030504040204" pitchFamily="50" charset="-128"/>
              </a:rPr>
              <a:t>を占めている</a:t>
            </a:r>
          </a:p>
        </p:txBody>
      </p:sp>
      <p:sp>
        <p:nvSpPr>
          <p:cNvPr id="10" name="正方形/長方形 9">
            <a:extLst>
              <a:ext uri="{FF2B5EF4-FFF2-40B4-BE49-F238E27FC236}">
                <a16:creationId xmlns:a16="http://schemas.microsoft.com/office/drawing/2014/main" id="{1F997827-63C6-4F8D-8E7F-5BECAF8D1DF0}"/>
              </a:ext>
            </a:extLst>
          </p:cNvPr>
          <p:cNvSpPr/>
          <p:nvPr/>
        </p:nvSpPr>
        <p:spPr>
          <a:xfrm>
            <a:off x="2498172"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運輸交通に役立っている</a:t>
            </a:r>
          </a:p>
        </p:txBody>
      </p:sp>
      <p:sp>
        <p:nvSpPr>
          <p:cNvPr id="11" name="正方形/長方形 10">
            <a:extLst>
              <a:ext uri="{FF2B5EF4-FFF2-40B4-BE49-F238E27FC236}">
                <a16:creationId xmlns:a16="http://schemas.microsoft.com/office/drawing/2014/main" id="{07116C25-186E-41DE-BDD4-656EC3275FAB}"/>
              </a:ext>
            </a:extLst>
          </p:cNvPr>
          <p:cNvSpPr/>
          <p:nvPr/>
        </p:nvSpPr>
        <p:spPr>
          <a:xfrm>
            <a:off x="3218252"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瀬戸エリアの観光客は年間</a:t>
            </a:r>
            <a:r>
              <a:rPr lang="en-US" altLang="ja-JP" sz="1000" dirty="0">
                <a:latin typeface="メイリオ" panose="020B0604030504040204" pitchFamily="50" charset="-128"/>
                <a:ea typeface="メイリオ" panose="020B0604030504040204" pitchFamily="50" charset="-128"/>
              </a:rPr>
              <a:t>300</a:t>
            </a:r>
            <a:r>
              <a:rPr lang="ja-JP" altLang="en-US" sz="1000" dirty="0">
                <a:latin typeface="メイリオ" panose="020B0604030504040204" pitchFamily="50" charset="-128"/>
                <a:ea typeface="メイリオ" panose="020B0604030504040204" pitchFamily="50" charset="-128"/>
              </a:rPr>
              <a:t>万人近くに上る</a:t>
            </a:r>
          </a:p>
        </p:txBody>
      </p:sp>
      <p:sp>
        <p:nvSpPr>
          <p:cNvPr id="12" name="正方形/長方形 11">
            <a:extLst>
              <a:ext uri="{FF2B5EF4-FFF2-40B4-BE49-F238E27FC236}">
                <a16:creationId xmlns:a16="http://schemas.microsoft.com/office/drawing/2014/main" id="{05126952-D592-4997-B2AD-0410DB492503}"/>
              </a:ext>
            </a:extLst>
          </p:cNvPr>
          <p:cNvSpPr/>
          <p:nvPr/>
        </p:nvSpPr>
        <p:spPr>
          <a:xfrm>
            <a:off x="1784948"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住民の生活と、心の平安のよりどころである</a:t>
            </a: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瀬戸内海の汚染は、危険なほどに進んでいる</a:t>
            </a: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このまま汚染を放置していると瀬戸内海の貴重な自然は失われてしまう</a:t>
            </a:r>
          </a:p>
        </p:txBody>
      </p:sp>
      <p:sp>
        <p:nvSpPr>
          <p:cNvPr id="26" name="テキスト ボックス 25">
            <a:extLst>
              <a:ext uri="{FF2B5EF4-FFF2-40B4-BE49-F238E27FC236}">
                <a16:creationId xmlns:a16="http://schemas.microsoft.com/office/drawing/2014/main" id="{ECD1AB9B-0587-4F84-B86D-2AAAF730697F}"/>
              </a:ext>
            </a:extLst>
          </p:cNvPr>
          <p:cNvSpPr txBox="1"/>
          <p:nvPr/>
        </p:nvSpPr>
        <p:spPr>
          <a:xfrm>
            <a:off x="3775096" y="4540478"/>
            <a:ext cx="41549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cxnSp>
        <p:nvCxnSpPr>
          <p:cNvPr id="32" name="コネクタ: カギ線 31">
            <a:extLst>
              <a:ext uri="{FF2B5EF4-FFF2-40B4-BE49-F238E27FC236}">
                <a16:creationId xmlns:a16="http://schemas.microsoft.com/office/drawing/2014/main" id="{87D37ADC-25E3-4E22-A70C-39AB37BB576F}"/>
              </a:ext>
            </a:extLst>
          </p:cNvPr>
          <p:cNvCxnSpPr>
            <a:cxnSpLocks/>
            <a:stCxn id="12" idx="0"/>
            <a:endCxn id="6" idx="2"/>
          </p:cNvCxnSpPr>
          <p:nvPr/>
        </p:nvCxnSpPr>
        <p:spPr>
          <a:xfrm rot="5400000" flipH="1" flipV="1">
            <a:off x="2317657" y="3529863"/>
            <a:ext cx="621857" cy="104862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5" name="コネクタ: カギ線 34">
            <a:extLst>
              <a:ext uri="{FF2B5EF4-FFF2-40B4-BE49-F238E27FC236}">
                <a16:creationId xmlns:a16="http://schemas.microsoft.com/office/drawing/2014/main" id="{560684BC-8BB8-4FC6-91B8-0A25A40E16C5}"/>
              </a:ext>
            </a:extLst>
          </p:cNvPr>
          <p:cNvCxnSpPr>
            <a:cxnSpLocks/>
            <a:stCxn id="10" idx="0"/>
            <a:endCxn id="6" idx="2"/>
          </p:cNvCxnSpPr>
          <p:nvPr/>
        </p:nvCxnSpPr>
        <p:spPr>
          <a:xfrm rot="5400000" flipH="1" flipV="1">
            <a:off x="2674269" y="3886475"/>
            <a:ext cx="621857" cy="33540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8" name="コネクタ: カギ線 37">
            <a:extLst>
              <a:ext uri="{FF2B5EF4-FFF2-40B4-BE49-F238E27FC236}">
                <a16:creationId xmlns:a16="http://schemas.microsoft.com/office/drawing/2014/main" id="{1A942E5A-29DF-4B26-80FC-7DC885B633A0}"/>
              </a:ext>
            </a:extLst>
          </p:cNvPr>
          <p:cNvCxnSpPr>
            <a:cxnSpLocks/>
            <a:stCxn id="11" idx="0"/>
            <a:endCxn id="6" idx="2"/>
          </p:cNvCxnSpPr>
          <p:nvPr/>
        </p:nvCxnSpPr>
        <p:spPr>
          <a:xfrm rot="16200000" flipV="1">
            <a:off x="3034310" y="3861839"/>
            <a:ext cx="621857" cy="3846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40">
            <a:extLst>
              <a:ext uri="{FF2B5EF4-FFF2-40B4-BE49-F238E27FC236}">
                <a16:creationId xmlns:a16="http://schemas.microsoft.com/office/drawing/2014/main" id="{D0F9639A-9D5F-4919-A7D8-E078DE34F2FD}"/>
              </a:ext>
            </a:extLst>
          </p:cNvPr>
          <p:cNvCxnSpPr>
            <a:cxnSpLocks/>
            <a:stCxn id="9" idx="0"/>
            <a:endCxn id="6" idx="2"/>
          </p:cNvCxnSpPr>
          <p:nvPr/>
        </p:nvCxnSpPr>
        <p:spPr>
          <a:xfrm rot="16200000" flipV="1">
            <a:off x="3507075" y="3389073"/>
            <a:ext cx="621857" cy="133020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720860"/>
            <a:ext cx="1107996" cy="369332"/>
          </a:xfrm>
          <a:prstGeom prst="rect">
            <a:avLst/>
          </a:prstGeom>
          <a:noFill/>
        </p:spPr>
        <p:txBody>
          <a:bodyPr wrap="none" rtlCol="0">
            <a:spAutoFit/>
          </a:bodyPr>
          <a:lstStyle/>
          <a:p>
            <a:r>
              <a:rPr lang="ja-JP" altLang="en-US" u="sng" dirty="0">
                <a:latin typeface="メイリオ" panose="020B0604030504040204" pitchFamily="50" charset="-128"/>
                <a:ea typeface="メイリオ" panose="020B0604030504040204" pitchFamily="50" charset="-128"/>
              </a:rPr>
              <a:t>前提条件</a:t>
            </a: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633204" y="2710995"/>
            <a:ext cx="1800493" cy="369332"/>
          </a:xfrm>
          <a:prstGeom prst="rect">
            <a:avLst/>
          </a:prstGeom>
          <a:noFill/>
        </p:spPr>
        <p:txBody>
          <a:bodyPr wrap="none" rtlCol="0">
            <a:spAutoFit/>
          </a:bodyPr>
          <a:lstStyle/>
          <a:p>
            <a:pPr algn="ctr"/>
            <a:r>
              <a:rPr lang="ja-JP" altLang="en-US" u="sng">
                <a:latin typeface="メイリオ" panose="020B0604030504040204" pitchFamily="50" charset="-128"/>
                <a:ea typeface="メイリオ" panose="020B0604030504040204" pitchFamily="50" charset="-128"/>
              </a:rPr>
              <a:t>観察される事象</a:t>
            </a:r>
            <a:endParaRPr lang="ja-JP" altLang="en-US" u="sng" dirty="0">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dirty="0"/>
              <a:t>解釈による結論</a:t>
            </a:r>
          </a:p>
        </p:txBody>
      </p:sp>
      <p:sp>
        <p:nvSpPr>
          <p:cNvPr id="34" name="テキスト ボックス 33">
            <a:extLst>
              <a:ext uri="{FF2B5EF4-FFF2-40B4-BE49-F238E27FC236}">
                <a16:creationId xmlns:a16="http://schemas.microsoft.com/office/drawing/2014/main" id="{8B646310-92CF-4FB1-B9FD-D498C170C2E3}"/>
              </a:ext>
            </a:extLst>
          </p:cNvPr>
          <p:cNvSpPr txBox="1"/>
          <p:nvPr/>
        </p:nvSpPr>
        <p:spPr>
          <a:xfrm>
            <a:off x="5386203" y="4539151"/>
            <a:ext cx="2375408" cy="923330"/>
          </a:xfrm>
          <a:prstGeom prst="rect">
            <a:avLst/>
          </a:prstGeom>
          <a:noFill/>
        </p:spPr>
        <p:txBody>
          <a:bodyPr wrap="squar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何をもって汚染が進んでいるとしているのか不明</a:t>
            </a:r>
          </a:p>
        </p:txBody>
      </p:sp>
      <p:sp>
        <p:nvSpPr>
          <p:cNvPr id="36" name="矢印: 下 35">
            <a:extLst>
              <a:ext uri="{FF2B5EF4-FFF2-40B4-BE49-F238E27FC236}">
                <a16:creationId xmlns:a16="http://schemas.microsoft.com/office/drawing/2014/main" id="{A68F4A92-297E-4D4C-9FD7-EE830C41F5C1}"/>
              </a:ext>
            </a:extLst>
          </p:cNvPr>
          <p:cNvSpPr/>
          <p:nvPr/>
        </p:nvSpPr>
        <p:spPr>
          <a:xfrm>
            <a:off x="6334383" y="4077072"/>
            <a:ext cx="432048" cy="247542"/>
          </a:xfrm>
          <a:prstGeom prst="downArrow">
            <a:avLst/>
          </a:prstGeom>
          <a:solidFill>
            <a:srgbClr val="FF0000"/>
          </a:solidFill>
          <a:ln w="6350">
            <a:solidFill>
              <a:srgbClr val="FF0000"/>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7" name="矢印: 右 57">
            <a:extLst>
              <a:ext uri="{FF2B5EF4-FFF2-40B4-BE49-F238E27FC236}">
                <a16:creationId xmlns:a16="http://schemas.microsoft.com/office/drawing/2014/main" id="{DFFF7CA6-35A0-609D-168A-3FB2837C944B}"/>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28" name="テキスト ボックス 27">
            <a:extLst>
              <a:ext uri="{FF2B5EF4-FFF2-40B4-BE49-F238E27FC236}">
                <a16:creationId xmlns:a16="http://schemas.microsoft.com/office/drawing/2014/main" id="{C3EF01FA-C9EE-A24D-5CF7-7AE27577DB8D}"/>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3F9ACB29-19B7-C4F4-A993-EAFB240E25F7}"/>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450471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kumimoji="1" lang="ja-JP" altLang="en-US" dirty="0"/>
              <a:t>演繹法と帰納法の関係性</a:t>
            </a:r>
          </a:p>
        </p:txBody>
      </p:sp>
      <p:sp>
        <p:nvSpPr>
          <p:cNvPr id="3" name="コンテンツ プレースホルダー 2">
            <a:extLst>
              <a:ext uri="{FF2B5EF4-FFF2-40B4-BE49-F238E27FC236}">
                <a16:creationId xmlns:a16="http://schemas.microsoft.com/office/drawing/2014/main" id="{46BB0B54-58AF-4AEF-AFDE-ED427BB2DB6C}"/>
              </a:ext>
            </a:extLst>
          </p:cNvPr>
          <p:cNvSpPr>
            <a:spLocks noGrp="1"/>
          </p:cNvSpPr>
          <p:nvPr>
            <p:ph idx="1"/>
          </p:nvPr>
        </p:nvSpPr>
        <p:spPr/>
        <p:txBody>
          <a:bodyPr>
            <a:normAutofit/>
          </a:bodyPr>
          <a:lstStyle/>
          <a:p>
            <a:r>
              <a:rPr kumimoji="1" lang="ja-JP" altLang="en-US" sz="2400"/>
              <a:t>隠れた前提条件を帰納法で証明する</a:t>
            </a:r>
            <a:endParaRPr kumimoji="1" lang="ja-JP" altLang="en-US" sz="2400" dirty="0"/>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183</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我々は瀬戸内海の自然を守るため、早急に具体策を講じなければならない</a:t>
            </a: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瀬戸内海の自然は</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貴重である</a:t>
            </a:r>
          </a:p>
        </p:txBody>
      </p:sp>
      <p:sp>
        <p:nvSpPr>
          <p:cNvPr id="9" name="正方形/長方形 8">
            <a:extLst>
              <a:ext uri="{FF2B5EF4-FFF2-40B4-BE49-F238E27FC236}">
                <a16:creationId xmlns:a16="http://schemas.microsoft.com/office/drawing/2014/main" id="{FC8CDD61-3157-4416-95BD-023CAD2D7507}"/>
              </a:ext>
            </a:extLst>
          </p:cNvPr>
          <p:cNvSpPr/>
          <p:nvPr/>
        </p:nvSpPr>
        <p:spPr>
          <a:xfrm>
            <a:off x="4163783"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瀬戸内エリアのかき類の養殖は全国の</a:t>
            </a:r>
            <a:r>
              <a:rPr lang="en-US" altLang="ja-JP" sz="1000" dirty="0">
                <a:latin typeface="メイリオ" panose="020B0604030504040204" pitchFamily="50" charset="-128"/>
                <a:ea typeface="メイリオ" panose="020B0604030504040204" pitchFamily="50" charset="-128"/>
              </a:rPr>
              <a:t>75%</a:t>
            </a:r>
            <a:r>
              <a:rPr lang="ja-JP" altLang="en-US" sz="1000" dirty="0">
                <a:latin typeface="メイリオ" panose="020B0604030504040204" pitchFamily="50" charset="-128"/>
                <a:ea typeface="メイリオ" panose="020B0604030504040204" pitchFamily="50" charset="-128"/>
              </a:rPr>
              <a:t>を占めている</a:t>
            </a:r>
          </a:p>
        </p:txBody>
      </p:sp>
      <p:sp>
        <p:nvSpPr>
          <p:cNvPr id="10" name="正方形/長方形 9">
            <a:extLst>
              <a:ext uri="{FF2B5EF4-FFF2-40B4-BE49-F238E27FC236}">
                <a16:creationId xmlns:a16="http://schemas.microsoft.com/office/drawing/2014/main" id="{1F997827-63C6-4F8D-8E7F-5BECAF8D1DF0}"/>
              </a:ext>
            </a:extLst>
          </p:cNvPr>
          <p:cNvSpPr/>
          <p:nvPr/>
        </p:nvSpPr>
        <p:spPr>
          <a:xfrm>
            <a:off x="2498172"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運輸交通に役立っている</a:t>
            </a:r>
          </a:p>
        </p:txBody>
      </p:sp>
      <p:sp>
        <p:nvSpPr>
          <p:cNvPr id="11" name="正方形/長方形 10">
            <a:extLst>
              <a:ext uri="{FF2B5EF4-FFF2-40B4-BE49-F238E27FC236}">
                <a16:creationId xmlns:a16="http://schemas.microsoft.com/office/drawing/2014/main" id="{07116C25-186E-41DE-BDD4-656EC3275FAB}"/>
              </a:ext>
            </a:extLst>
          </p:cNvPr>
          <p:cNvSpPr/>
          <p:nvPr/>
        </p:nvSpPr>
        <p:spPr>
          <a:xfrm>
            <a:off x="3218252"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瀬戸エリアの観光客は年間</a:t>
            </a:r>
            <a:r>
              <a:rPr lang="en-US" altLang="ja-JP" sz="1000" dirty="0">
                <a:latin typeface="メイリオ" panose="020B0604030504040204" pitchFamily="50" charset="-128"/>
                <a:ea typeface="メイリオ" panose="020B0604030504040204" pitchFamily="50" charset="-128"/>
              </a:rPr>
              <a:t>300</a:t>
            </a:r>
            <a:r>
              <a:rPr lang="ja-JP" altLang="en-US" sz="1000" dirty="0">
                <a:latin typeface="メイリオ" panose="020B0604030504040204" pitchFamily="50" charset="-128"/>
                <a:ea typeface="メイリオ" panose="020B0604030504040204" pitchFamily="50" charset="-128"/>
              </a:rPr>
              <a:t>万人近くに上る</a:t>
            </a:r>
          </a:p>
        </p:txBody>
      </p:sp>
      <p:sp>
        <p:nvSpPr>
          <p:cNvPr id="12" name="正方形/長方形 11">
            <a:extLst>
              <a:ext uri="{FF2B5EF4-FFF2-40B4-BE49-F238E27FC236}">
                <a16:creationId xmlns:a16="http://schemas.microsoft.com/office/drawing/2014/main" id="{05126952-D592-4997-B2AD-0410DB492503}"/>
              </a:ext>
            </a:extLst>
          </p:cNvPr>
          <p:cNvSpPr/>
          <p:nvPr/>
        </p:nvSpPr>
        <p:spPr>
          <a:xfrm>
            <a:off x="1763516" y="4365104"/>
            <a:ext cx="660078"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住民の生活と、心の平安のよりどころである</a:t>
            </a: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瀬戸内海の汚染は、危険なほどに進んでいる</a:t>
            </a: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このまま汚染を放置していると瀬戸内海の貴重な自然は失われてしまう</a:t>
            </a:r>
          </a:p>
        </p:txBody>
      </p:sp>
      <p:sp>
        <p:nvSpPr>
          <p:cNvPr id="21" name="正方形/長方形 20">
            <a:extLst>
              <a:ext uri="{FF2B5EF4-FFF2-40B4-BE49-F238E27FC236}">
                <a16:creationId xmlns:a16="http://schemas.microsoft.com/office/drawing/2014/main" id="{D0556730-B460-4953-8807-577BEDBF95E0}"/>
              </a:ext>
            </a:extLst>
          </p:cNvPr>
          <p:cNvSpPr/>
          <p:nvPr/>
        </p:nvSpPr>
        <p:spPr>
          <a:xfrm>
            <a:off x="5097316" y="4365104"/>
            <a:ext cx="638645" cy="144016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はまちや牡蠣が大量死し、養殖漁業が困難になりつつある</a:t>
            </a:r>
          </a:p>
        </p:txBody>
      </p:sp>
      <p:sp>
        <p:nvSpPr>
          <p:cNvPr id="22" name="正方形/長方形 21">
            <a:extLst>
              <a:ext uri="{FF2B5EF4-FFF2-40B4-BE49-F238E27FC236}">
                <a16:creationId xmlns:a16="http://schemas.microsoft.com/office/drawing/2014/main" id="{5C62A8D7-3FCE-499C-941E-B6A2587C77A5}"/>
              </a:ext>
            </a:extLst>
          </p:cNvPr>
          <p:cNvSpPr/>
          <p:nvPr/>
        </p:nvSpPr>
        <p:spPr>
          <a:xfrm>
            <a:off x="5817396" y="4365104"/>
            <a:ext cx="638645" cy="144016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とった魚が油臭い</a:t>
            </a:r>
          </a:p>
        </p:txBody>
      </p:sp>
      <p:sp>
        <p:nvSpPr>
          <p:cNvPr id="23" name="正方形/長方形 22">
            <a:extLst>
              <a:ext uri="{FF2B5EF4-FFF2-40B4-BE49-F238E27FC236}">
                <a16:creationId xmlns:a16="http://schemas.microsoft.com/office/drawing/2014/main" id="{2630576A-F84B-411B-8987-17D0FD263F84}"/>
              </a:ext>
            </a:extLst>
          </p:cNvPr>
          <p:cNvSpPr/>
          <p:nvPr/>
        </p:nvSpPr>
        <p:spPr>
          <a:xfrm>
            <a:off x="6537476" y="4365104"/>
            <a:ext cx="638645" cy="144016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海水浴ができない場所が、すでに</a:t>
            </a:r>
            <a:r>
              <a:rPr lang="en-US" altLang="ja-JP" sz="1000" dirty="0">
                <a:latin typeface="メイリオ" panose="020B0604030504040204" pitchFamily="50" charset="-128"/>
                <a:ea typeface="メイリオ" panose="020B0604030504040204" pitchFamily="50" charset="-128"/>
              </a:rPr>
              <a:t>50</a:t>
            </a:r>
            <a:r>
              <a:rPr lang="ja-JP" altLang="en-US" sz="1000" dirty="0">
                <a:latin typeface="メイリオ" panose="020B0604030504040204" pitchFamily="50" charset="-128"/>
                <a:ea typeface="メイリオ" panose="020B0604030504040204" pitchFamily="50" charset="-128"/>
              </a:rPr>
              <a:t>か所にのぼる</a:t>
            </a:r>
          </a:p>
        </p:txBody>
      </p:sp>
      <p:sp>
        <p:nvSpPr>
          <p:cNvPr id="24" name="正方形/長方形 23">
            <a:extLst>
              <a:ext uri="{FF2B5EF4-FFF2-40B4-BE49-F238E27FC236}">
                <a16:creationId xmlns:a16="http://schemas.microsoft.com/office/drawing/2014/main" id="{D3DFE21B-0BAD-4266-A26C-989D837CFDD8}"/>
              </a:ext>
            </a:extLst>
          </p:cNvPr>
          <p:cNvSpPr/>
          <p:nvPr/>
        </p:nvSpPr>
        <p:spPr>
          <a:xfrm>
            <a:off x="7481303" y="4365104"/>
            <a:ext cx="638645" cy="144016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有害液体物質確認件数が</a:t>
            </a:r>
            <a:r>
              <a:rPr lang="en-US" altLang="ja-JP" sz="1000" dirty="0">
                <a:latin typeface="メイリオ" panose="020B0604030504040204" pitchFamily="50" charset="-128"/>
                <a:ea typeface="メイリオ" panose="020B0604030504040204" pitchFamily="50" charset="-128"/>
              </a:rPr>
              <a:t>10</a:t>
            </a:r>
            <a:r>
              <a:rPr lang="ja-JP" altLang="en-US" sz="1000" dirty="0">
                <a:latin typeface="メイリオ" panose="020B0604030504040204" pitchFamily="50" charset="-128"/>
                <a:ea typeface="メイリオ" panose="020B0604030504040204" pitchFamily="50" charset="-128"/>
              </a:rPr>
              <a:t>年で</a:t>
            </a:r>
            <a:r>
              <a:rPr lang="en-US" altLang="ja-JP" sz="1000" dirty="0">
                <a:latin typeface="メイリオ" panose="020B0604030504040204" pitchFamily="50" charset="-128"/>
                <a:ea typeface="メイリオ" panose="020B0604030504040204" pitchFamily="50" charset="-128"/>
              </a:rPr>
              <a:t>3</a:t>
            </a:r>
            <a:r>
              <a:rPr lang="ja-JP" altLang="en-US" sz="1000" dirty="0">
                <a:latin typeface="メイリオ" panose="020B0604030504040204" pitchFamily="50" charset="-128"/>
                <a:ea typeface="メイリオ" panose="020B0604030504040204" pitchFamily="50" charset="-128"/>
              </a:rPr>
              <a:t>倍に</a:t>
            </a:r>
          </a:p>
        </p:txBody>
      </p:sp>
      <p:sp>
        <p:nvSpPr>
          <p:cNvPr id="25" name="テキスト ボックス 24">
            <a:extLst>
              <a:ext uri="{FF2B5EF4-FFF2-40B4-BE49-F238E27FC236}">
                <a16:creationId xmlns:a16="http://schemas.microsoft.com/office/drawing/2014/main" id="{7EB89832-ADB5-497F-8870-1E9246BC6E92}"/>
              </a:ext>
            </a:extLst>
          </p:cNvPr>
          <p:cNvSpPr txBox="1"/>
          <p:nvPr/>
        </p:nvSpPr>
        <p:spPr>
          <a:xfrm>
            <a:off x="7113539" y="4540478"/>
            <a:ext cx="41549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CD1AB9B-0587-4F84-B86D-2AAAF730697F}"/>
              </a:ext>
            </a:extLst>
          </p:cNvPr>
          <p:cNvSpPr txBox="1"/>
          <p:nvPr/>
        </p:nvSpPr>
        <p:spPr>
          <a:xfrm>
            <a:off x="3775096" y="4540478"/>
            <a:ext cx="41549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cxnSp>
        <p:nvCxnSpPr>
          <p:cNvPr id="32" name="コネクタ: カギ線 31">
            <a:extLst>
              <a:ext uri="{FF2B5EF4-FFF2-40B4-BE49-F238E27FC236}">
                <a16:creationId xmlns:a16="http://schemas.microsoft.com/office/drawing/2014/main" id="{87D37ADC-25E3-4E22-A70C-39AB37BB576F}"/>
              </a:ext>
            </a:extLst>
          </p:cNvPr>
          <p:cNvCxnSpPr>
            <a:cxnSpLocks/>
            <a:stCxn id="12" idx="0"/>
            <a:endCxn id="6" idx="2"/>
          </p:cNvCxnSpPr>
          <p:nvPr/>
        </p:nvCxnSpPr>
        <p:spPr>
          <a:xfrm rot="5400000" flipH="1" flipV="1">
            <a:off x="2312299" y="3524504"/>
            <a:ext cx="621857" cy="105934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5" name="コネクタ: カギ線 34">
            <a:extLst>
              <a:ext uri="{FF2B5EF4-FFF2-40B4-BE49-F238E27FC236}">
                <a16:creationId xmlns:a16="http://schemas.microsoft.com/office/drawing/2014/main" id="{560684BC-8BB8-4FC6-91B8-0A25A40E16C5}"/>
              </a:ext>
            </a:extLst>
          </p:cNvPr>
          <p:cNvCxnSpPr>
            <a:cxnSpLocks/>
            <a:stCxn id="10" idx="0"/>
            <a:endCxn id="6" idx="2"/>
          </p:cNvCxnSpPr>
          <p:nvPr/>
        </p:nvCxnSpPr>
        <p:spPr>
          <a:xfrm rot="5400000" flipH="1" flipV="1">
            <a:off x="2674269" y="3886475"/>
            <a:ext cx="621857" cy="33540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8" name="コネクタ: カギ線 37">
            <a:extLst>
              <a:ext uri="{FF2B5EF4-FFF2-40B4-BE49-F238E27FC236}">
                <a16:creationId xmlns:a16="http://schemas.microsoft.com/office/drawing/2014/main" id="{1A942E5A-29DF-4B26-80FC-7DC885B633A0}"/>
              </a:ext>
            </a:extLst>
          </p:cNvPr>
          <p:cNvCxnSpPr>
            <a:cxnSpLocks/>
            <a:stCxn id="11" idx="0"/>
            <a:endCxn id="6" idx="2"/>
          </p:cNvCxnSpPr>
          <p:nvPr/>
        </p:nvCxnSpPr>
        <p:spPr>
          <a:xfrm rot="16200000" flipV="1">
            <a:off x="3034310" y="3861839"/>
            <a:ext cx="621857" cy="3846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40">
            <a:extLst>
              <a:ext uri="{FF2B5EF4-FFF2-40B4-BE49-F238E27FC236}">
                <a16:creationId xmlns:a16="http://schemas.microsoft.com/office/drawing/2014/main" id="{D0F9639A-9D5F-4919-A7D8-E078DE34F2FD}"/>
              </a:ext>
            </a:extLst>
          </p:cNvPr>
          <p:cNvCxnSpPr>
            <a:cxnSpLocks/>
            <a:stCxn id="9" idx="0"/>
            <a:endCxn id="6" idx="2"/>
          </p:cNvCxnSpPr>
          <p:nvPr/>
        </p:nvCxnSpPr>
        <p:spPr>
          <a:xfrm rot="16200000" flipV="1">
            <a:off x="3507075" y="3389073"/>
            <a:ext cx="621857" cy="133020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4" name="コネクタ: カギ線 43">
            <a:extLst>
              <a:ext uri="{FF2B5EF4-FFF2-40B4-BE49-F238E27FC236}">
                <a16:creationId xmlns:a16="http://schemas.microsoft.com/office/drawing/2014/main" id="{89C202CA-57F0-4953-9CFA-5F9E4A9D8FA9}"/>
              </a:ext>
            </a:extLst>
          </p:cNvPr>
          <p:cNvCxnSpPr>
            <a:cxnSpLocks/>
            <a:stCxn id="21" idx="0"/>
            <a:endCxn id="14" idx="2"/>
          </p:cNvCxnSpPr>
          <p:nvPr/>
        </p:nvCxnSpPr>
        <p:spPr>
          <a:xfrm rot="5400000" flipH="1" flipV="1">
            <a:off x="5666663" y="3493225"/>
            <a:ext cx="621857" cy="112190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5" name="コネクタ: カギ線 44">
            <a:extLst>
              <a:ext uri="{FF2B5EF4-FFF2-40B4-BE49-F238E27FC236}">
                <a16:creationId xmlns:a16="http://schemas.microsoft.com/office/drawing/2014/main" id="{EEC56EB8-CCED-4109-BFB1-13D4E7FEA443}"/>
              </a:ext>
            </a:extLst>
          </p:cNvPr>
          <p:cNvCxnSpPr>
            <a:cxnSpLocks/>
            <a:stCxn id="22" idx="0"/>
            <a:endCxn id="14" idx="2"/>
          </p:cNvCxnSpPr>
          <p:nvPr/>
        </p:nvCxnSpPr>
        <p:spPr>
          <a:xfrm rot="5400000" flipH="1" flipV="1">
            <a:off x="6026703" y="3853265"/>
            <a:ext cx="621857" cy="40182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45">
            <a:extLst>
              <a:ext uri="{FF2B5EF4-FFF2-40B4-BE49-F238E27FC236}">
                <a16:creationId xmlns:a16="http://schemas.microsoft.com/office/drawing/2014/main" id="{AE1BC6A9-483D-4CAC-94B7-8AA05FC164AF}"/>
              </a:ext>
            </a:extLst>
          </p:cNvPr>
          <p:cNvCxnSpPr>
            <a:cxnSpLocks/>
            <a:stCxn id="23" idx="0"/>
            <a:endCxn id="14" idx="2"/>
          </p:cNvCxnSpPr>
          <p:nvPr/>
        </p:nvCxnSpPr>
        <p:spPr>
          <a:xfrm rot="16200000" flipV="1">
            <a:off x="6386744" y="3895049"/>
            <a:ext cx="621857" cy="31825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コネクタ: カギ線 46">
            <a:extLst>
              <a:ext uri="{FF2B5EF4-FFF2-40B4-BE49-F238E27FC236}">
                <a16:creationId xmlns:a16="http://schemas.microsoft.com/office/drawing/2014/main" id="{43D6F1C4-8432-4F01-B904-0B9A8F6EAA1C}"/>
              </a:ext>
            </a:extLst>
          </p:cNvPr>
          <p:cNvCxnSpPr>
            <a:cxnSpLocks/>
            <a:stCxn id="24" idx="0"/>
            <a:endCxn id="14" idx="2"/>
          </p:cNvCxnSpPr>
          <p:nvPr/>
        </p:nvCxnSpPr>
        <p:spPr>
          <a:xfrm rot="16200000" flipV="1">
            <a:off x="6858657" y="3423135"/>
            <a:ext cx="621857" cy="126208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720860"/>
            <a:ext cx="1107996" cy="369332"/>
          </a:xfrm>
          <a:prstGeom prst="rect">
            <a:avLst/>
          </a:prstGeom>
          <a:noFill/>
        </p:spPr>
        <p:txBody>
          <a:bodyPr wrap="none" rtlCol="0">
            <a:spAutoFit/>
          </a:bodyPr>
          <a:lstStyle/>
          <a:p>
            <a:r>
              <a:rPr lang="ja-JP" altLang="en-US" u="sng" dirty="0">
                <a:latin typeface="メイリオ" panose="020B0604030504040204" pitchFamily="50" charset="-128"/>
                <a:ea typeface="メイリオ" panose="020B0604030504040204" pitchFamily="50" charset="-128"/>
              </a:rPr>
              <a:t>前提条件</a:t>
            </a: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633204" y="2710995"/>
            <a:ext cx="1800493" cy="369332"/>
          </a:xfrm>
          <a:prstGeom prst="rect">
            <a:avLst/>
          </a:prstGeom>
          <a:noFill/>
        </p:spPr>
        <p:txBody>
          <a:bodyPr wrap="none" rtlCol="0">
            <a:spAutoFit/>
          </a:bodyPr>
          <a:lstStyle/>
          <a:p>
            <a:pPr algn="ctr"/>
            <a:r>
              <a:rPr lang="ja-JP" altLang="en-US" u="sng">
                <a:latin typeface="メイリオ" panose="020B0604030504040204" pitchFamily="50" charset="-128"/>
                <a:ea typeface="メイリオ" panose="020B0604030504040204" pitchFamily="50" charset="-128"/>
              </a:rPr>
              <a:t>観察される事象</a:t>
            </a:r>
            <a:endParaRPr lang="ja-JP" altLang="en-US" u="sng" dirty="0">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dirty="0"/>
              <a:t>解釈による結論</a:t>
            </a:r>
          </a:p>
        </p:txBody>
      </p:sp>
      <p:sp>
        <p:nvSpPr>
          <p:cNvPr id="34" name="テキスト ボックス 33">
            <a:extLst>
              <a:ext uri="{FF2B5EF4-FFF2-40B4-BE49-F238E27FC236}">
                <a16:creationId xmlns:a16="http://schemas.microsoft.com/office/drawing/2014/main" id="{2F4FB678-0BCE-409F-AC09-B861D6C54081}"/>
              </a:ext>
            </a:extLst>
          </p:cNvPr>
          <p:cNvSpPr txBox="1"/>
          <p:nvPr/>
        </p:nvSpPr>
        <p:spPr>
          <a:xfrm>
            <a:off x="5230446" y="5921319"/>
            <a:ext cx="2723823"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結論と根拠の組み合わせ</a:t>
            </a:r>
          </a:p>
        </p:txBody>
      </p:sp>
      <p:sp>
        <p:nvSpPr>
          <p:cNvPr id="36" name="矢印: 右 57">
            <a:extLst>
              <a:ext uri="{FF2B5EF4-FFF2-40B4-BE49-F238E27FC236}">
                <a16:creationId xmlns:a16="http://schemas.microsoft.com/office/drawing/2014/main" id="{0AE72885-F53A-2019-C79F-FDE14AC938F8}"/>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37" name="テキスト ボックス 36">
            <a:extLst>
              <a:ext uri="{FF2B5EF4-FFF2-40B4-BE49-F238E27FC236}">
                <a16:creationId xmlns:a16="http://schemas.microsoft.com/office/drawing/2014/main" id="{12E2E86D-5D16-1E4C-84CA-9453DECA176B}"/>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DA855366-9232-C375-A298-D36A186CDA72}"/>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405148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kumimoji="1" lang="ja-JP" altLang="en-US" dirty="0"/>
              <a:t>具体な提案へとつながっていく</a:t>
            </a:r>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184</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我々は瀬戸内海の自然を守るため、早急に具体策を講じなければならない</a:t>
            </a: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瀬戸内海の自然は</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貴重である</a:t>
            </a:r>
          </a:p>
        </p:txBody>
      </p:sp>
      <p:sp>
        <p:nvSpPr>
          <p:cNvPr id="9" name="正方形/長方形 8">
            <a:extLst>
              <a:ext uri="{FF2B5EF4-FFF2-40B4-BE49-F238E27FC236}">
                <a16:creationId xmlns:a16="http://schemas.microsoft.com/office/drawing/2014/main" id="{FC8CDD61-3157-4416-95BD-023CAD2D7507}"/>
              </a:ext>
            </a:extLst>
          </p:cNvPr>
          <p:cNvSpPr/>
          <p:nvPr/>
        </p:nvSpPr>
        <p:spPr>
          <a:xfrm>
            <a:off x="4163783"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瀬戸内エリアのかき類の養殖は全国の</a:t>
            </a:r>
            <a:r>
              <a:rPr lang="en-US" altLang="ja-JP" sz="1000" dirty="0">
                <a:latin typeface="メイリオ" panose="020B0604030504040204" pitchFamily="50" charset="-128"/>
                <a:ea typeface="メイリオ" panose="020B0604030504040204" pitchFamily="50" charset="-128"/>
              </a:rPr>
              <a:t>75%</a:t>
            </a:r>
            <a:r>
              <a:rPr lang="ja-JP" altLang="en-US" sz="1000" dirty="0">
                <a:latin typeface="メイリオ" panose="020B0604030504040204" pitchFamily="50" charset="-128"/>
                <a:ea typeface="メイリオ" panose="020B0604030504040204" pitchFamily="50" charset="-128"/>
              </a:rPr>
              <a:t>を占めている</a:t>
            </a:r>
          </a:p>
        </p:txBody>
      </p:sp>
      <p:sp>
        <p:nvSpPr>
          <p:cNvPr id="10" name="正方形/長方形 9">
            <a:extLst>
              <a:ext uri="{FF2B5EF4-FFF2-40B4-BE49-F238E27FC236}">
                <a16:creationId xmlns:a16="http://schemas.microsoft.com/office/drawing/2014/main" id="{1F997827-63C6-4F8D-8E7F-5BECAF8D1DF0}"/>
              </a:ext>
            </a:extLst>
          </p:cNvPr>
          <p:cNvSpPr/>
          <p:nvPr/>
        </p:nvSpPr>
        <p:spPr>
          <a:xfrm>
            <a:off x="2498172"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運輸交通に役立っている</a:t>
            </a:r>
          </a:p>
        </p:txBody>
      </p:sp>
      <p:sp>
        <p:nvSpPr>
          <p:cNvPr id="11" name="正方形/長方形 10">
            <a:extLst>
              <a:ext uri="{FF2B5EF4-FFF2-40B4-BE49-F238E27FC236}">
                <a16:creationId xmlns:a16="http://schemas.microsoft.com/office/drawing/2014/main" id="{07116C25-186E-41DE-BDD4-656EC3275FAB}"/>
              </a:ext>
            </a:extLst>
          </p:cNvPr>
          <p:cNvSpPr/>
          <p:nvPr/>
        </p:nvSpPr>
        <p:spPr>
          <a:xfrm>
            <a:off x="3218252"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瀬戸エリアの観光客は年間</a:t>
            </a:r>
            <a:r>
              <a:rPr lang="en-US" altLang="ja-JP" sz="1000" dirty="0">
                <a:latin typeface="メイリオ" panose="020B0604030504040204" pitchFamily="50" charset="-128"/>
                <a:ea typeface="メイリオ" panose="020B0604030504040204" pitchFamily="50" charset="-128"/>
              </a:rPr>
              <a:t>300</a:t>
            </a:r>
            <a:r>
              <a:rPr lang="ja-JP" altLang="en-US" sz="1000" dirty="0">
                <a:latin typeface="メイリオ" panose="020B0604030504040204" pitchFamily="50" charset="-128"/>
                <a:ea typeface="メイリオ" panose="020B0604030504040204" pitchFamily="50" charset="-128"/>
              </a:rPr>
              <a:t>万人近くに上る</a:t>
            </a:r>
          </a:p>
        </p:txBody>
      </p:sp>
      <p:sp>
        <p:nvSpPr>
          <p:cNvPr id="12" name="正方形/長方形 11">
            <a:extLst>
              <a:ext uri="{FF2B5EF4-FFF2-40B4-BE49-F238E27FC236}">
                <a16:creationId xmlns:a16="http://schemas.microsoft.com/office/drawing/2014/main" id="{05126952-D592-4997-B2AD-0410DB492503}"/>
              </a:ext>
            </a:extLst>
          </p:cNvPr>
          <p:cNvSpPr/>
          <p:nvPr/>
        </p:nvSpPr>
        <p:spPr>
          <a:xfrm>
            <a:off x="1784948"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住民の生活と、心の平安のよりどころである</a:t>
            </a: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瀬戸内海の汚染は、危険なほどに進んでいる</a:t>
            </a: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このまま汚染を放置していると瀬戸内海の貴重な自然は失われてしまう</a:t>
            </a:r>
          </a:p>
        </p:txBody>
      </p:sp>
      <p:sp>
        <p:nvSpPr>
          <p:cNvPr id="21" name="正方形/長方形 20">
            <a:extLst>
              <a:ext uri="{FF2B5EF4-FFF2-40B4-BE49-F238E27FC236}">
                <a16:creationId xmlns:a16="http://schemas.microsoft.com/office/drawing/2014/main" id="{D0556730-B460-4953-8807-577BEDBF95E0}"/>
              </a:ext>
            </a:extLst>
          </p:cNvPr>
          <p:cNvSpPr/>
          <p:nvPr/>
        </p:nvSpPr>
        <p:spPr>
          <a:xfrm>
            <a:off x="5097316"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はまちや牡蠣が大量死し、養殖漁業が困難になりつつある</a:t>
            </a:r>
          </a:p>
        </p:txBody>
      </p:sp>
      <p:sp>
        <p:nvSpPr>
          <p:cNvPr id="22" name="正方形/長方形 21">
            <a:extLst>
              <a:ext uri="{FF2B5EF4-FFF2-40B4-BE49-F238E27FC236}">
                <a16:creationId xmlns:a16="http://schemas.microsoft.com/office/drawing/2014/main" id="{5C62A8D7-3FCE-499C-941E-B6A2587C77A5}"/>
              </a:ext>
            </a:extLst>
          </p:cNvPr>
          <p:cNvSpPr/>
          <p:nvPr/>
        </p:nvSpPr>
        <p:spPr>
          <a:xfrm>
            <a:off x="5817396"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とった魚が油臭い</a:t>
            </a:r>
          </a:p>
        </p:txBody>
      </p:sp>
      <p:sp>
        <p:nvSpPr>
          <p:cNvPr id="23" name="正方形/長方形 22">
            <a:extLst>
              <a:ext uri="{FF2B5EF4-FFF2-40B4-BE49-F238E27FC236}">
                <a16:creationId xmlns:a16="http://schemas.microsoft.com/office/drawing/2014/main" id="{2630576A-F84B-411B-8987-17D0FD263F84}"/>
              </a:ext>
            </a:extLst>
          </p:cNvPr>
          <p:cNvSpPr/>
          <p:nvPr/>
        </p:nvSpPr>
        <p:spPr>
          <a:xfrm>
            <a:off x="6537476"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海水浴ができない場所が、すでに</a:t>
            </a:r>
            <a:r>
              <a:rPr lang="en-US" altLang="ja-JP" sz="1000" dirty="0">
                <a:latin typeface="メイリオ" panose="020B0604030504040204" pitchFamily="50" charset="-128"/>
                <a:ea typeface="メイリオ" panose="020B0604030504040204" pitchFamily="50" charset="-128"/>
              </a:rPr>
              <a:t>50</a:t>
            </a:r>
            <a:r>
              <a:rPr lang="ja-JP" altLang="en-US" sz="1000" dirty="0">
                <a:latin typeface="メイリオ" panose="020B0604030504040204" pitchFamily="50" charset="-128"/>
                <a:ea typeface="メイリオ" panose="020B0604030504040204" pitchFamily="50" charset="-128"/>
              </a:rPr>
              <a:t>か所にのぼる</a:t>
            </a:r>
          </a:p>
        </p:txBody>
      </p:sp>
      <p:sp>
        <p:nvSpPr>
          <p:cNvPr id="24" name="正方形/長方形 23">
            <a:extLst>
              <a:ext uri="{FF2B5EF4-FFF2-40B4-BE49-F238E27FC236}">
                <a16:creationId xmlns:a16="http://schemas.microsoft.com/office/drawing/2014/main" id="{D3DFE21B-0BAD-4266-A26C-989D837CFDD8}"/>
              </a:ext>
            </a:extLst>
          </p:cNvPr>
          <p:cNvSpPr/>
          <p:nvPr/>
        </p:nvSpPr>
        <p:spPr>
          <a:xfrm>
            <a:off x="7481303" y="4365104"/>
            <a:ext cx="638645" cy="144016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有害液体物質確認件数が</a:t>
            </a:r>
            <a:r>
              <a:rPr lang="en-US" altLang="ja-JP" sz="1000" dirty="0">
                <a:latin typeface="メイリオ" panose="020B0604030504040204" pitchFamily="50" charset="-128"/>
                <a:ea typeface="メイリオ" panose="020B0604030504040204" pitchFamily="50" charset="-128"/>
              </a:rPr>
              <a:t>10</a:t>
            </a:r>
            <a:r>
              <a:rPr lang="ja-JP" altLang="en-US" sz="1000" dirty="0">
                <a:latin typeface="メイリオ" panose="020B0604030504040204" pitchFamily="50" charset="-128"/>
                <a:ea typeface="メイリオ" panose="020B0604030504040204" pitchFamily="50" charset="-128"/>
              </a:rPr>
              <a:t>年で</a:t>
            </a:r>
            <a:r>
              <a:rPr lang="en-US" altLang="ja-JP" sz="1000" dirty="0">
                <a:latin typeface="メイリオ" panose="020B0604030504040204" pitchFamily="50" charset="-128"/>
                <a:ea typeface="メイリオ" panose="020B0604030504040204" pitchFamily="50" charset="-128"/>
              </a:rPr>
              <a:t>3</a:t>
            </a:r>
            <a:r>
              <a:rPr lang="ja-JP" altLang="en-US" sz="1000" dirty="0">
                <a:latin typeface="メイリオ" panose="020B0604030504040204" pitchFamily="50" charset="-128"/>
                <a:ea typeface="メイリオ" panose="020B0604030504040204" pitchFamily="50" charset="-128"/>
              </a:rPr>
              <a:t>倍に</a:t>
            </a:r>
          </a:p>
        </p:txBody>
      </p:sp>
      <p:sp>
        <p:nvSpPr>
          <p:cNvPr id="25" name="テキスト ボックス 24">
            <a:extLst>
              <a:ext uri="{FF2B5EF4-FFF2-40B4-BE49-F238E27FC236}">
                <a16:creationId xmlns:a16="http://schemas.microsoft.com/office/drawing/2014/main" id="{7EB89832-ADB5-497F-8870-1E9246BC6E92}"/>
              </a:ext>
            </a:extLst>
          </p:cNvPr>
          <p:cNvSpPr txBox="1"/>
          <p:nvPr/>
        </p:nvSpPr>
        <p:spPr>
          <a:xfrm>
            <a:off x="7113539" y="4540478"/>
            <a:ext cx="41549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CD1AB9B-0587-4F84-B86D-2AAAF730697F}"/>
              </a:ext>
            </a:extLst>
          </p:cNvPr>
          <p:cNvSpPr txBox="1"/>
          <p:nvPr/>
        </p:nvSpPr>
        <p:spPr>
          <a:xfrm>
            <a:off x="3775096" y="4540478"/>
            <a:ext cx="41549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cxnSp>
        <p:nvCxnSpPr>
          <p:cNvPr id="32" name="コネクタ: カギ線 31">
            <a:extLst>
              <a:ext uri="{FF2B5EF4-FFF2-40B4-BE49-F238E27FC236}">
                <a16:creationId xmlns:a16="http://schemas.microsoft.com/office/drawing/2014/main" id="{87D37ADC-25E3-4E22-A70C-39AB37BB576F}"/>
              </a:ext>
            </a:extLst>
          </p:cNvPr>
          <p:cNvCxnSpPr>
            <a:cxnSpLocks/>
            <a:stCxn id="12" idx="0"/>
            <a:endCxn id="6" idx="2"/>
          </p:cNvCxnSpPr>
          <p:nvPr/>
        </p:nvCxnSpPr>
        <p:spPr>
          <a:xfrm rot="5400000" flipH="1" flipV="1">
            <a:off x="2317657" y="3529863"/>
            <a:ext cx="621857" cy="104862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5" name="コネクタ: カギ線 34">
            <a:extLst>
              <a:ext uri="{FF2B5EF4-FFF2-40B4-BE49-F238E27FC236}">
                <a16:creationId xmlns:a16="http://schemas.microsoft.com/office/drawing/2014/main" id="{560684BC-8BB8-4FC6-91B8-0A25A40E16C5}"/>
              </a:ext>
            </a:extLst>
          </p:cNvPr>
          <p:cNvCxnSpPr>
            <a:cxnSpLocks/>
            <a:stCxn id="10" idx="0"/>
            <a:endCxn id="6" idx="2"/>
          </p:cNvCxnSpPr>
          <p:nvPr/>
        </p:nvCxnSpPr>
        <p:spPr>
          <a:xfrm rot="5400000" flipH="1" flipV="1">
            <a:off x="2674269" y="3886475"/>
            <a:ext cx="621857" cy="33540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8" name="コネクタ: カギ線 37">
            <a:extLst>
              <a:ext uri="{FF2B5EF4-FFF2-40B4-BE49-F238E27FC236}">
                <a16:creationId xmlns:a16="http://schemas.microsoft.com/office/drawing/2014/main" id="{1A942E5A-29DF-4B26-80FC-7DC885B633A0}"/>
              </a:ext>
            </a:extLst>
          </p:cNvPr>
          <p:cNvCxnSpPr>
            <a:cxnSpLocks/>
            <a:stCxn id="11" idx="0"/>
            <a:endCxn id="6" idx="2"/>
          </p:cNvCxnSpPr>
          <p:nvPr/>
        </p:nvCxnSpPr>
        <p:spPr>
          <a:xfrm rot="16200000" flipV="1">
            <a:off x="3034310" y="3861839"/>
            <a:ext cx="621857" cy="3846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40">
            <a:extLst>
              <a:ext uri="{FF2B5EF4-FFF2-40B4-BE49-F238E27FC236}">
                <a16:creationId xmlns:a16="http://schemas.microsoft.com/office/drawing/2014/main" id="{D0F9639A-9D5F-4919-A7D8-E078DE34F2FD}"/>
              </a:ext>
            </a:extLst>
          </p:cNvPr>
          <p:cNvCxnSpPr>
            <a:cxnSpLocks/>
            <a:stCxn id="9" idx="0"/>
            <a:endCxn id="6" idx="2"/>
          </p:cNvCxnSpPr>
          <p:nvPr/>
        </p:nvCxnSpPr>
        <p:spPr>
          <a:xfrm rot="16200000" flipV="1">
            <a:off x="3507075" y="3389073"/>
            <a:ext cx="621857" cy="133020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4" name="コネクタ: カギ線 43">
            <a:extLst>
              <a:ext uri="{FF2B5EF4-FFF2-40B4-BE49-F238E27FC236}">
                <a16:creationId xmlns:a16="http://schemas.microsoft.com/office/drawing/2014/main" id="{89C202CA-57F0-4953-9CFA-5F9E4A9D8FA9}"/>
              </a:ext>
            </a:extLst>
          </p:cNvPr>
          <p:cNvCxnSpPr>
            <a:cxnSpLocks/>
            <a:stCxn id="21" idx="0"/>
            <a:endCxn id="14" idx="2"/>
          </p:cNvCxnSpPr>
          <p:nvPr/>
        </p:nvCxnSpPr>
        <p:spPr>
          <a:xfrm rot="5400000" flipH="1" flipV="1">
            <a:off x="5666663" y="3493225"/>
            <a:ext cx="621857" cy="112190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5" name="コネクタ: カギ線 44">
            <a:extLst>
              <a:ext uri="{FF2B5EF4-FFF2-40B4-BE49-F238E27FC236}">
                <a16:creationId xmlns:a16="http://schemas.microsoft.com/office/drawing/2014/main" id="{EEC56EB8-CCED-4109-BFB1-13D4E7FEA443}"/>
              </a:ext>
            </a:extLst>
          </p:cNvPr>
          <p:cNvCxnSpPr>
            <a:cxnSpLocks/>
            <a:stCxn id="22" idx="0"/>
            <a:endCxn id="14" idx="2"/>
          </p:cNvCxnSpPr>
          <p:nvPr/>
        </p:nvCxnSpPr>
        <p:spPr>
          <a:xfrm rot="5400000" flipH="1" flipV="1">
            <a:off x="6026703" y="3853265"/>
            <a:ext cx="621857" cy="40182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45">
            <a:extLst>
              <a:ext uri="{FF2B5EF4-FFF2-40B4-BE49-F238E27FC236}">
                <a16:creationId xmlns:a16="http://schemas.microsoft.com/office/drawing/2014/main" id="{AE1BC6A9-483D-4CAC-94B7-8AA05FC164AF}"/>
              </a:ext>
            </a:extLst>
          </p:cNvPr>
          <p:cNvCxnSpPr>
            <a:cxnSpLocks/>
            <a:stCxn id="23" idx="0"/>
            <a:endCxn id="14" idx="2"/>
          </p:cNvCxnSpPr>
          <p:nvPr/>
        </p:nvCxnSpPr>
        <p:spPr>
          <a:xfrm rot="16200000" flipV="1">
            <a:off x="6386744" y="3895049"/>
            <a:ext cx="621857" cy="31825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コネクタ: カギ線 46">
            <a:extLst>
              <a:ext uri="{FF2B5EF4-FFF2-40B4-BE49-F238E27FC236}">
                <a16:creationId xmlns:a16="http://schemas.microsoft.com/office/drawing/2014/main" id="{43D6F1C4-8432-4F01-B904-0B9A8F6EAA1C}"/>
              </a:ext>
            </a:extLst>
          </p:cNvPr>
          <p:cNvCxnSpPr>
            <a:cxnSpLocks/>
            <a:stCxn id="24" idx="0"/>
            <a:endCxn id="14" idx="2"/>
          </p:cNvCxnSpPr>
          <p:nvPr/>
        </p:nvCxnSpPr>
        <p:spPr>
          <a:xfrm rot="16200000" flipV="1">
            <a:off x="6858657" y="3423135"/>
            <a:ext cx="621857" cy="126208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720860"/>
            <a:ext cx="1107996" cy="369332"/>
          </a:xfrm>
          <a:prstGeom prst="rect">
            <a:avLst/>
          </a:prstGeom>
          <a:noFill/>
        </p:spPr>
        <p:txBody>
          <a:bodyPr wrap="none" rtlCol="0">
            <a:spAutoFit/>
          </a:bodyPr>
          <a:lstStyle/>
          <a:p>
            <a:r>
              <a:rPr lang="ja-JP" altLang="en-US" u="sng" dirty="0">
                <a:latin typeface="メイリオ" panose="020B0604030504040204" pitchFamily="50" charset="-128"/>
                <a:ea typeface="メイリオ" panose="020B0604030504040204" pitchFamily="50" charset="-128"/>
              </a:rPr>
              <a:t>前提条件</a:t>
            </a: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633204" y="2710995"/>
            <a:ext cx="1800493" cy="369332"/>
          </a:xfrm>
          <a:prstGeom prst="rect">
            <a:avLst/>
          </a:prstGeom>
          <a:noFill/>
        </p:spPr>
        <p:txBody>
          <a:bodyPr wrap="none" rtlCol="0">
            <a:spAutoFit/>
          </a:bodyPr>
          <a:lstStyle/>
          <a:p>
            <a:pPr algn="ctr"/>
            <a:r>
              <a:rPr lang="ja-JP" altLang="en-US" u="sng">
                <a:latin typeface="メイリオ" panose="020B0604030504040204" pitchFamily="50" charset="-128"/>
                <a:ea typeface="メイリオ" panose="020B0604030504040204" pitchFamily="50" charset="-128"/>
              </a:rPr>
              <a:t>観察される事象</a:t>
            </a:r>
            <a:endParaRPr lang="ja-JP" altLang="en-US" u="sng" dirty="0">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dirty="0"/>
              <a:t>解釈による結論</a:t>
            </a:r>
          </a:p>
        </p:txBody>
      </p:sp>
      <p:sp>
        <p:nvSpPr>
          <p:cNvPr id="34" name="正方形/長方形 33">
            <a:extLst>
              <a:ext uri="{FF2B5EF4-FFF2-40B4-BE49-F238E27FC236}">
                <a16:creationId xmlns:a16="http://schemas.microsoft.com/office/drawing/2014/main" id="{E3730A06-3194-4988-88E9-08E9BA3737D3}"/>
              </a:ext>
            </a:extLst>
          </p:cNvPr>
          <p:cNvSpPr/>
          <p:nvPr/>
        </p:nvSpPr>
        <p:spPr>
          <a:xfrm>
            <a:off x="8166448" y="1649567"/>
            <a:ext cx="2002913" cy="720080"/>
          </a:xfrm>
          <a:prstGeom prst="rect">
            <a:avLst/>
          </a:prstGeom>
          <a:solidFill>
            <a:srgbClr val="FFCCCC"/>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solidFill>
                  <a:srgbClr val="FF0000"/>
                </a:solidFill>
                <a:latin typeface="メイリオ" panose="020B0604030504040204" pitchFamily="50" charset="-128"/>
                <a:ea typeface="メイリオ" panose="020B0604030504040204" pitchFamily="50" charset="-128"/>
              </a:rPr>
              <a:t>瀬戸内海の自然を守るために〇〇を実行する</a:t>
            </a:r>
          </a:p>
        </p:txBody>
      </p:sp>
      <p:sp>
        <p:nvSpPr>
          <p:cNvPr id="36" name="矢印: 右 35">
            <a:extLst>
              <a:ext uri="{FF2B5EF4-FFF2-40B4-BE49-F238E27FC236}">
                <a16:creationId xmlns:a16="http://schemas.microsoft.com/office/drawing/2014/main" id="{586DD2D7-5C33-442B-8081-110D56028B28}"/>
              </a:ext>
            </a:extLst>
          </p:cNvPr>
          <p:cNvSpPr/>
          <p:nvPr/>
        </p:nvSpPr>
        <p:spPr>
          <a:xfrm>
            <a:off x="7734936" y="18046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971CFF34-4518-4ED9-92EA-2D27E144DFE9}"/>
              </a:ext>
            </a:extLst>
          </p:cNvPr>
          <p:cNvSpPr txBox="1"/>
          <p:nvPr/>
        </p:nvSpPr>
        <p:spPr>
          <a:xfrm>
            <a:off x="8383074" y="1349242"/>
            <a:ext cx="1569660" cy="369332"/>
          </a:xfrm>
          <a:prstGeom prst="rect">
            <a:avLst/>
          </a:prstGeom>
          <a:noFill/>
        </p:spPr>
        <p:txBody>
          <a:bodyPr wrap="none" rtlCol="0">
            <a:spAutoFit/>
          </a:bodyPr>
          <a:lstStyle/>
          <a:p>
            <a:pPr algn="ctr"/>
            <a:r>
              <a:rPr lang="ja-JP" altLang="en-US" u="sng" dirty="0">
                <a:solidFill>
                  <a:srgbClr val="FF0000"/>
                </a:solidFill>
                <a:latin typeface="メイリオ" panose="020B0604030504040204" pitchFamily="50" charset="-128"/>
                <a:ea typeface="メイリオ" panose="020B0604030504040204" pitchFamily="50" charset="-128"/>
              </a:rPr>
              <a:t>具体策の提示</a:t>
            </a:r>
          </a:p>
        </p:txBody>
      </p:sp>
      <p:sp>
        <p:nvSpPr>
          <p:cNvPr id="3" name="テキスト ボックス 2">
            <a:extLst>
              <a:ext uri="{FF2B5EF4-FFF2-40B4-BE49-F238E27FC236}">
                <a16:creationId xmlns:a16="http://schemas.microsoft.com/office/drawing/2014/main" id="{420866FE-1F5F-48C9-9554-6CD7E7470F9B}"/>
              </a:ext>
            </a:extLst>
          </p:cNvPr>
          <p:cNvSpPr txBox="1"/>
          <p:nvPr/>
        </p:nvSpPr>
        <p:spPr>
          <a:xfrm>
            <a:off x="7540000" y="1526457"/>
            <a:ext cx="569387" cy="246221"/>
          </a:xfrm>
          <a:prstGeom prst="rect">
            <a:avLst/>
          </a:prstGeom>
          <a:noFill/>
        </p:spPr>
        <p:txBody>
          <a:bodyPr wrap="none" rtlCol="0">
            <a:spAutoFit/>
          </a:bodyPr>
          <a:lstStyle/>
          <a:p>
            <a:r>
              <a:rPr lang="ja-JP" altLang="en-US" sz="1000" dirty="0">
                <a:latin typeface="メイリオ" panose="020B0604030504040204" pitchFamily="50" charset="-128"/>
                <a:ea typeface="メイリオ" panose="020B0604030504040204" pitchFamily="50" charset="-128"/>
              </a:rPr>
              <a:t>そこで</a:t>
            </a:r>
          </a:p>
        </p:txBody>
      </p:sp>
      <p:sp>
        <p:nvSpPr>
          <p:cNvPr id="39" name="矢印: 右 57">
            <a:extLst>
              <a:ext uri="{FF2B5EF4-FFF2-40B4-BE49-F238E27FC236}">
                <a16:creationId xmlns:a16="http://schemas.microsoft.com/office/drawing/2014/main" id="{694FF352-7C07-1474-99B5-F4BD6D47A67F}"/>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40" name="テキスト ボックス 39">
            <a:extLst>
              <a:ext uri="{FF2B5EF4-FFF2-40B4-BE49-F238E27FC236}">
                <a16:creationId xmlns:a16="http://schemas.microsoft.com/office/drawing/2014/main" id="{A0219F4F-0D81-A4BD-3949-845B34AC9AF7}"/>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7625E599-9CC2-66A5-928C-61863EDF6884}"/>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50427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kumimoji="1" lang="ja-JP" altLang="en-US" dirty="0"/>
              <a:t>根拠となる主張はなるべく</a:t>
            </a:r>
            <a:r>
              <a:rPr kumimoji="1" lang="ja-JP" altLang="en-US"/>
              <a:t>定量的な事実が望ましい</a:t>
            </a:r>
            <a:endParaRPr kumimoji="1" lang="ja-JP" altLang="en-US" dirty="0"/>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185</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我々は瀬戸内海の自然を守るため、早急に具体策を講じなければならない</a:t>
            </a: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瀬戸内海の自然は</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貴重である</a:t>
            </a:r>
          </a:p>
        </p:txBody>
      </p:sp>
      <p:sp>
        <p:nvSpPr>
          <p:cNvPr id="9" name="正方形/長方形 8">
            <a:extLst>
              <a:ext uri="{FF2B5EF4-FFF2-40B4-BE49-F238E27FC236}">
                <a16:creationId xmlns:a16="http://schemas.microsoft.com/office/drawing/2014/main" id="{FC8CDD61-3157-4416-95BD-023CAD2D7507}"/>
              </a:ext>
            </a:extLst>
          </p:cNvPr>
          <p:cNvSpPr/>
          <p:nvPr/>
        </p:nvSpPr>
        <p:spPr>
          <a:xfrm>
            <a:off x="4163783" y="4365104"/>
            <a:ext cx="638645" cy="1440160"/>
          </a:xfrm>
          <a:prstGeom prst="rect">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瀬戸内エリアのかき類の養殖は全国の</a:t>
            </a:r>
            <a:r>
              <a:rPr lang="en-US" altLang="ja-JP" sz="1000" dirty="0">
                <a:latin typeface="メイリオ" panose="020B0604030504040204" pitchFamily="50" charset="-128"/>
                <a:ea typeface="メイリオ" panose="020B0604030504040204" pitchFamily="50" charset="-128"/>
              </a:rPr>
              <a:t>75%</a:t>
            </a:r>
            <a:r>
              <a:rPr lang="ja-JP" altLang="en-US" sz="1000" dirty="0">
                <a:latin typeface="メイリオ" panose="020B0604030504040204" pitchFamily="50" charset="-128"/>
                <a:ea typeface="メイリオ" panose="020B0604030504040204" pitchFamily="50" charset="-128"/>
              </a:rPr>
              <a:t>を占めている</a:t>
            </a:r>
          </a:p>
        </p:txBody>
      </p:sp>
      <p:sp>
        <p:nvSpPr>
          <p:cNvPr id="10" name="正方形/長方形 9">
            <a:extLst>
              <a:ext uri="{FF2B5EF4-FFF2-40B4-BE49-F238E27FC236}">
                <a16:creationId xmlns:a16="http://schemas.microsoft.com/office/drawing/2014/main" id="{1F997827-63C6-4F8D-8E7F-5BECAF8D1DF0}"/>
              </a:ext>
            </a:extLst>
          </p:cNvPr>
          <p:cNvSpPr/>
          <p:nvPr/>
        </p:nvSpPr>
        <p:spPr>
          <a:xfrm>
            <a:off x="2498172" y="4365104"/>
            <a:ext cx="638645" cy="1440160"/>
          </a:xfrm>
          <a:prstGeom prst="rect">
            <a:avLst/>
          </a:prstGeom>
          <a:solidFill>
            <a:schemeClr val="accent1">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運輸交通に役立っている</a:t>
            </a:r>
          </a:p>
        </p:txBody>
      </p:sp>
      <p:sp>
        <p:nvSpPr>
          <p:cNvPr id="11" name="正方形/長方形 10">
            <a:extLst>
              <a:ext uri="{FF2B5EF4-FFF2-40B4-BE49-F238E27FC236}">
                <a16:creationId xmlns:a16="http://schemas.microsoft.com/office/drawing/2014/main" id="{07116C25-186E-41DE-BDD4-656EC3275FAB}"/>
              </a:ext>
            </a:extLst>
          </p:cNvPr>
          <p:cNvSpPr/>
          <p:nvPr/>
        </p:nvSpPr>
        <p:spPr>
          <a:xfrm>
            <a:off x="3218252" y="4365104"/>
            <a:ext cx="638645" cy="1440160"/>
          </a:xfrm>
          <a:prstGeom prst="rect">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瀬戸エリアの観光客は年間</a:t>
            </a:r>
            <a:r>
              <a:rPr lang="en-US" altLang="ja-JP" sz="1000" dirty="0">
                <a:latin typeface="メイリオ" panose="020B0604030504040204" pitchFamily="50" charset="-128"/>
                <a:ea typeface="メイリオ" panose="020B0604030504040204" pitchFamily="50" charset="-128"/>
              </a:rPr>
              <a:t>300</a:t>
            </a:r>
            <a:r>
              <a:rPr lang="ja-JP" altLang="en-US" sz="1000" dirty="0">
                <a:latin typeface="メイリオ" panose="020B0604030504040204" pitchFamily="50" charset="-128"/>
                <a:ea typeface="メイリオ" panose="020B0604030504040204" pitchFamily="50" charset="-128"/>
              </a:rPr>
              <a:t>万人近くに上る</a:t>
            </a:r>
          </a:p>
        </p:txBody>
      </p:sp>
      <p:sp>
        <p:nvSpPr>
          <p:cNvPr id="12" name="正方形/長方形 11">
            <a:extLst>
              <a:ext uri="{FF2B5EF4-FFF2-40B4-BE49-F238E27FC236}">
                <a16:creationId xmlns:a16="http://schemas.microsoft.com/office/drawing/2014/main" id="{05126952-D592-4997-B2AD-0410DB492503}"/>
              </a:ext>
            </a:extLst>
          </p:cNvPr>
          <p:cNvSpPr/>
          <p:nvPr/>
        </p:nvSpPr>
        <p:spPr>
          <a:xfrm>
            <a:off x="1784948" y="4365104"/>
            <a:ext cx="638645" cy="1440160"/>
          </a:xfrm>
          <a:prstGeom prst="rect">
            <a:avLst/>
          </a:prstGeom>
          <a:solidFill>
            <a:schemeClr val="accent1">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住民の生活と、心の平安のよりどころである</a:t>
            </a: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瀬戸内海の汚染は、危険なほどに進んでいる</a:t>
            </a: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このまま汚染を放置していると瀬戸内海の貴重な自然は失われてしまう</a:t>
            </a:r>
          </a:p>
        </p:txBody>
      </p:sp>
      <p:sp>
        <p:nvSpPr>
          <p:cNvPr id="21" name="正方形/長方形 20">
            <a:extLst>
              <a:ext uri="{FF2B5EF4-FFF2-40B4-BE49-F238E27FC236}">
                <a16:creationId xmlns:a16="http://schemas.microsoft.com/office/drawing/2014/main" id="{D0556730-B460-4953-8807-577BEDBF95E0}"/>
              </a:ext>
            </a:extLst>
          </p:cNvPr>
          <p:cNvSpPr/>
          <p:nvPr/>
        </p:nvSpPr>
        <p:spPr>
          <a:xfrm>
            <a:off x="5097316" y="4365104"/>
            <a:ext cx="638645" cy="1440160"/>
          </a:xfrm>
          <a:prstGeom prst="rect">
            <a:avLst/>
          </a:prstGeom>
          <a:solidFill>
            <a:schemeClr val="accent1">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はまちや牡蠣が大量死し、養殖漁業が困難になりつつある</a:t>
            </a:r>
          </a:p>
        </p:txBody>
      </p:sp>
      <p:sp>
        <p:nvSpPr>
          <p:cNvPr id="22" name="正方形/長方形 21">
            <a:extLst>
              <a:ext uri="{FF2B5EF4-FFF2-40B4-BE49-F238E27FC236}">
                <a16:creationId xmlns:a16="http://schemas.microsoft.com/office/drawing/2014/main" id="{5C62A8D7-3FCE-499C-941E-B6A2587C77A5}"/>
              </a:ext>
            </a:extLst>
          </p:cNvPr>
          <p:cNvSpPr/>
          <p:nvPr/>
        </p:nvSpPr>
        <p:spPr>
          <a:xfrm>
            <a:off x="5817396" y="4365104"/>
            <a:ext cx="638645" cy="1440160"/>
          </a:xfrm>
          <a:prstGeom prst="rect">
            <a:avLst/>
          </a:prstGeom>
          <a:solidFill>
            <a:schemeClr val="accent1">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とった魚が油臭い</a:t>
            </a:r>
          </a:p>
        </p:txBody>
      </p:sp>
      <p:sp>
        <p:nvSpPr>
          <p:cNvPr id="23" name="正方形/長方形 22">
            <a:extLst>
              <a:ext uri="{FF2B5EF4-FFF2-40B4-BE49-F238E27FC236}">
                <a16:creationId xmlns:a16="http://schemas.microsoft.com/office/drawing/2014/main" id="{2630576A-F84B-411B-8987-17D0FD263F84}"/>
              </a:ext>
            </a:extLst>
          </p:cNvPr>
          <p:cNvSpPr/>
          <p:nvPr/>
        </p:nvSpPr>
        <p:spPr>
          <a:xfrm>
            <a:off x="6537476" y="4365104"/>
            <a:ext cx="638645" cy="1440160"/>
          </a:xfrm>
          <a:prstGeom prst="rect">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海水浴ができない場所が、すでに</a:t>
            </a:r>
            <a:r>
              <a:rPr lang="en-US" altLang="ja-JP" sz="1000" dirty="0">
                <a:latin typeface="メイリオ" panose="020B0604030504040204" pitchFamily="50" charset="-128"/>
                <a:ea typeface="メイリオ" panose="020B0604030504040204" pitchFamily="50" charset="-128"/>
              </a:rPr>
              <a:t>50</a:t>
            </a:r>
            <a:r>
              <a:rPr lang="ja-JP" altLang="en-US" sz="1000" dirty="0">
                <a:latin typeface="メイリオ" panose="020B0604030504040204" pitchFamily="50" charset="-128"/>
                <a:ea typeface="メイリオ" panose="020B0604030504040204" pitchFamily="50" charset="-128"/>
              </a:rPr>
              <a:t>か所にのぼる</a:t>
            </a:r>
          </a:p>
        </p:txBody>
      </p:sp>
      <p:sp>
        <p:nvSpPr>
          <p:cNvPr id="24" name="正方形/長方形 23">
            <a:extLst>
              <a:ext uri="{FF2B5EF4-FFF2-40B4-BE49-F238E27FC236}">
                <a16:creationId xmlns:a16="http://schemas.microsoft.com/office/drawing/2014/main" id="{D3DFE21B-0BAD-4266-A26C-989D837CFDD8}"/>
              </a:ext>
            </a:extLst>
          </p:cNvPr>
          <p:cNvSpPr/>
          <p:nvPr/>
        </p:nvSpPr>
        <p:spPr>
          <a:xfrm>
            <a:off x="7481303" y="4365104"/>
            <a:ext cx="638645" cy="1440160"/>
          </a:xfrm>
          <a:prstGeom prst="rect">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dirty="0">
                <a:latin typeface="メイリオ" panose="020B0604030504040204" pitchFamily="50" charset="-128"/>
                <a:ea typeface="メイリオ" panose="020B0604030504040204" pitchFamily="50" charset="-128"/>
              </a:rPr>
              <a:t>有害液体物質確認件数が</a:t>
            </a:r>
            <a:r>
              <a:rPr lang="en-US" altLang="ja-JP" sz="1000" dirty="0">
                <a:latin typeface="メイリオ" panose="020B0604030504040204" pitchFamily="50" charset="-128"/>
                <a:ea typeface="メイリオ" panose="020B0604030504040204" pitchFamily="50" charset="-128"/>
              </a:rPr>
              <a:t>10</a:t>
            </a:r>
            <a:r>
              <a:rPr lang="ja-JP" altLang="en-US" sz="1000" dirty="0">
                <a:latin typeface="メイリオ" panose="020B0604030504040204" pitchFamily="50" charset="-128"/>
                <a:ea typeface="メイリオ" panose="020B0604030504040204" pitchFamily="50" charset="-128"/>
              </a:rPr>
              <a:t>年で</a:t>
            </a:r>
            <a:r>
              <a:rPr lang="en-US" altLang="ja-JP" sz="1000" dirty="0">
                <a:latin typeface="メイリオ" panose="020B0604030504040204" pitchFamily="50" charset="-128"/>
                <a:ea typeface="メイリオ" panose="020B0604030504040204" pitchFamily="50" charset="-128"/>
              </a:rPr>
              <a:t>3</a:t>
            </a:r>
            <a:r>
              <a:rPr lang="ja-JP" altLang="en-US" sz="1000" dirty="0">
                <a:latin typeface="メイリオ" panose="020B0604030504040204" pitchFamily="50" charset="-128"/>
                <a:ea typeface="メイリオ" panose="020B0604030504040204" pitchFamily="50" charset="-128"/>
              </a:rPr>
              <a:t>倍に</a:t>
            </a:r>
          </a:p>
        </p:txBody>
      </p:sp>
      <p:sp>
        <p:nvSpPr>
          <p:cNvPr id="25" name="テキスト ボックス 24">
            <a:extLst>
              <a:ext uri="{FF2B5EF4-FFF2-40B4-BE49-F238E27FC236}">
                <a16:creationId xmlns:a16="http://schemas.microsoft.com/office/drawing/2014/main" id="{7EB89832-ADB5-497F-8870-1E9246BC6E92}"/>
              </a:ext>
            </a:extLst>
          </p:cNvPr>
          <p:cNvSpPr txBox="1"/>
          <p:nvPr/>
        </p:nvSpPr>
        <p:spPr>
          <a:xfrm>
            <a:off x="7113539" y="4540478"/>
            <a:ext cx="41549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CD1AB9B-0587-4F84-B86D-2AAAF730697F}"/>
              </a:ext>
            </a:extLst>
          </p:cNvPr>
          <p:cNvSpPr txBox="1"/>
          <p:nvPr/>
        </p:nvSpPr>
        <p:spPr>
          <a:xfrm>
            <a:off x="3775096" y="4540478"/>
            <a:ext cx="41549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cxnSp>
        <p:nvCxnSpPr>
          <p:cNvPr id="32" name="コネクタ: カギ線 31">
            <a:extLst>
              <a:ext uri="{FF2B5EF4-FFF2-40B4-BE49-F238E27FC236}">
                <a16:creationId xmlns:a16="http://schemas.microsoft.com/office/drawing/2014/main" id="{87D37ADC-25E3-4E22-A70C-39AB37BB576F}"/>
              </a:ext>
            </a:extLst>
          </p:cNvPr>
          <p:cNvCxnSpPr>
            <a:cxnSpLocks/>
            <a:stCxn id="12" idx="0"/>
            <a:endCxn id="6" idx="2"/>
          </p:cNvCxnSpPr>
          <p:nvPr/>
        </p:nvCxnSpPr>
        <p:spPr>
          <a:xfrm rot="5400000" flipH="1" flipV="1">
            <a:off x="2317657" y="3529863"/>
            <a:ext cx="621857" cy="104862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5" name="コネクタ: カギ線 34">
            <a:extLst>
              <a:ext uri="{FF2B5EF4-FFF2-40B4-BE49-F238E27FC236}">
                <a16:creationId xmlns:a16="http://schemas.microsoft.com/office/drawing/2014/main" id="{560684BC-8BB8-4FC6-91B8-0A25A40E16C5}"/>
              </a:ext>
            </a:extLst>
          </p:cNvPr>
          <p:cNvCxnSpPr>
            <a:cxnSpLocks/>
            <a:stCxn id="10" idx="0"/>
            <a:endCxn id="6" idx="2"/>
          </p:cNvCxnSpPr>
          <p:nvPr/>
        </p:nvCxnSpPr>
        <p:spPr>
          <a:xfrm rot="5400000" flipH="1" flipV="1">
            <a:off x="2674269" y="3886475"/>
            <a:ext cx="621857" cy="33540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8" name="コネクタ: カギ線 37">
            <a:extLst>
              <a:ext uri="{FF2B5EF4-FFF2-40B4-BE49-F238E27FC236}">
                <a16:creationId xmlns:a16="http://schemas.microsoft.com/office/drawing/2014/main" id="{1A942E5A-29DF-4B26-80FC-7DC885B633A0}"/>
              </a:ext>
            </a:extLst>
          </p:cNvPr>
          <p:cNvCxnSpPr>
            <a:cxnSpLocks/>
            <a:stCxn id="11" idx="0"/>
            <a:endCxn id="6" idx="2"/>
          </p:cNvCxnSpPr>
          <p:nvPr/>
        </p:nvCxnSpPr>
        <p:spPr>
          <a:xfrm rot="16200000" flipV="1">
            <a:off x="3034310" y="3861839"/>
            <a:ext cx="621857" cy="3846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40">
            <a:extLst>
              <a:ext uri="{FF2B5EF4-FFF2-40B4-BE49-F238E27FC236}">
                <a16:creationId xmlns:a16="http://schemas.microsoft.com/office/drawing/2014/main" id="{D0F9639A-9D5F-4919-A7D8-E078DE34F2FD}"/>
              </a:ext>
            </a:extLst>
          </p:cNvPr>
          <p:cNvCxnSpPr>
            <a:cxnSpLocks/>
            <a:stCxn id="9" idx="0"/>
            <a:endCxn id="6" idx="2"/>
          </p:cNvCxnSpPr>
          <p:nvPr/>
        </p:nvCxnSpPr>
        <p:spPr>
          <a:xfrm rot="16200000" flipV="1">
            <a:off x="3507075" y="3389073"/>
            <a:ext cx="621857" cy="133020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4" name="コネクタ: カギ線 43">
            <a:extLst>
              <a:ext uri="{FF2B5EF4-FFF2-40B4-BE49-F238E27FC236}">
                <a16:creationId xmlns:a16="http://schemas.microsoft.com/office/drawing/2014/main" id="{89C202CA-57F0-4953-9CFA-5F9E4A9D8FA9}"/>
              </a:ext>
            </a:extLst>
          </p:cNvPr>
          <p:cNvCxnSpPr>
            <a:cxnSpLocks/>
            <a:stCxn id="21" idx="0"/>
            <a:endCxn id="14" idx="2"/>
          </p:cNvCxnSpPr>
          <p:nvPr/>
        </p:nvCxnSpPr>
        <p:spPr>
          <a:xfrm rot="5400000" flipH="1" flipV="1">
            <a:off x="5666663" y="3493225"/>
            <a:ext cx="621857" cy="112190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5" name="コネクタ: カギ線 44">
            <a:extLst>
              <a:ext uri="{FF2B5EF4-FFF2-40B4-BE49-F238E27FC236}">
                <a16:creationId xmlns:a16="http://schemas.microsoft.com/office/drawing/2014/main" id="{EEC56EB8-CCED-4109-BFB1-13D4E7FEA443}"/>
              </a:ext>
            </a:extLst>
          </p:cNvPr>
          <p:cNvCxnSpPr>
            <a:cxnSpLocks/>
            <a:stCxn id="22" idx="0"/>
            <a:endCxn id="14" idx="2"/>
          </p:cNvCxnSpPr>
          <p:nvPr/>
        </p:nvCxnSpPr>
        <p:spPr>
          <a:xfrm rot="5400000" flipH="1" flipV="1">
            <a:off x="6026703" y="3853265"/>
            <a:ext cx="621857" cy="40182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45">
            <a:extLst>
              <a:ext uri="{FF2B5EF4-FFF2-40B4-BE49-F238E27FC236}">
                <a16:creationId xmlns:a16="http://schemas.microsoft.com/office/drawing/2014/main" id="{AE1BC6A9-483D-4CAC-94B7-8AA05FC164AF}"/>
              </a:ext>
            </a:extLst>
          </p:cNvPr>
          <p:cNvCxnSpPr>
            <a:cxnSpLocks/>
            <a:stCxn id="23" idx="0"/>
            <a:endCxn id="14" idx="2"/>
          </p:cNvCxnSpPr>
          <p:nvPr/>
        </p:nvCxnSpPr>
        <p:spPr>
          <a:xfrm rot="16200000" flipV="1">
            <a:off x="6386744" y="3895049"/>
            <a:ext cx="621857" cy="31825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コネクタ: カギ線 46">
            <a:extLst>
              <a:ext uri="{FF2B5EF4-FFF2-40B4-BE49-F238E27FC236}">
                <a16:creationId xmlns:a16="http://schemas.microsoft.com/office/drawing/2014/main" id="{43D6F1C4-8432-4F01-B904-0B9A8F6EAA1C}"/>
              </a:ext>
            </a:extLst>
          </p:cNvPr>
          <p:cNvCxnSpPr>
            <a:cxnSpLocks/>
            <a:stCxn id="24" idx="0"/>
            <a:endCxn id="14" idx="2"/>
          </p:cNvCxnSpPr>
          <p:nvPr/>
        </p:nvCxnSpPr>
        <p:spPr>
          <a:xfrm rot="16200000" flipV="1">
            <a:off x="6858657" y="3423135"/>
            <a:ext cx="621857" cy="126208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696462"/>
            <a:ext cx="1107996" cy="369332"/>
          </a:xfrm>
          <a:prstGeom prst="rect">
            <a:avLst/>
          </a:prstGeom>
          <a:noFill/>
        </p:spPr>
        <p:txBody>
          <a:bodyPr wrap="none" rtlCol="0">
            <a:spAutoFit/>
          </a:bodyPr>
          <a:lstStyle/>
          <a:p>
            <a:r>
              <a:rPr lang="ja-JP" altLang="en-US" u="sng">
                <a:latin typeface="メイリオ" panose="020B0604030504040204" pitchFamily="50" charset="-128"/>
                <a:ea typeface="メイリオ" panose="020B0604030504040204" pitchFamily="50" charset="-128"/>
              </a:rPr>
              <a:t>前提条件</a:t>
            </a:r>
            <a:endParaRPr lang="ja-JP" altLang="en-US" u="sng" dirty="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625997" y="2710995"/>
            <a:ext cx="1814920" cy="369332"/>
          </a:xfrm>
          <a:prstGeom prst="rect">
            <a:avLst/>
          </a:prstGeom>
          <a:noFill/>
        </p:spPr>
        <p:txBody>
          <a:bodyPr wrap="none" rtlCol="0">
            <a:spAutoFit/>
          </a:bodyPr>
          <a:lstStyle/>
          <a:p>
            <a:pPr algn="ctr"/>
            <a:r>
              <a:rPr lang="ja-JP" altLang="en-US" u="sng">
                <a:latin typeface="メイリオ" panose="020B0604030504040204" pitchFamily="50" charset="-128"/>
                <a:ea typeface="メイリオ" panose="020B0604030504040204" pitchFamily="50" charset="-128"/>
              </a:rPr>
              <a:t>観察される事象</a:t>
            </a:r>
            <a:endParaRPr lang="ja-JP" altLang="en-US" u="sng" dirty="0">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dirty="0"/>
              <a:t>解釈による結論</a:t>
            </a:r>
          </a:p>
        </p:txBody>
      </p:sp>
      <p:sp>
        <p:nvSpPr>
          <p:cNvPr id="34" name="正方形/長方形 33">
            <a:extLst>
              <a:ext uri="{FF2B5EF4-FFF2-40B4-BE49-F238E27FC236}">
                <a16:creationId xmlns:a16="http://schemas.microsoft.com/office/drawing/2014/main" id="{E3730A06-3194-4988-88E9-08E9BA3737D3}"/>
              </a:ext>
            </a:extLst>
          </p:cNvPr>
          <p:cNvSpPr/>
          <p:nvPr/>
        </p:nvSpPr>
        <p:spPr>
          <a:xfrm>
            <a:off x="8166448" y="16495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瀬戸内海の自然を守るために〇〇を実行する</a:t>
            </a:r>
          </a:p>
        </p:txBody>
      </p:sp>
      <p:sp>
        <p:nvSpPr>
          <p:cNvPr id="36" name="矢印: 右 35">
            <a:extLst>
              <a:ext uri="{FF2B5EF4-FFF2-40B4-BE49-F238E27FC236}">
                <a16:creationId xmlns:a16="http://schemas.microsoft.com/office/drawing/2014/main" id="{586DD2D7-5C33-442B-8081-110D56028B28}"/>
              </a:ext>
            </a:extLst>
          </p:cNvPr>
          <p:cNvSpPr/>
          <p:nvPr/>
        </p:nvSpPr>
        <p:spPr>
          <a:xfrm>
            <a:off x="7734936" y="18046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971CFF34-4518-4ED9-92EA-2D27E144DFE9}"/>
              </a:ext>
            </a:extLst>
          </p:cNvPr>
          <p:cNvSpPr txBox="1"/>
          <p:nvPr/>
        </p:nvSpPr>
        <p:spPr>
          <a:xfrm>
            <a:off x="8383074" y="1349242"/>
            <a:ext cx="1569660"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dirty="0"/>
              <a:t>具体策の提示</a:t>
            </a:r>
          </a:p>
        </p:txBody>
      </p:sp>
      <p:sp>
        <p:nvSpPr>
          <p:cNvPr id="3" name="テキスト ボックス 2">
            <a:extLst>
              <a:ext uri="{FF2B5EF4-FFF2-40B4-BE49-F238E27FC236}">
                <a16:creationId xmlns:a16="http://schemas.microsoft.com/office/drawing/2014/main" id="{420866FE-1F5F-48C9-9554-6CD7E7470F9B}"/>
              </a:ext>
            </a:extLst>
          </p:cNvPr>
          <p:cNvSpPr txBox="1"/>
          <p:nvPr/>
        </p:nvSpPr>
        <p:spPr>
          <a:xfrm>
            <a:off x="7540000" y="1526457"/>
            <a:ext cx="569387" cy="246221"/>
          </a:xfrm>
          <a:prstGeom prst="rect">
            <a:avLst/>
          </a:prstGeom>
          <a:noFill/>
        </p:spPr>
        <p:txBody>
          <a:bodyPr wrap="none" rtlCol="0">
            <a:spAutoFit/>
          </a:bodyPr>
          <a:lstStyle/>
          <a:p>
            <a:r>
              <a:rPr lang="ja-JP" altLang="en-US" sz="1000" dirty="0">
                <a:latin typeface="メイリオ" panose="020B0604030504040204" pitchFamily="50" charset="-128"/>
                <a:ea typeface="メイリオ" panose="020B0604030504040204" pitchFamily="50" charset="-128"/>
              </a:rPr>
              <a:t>そこで</a:t>
            </a:r>
          </a:p>
        </p:txBody>
      </p:sp>
      <p:sp>
        <p:nvSpPr>
          <p:cNvPr id="7" name="左中かっこ 6">
            <a:extLst>
              <a:ext uri="{FF2B5EF4-FFF2-40B4-BE49-F238E27FC236}">
                <a16:creationId xmlns:a16="http://schemas.microsoft.com/office/drawing/2014/main" id="{8688C65E-2CC5-44BD-A190-4FF6DEA2316C}"/>
              </a:ext>
            </a:extLst>
          </p:cNvPr>
          <p:cNvSpPr/>
          <p:nvPr/>
        </p:nvSpPr>
        <p:spPr>
          <a:xfrm rot="16200000">
            <a:off x="2407101" y="5255120"/>
            <a:ext cx="123647" cy="1367952"/>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39" name="左中かっこ 38">
            <a:extLst>
              <a:ext uri="{FF2B5EF4-FFF2-40B4-BE49-F238E27FC236}">
                <a16:creationId xmlns:a16="http://schemas.microsoft.com/office/drawing/2014/main" id="{68CC0957-C702-46EA-8BD6-E1C93054A2A7}"/>
              </a:ext>
            </a:extLst>
          </p:cNvPr>
          <p:cNvSpPr/>
          <p:nvPr/>
        </p:nvSpPr>
        <p:spPr>
          <a:xfrm rot="16200000">
            <a:off x="3948516" y="5147009"/>
            <a:ext cx="123649" cy="158417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40" name="左中かっこ 39">
            <a:extLst>
              <a:ext uri="{FF2B5EF4-FFF2-40B4-BE49-F238E27FC236}">
                <a16:creationId xmlns:a16="http://schemas.microsoft.com/office/drawing/2014/main" id="{D42F8FF0-29F4-4865-BE6F-4E95A442D6C0}"/>
              </a:ext>
            </a:extLst>
          </p:cNvPr>
          <p:cNvSpPr/>
          <p:nvPr/>
        </p:nvSpPr>
        <p:spPr>
          <a:xfrm rot="16200000">
            <a:off x="5714059" y="5249976"/>
            <a:ext cx="123647" cy="1367952"/>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42" name="左中かっこ 41">
            <a:extLst>
              <a:ext uri="{FF2B5EF4-FFF2-40B4-BE49-F238E27FC236}">
                <a16:creationId xmlns:a16="http://schemas.microsoft.com/office/drawing/2014/main" id="{D4E8FCFC-8F3A-4EB0-9EB6-A4000D68F0DD}"/>
              </a:ext>
            </a:extLst>
          </p:cNvPr>
          <p:cNvSpPr/>
          <p:nvPr/>
        </p:nvSpPr>
        <p:spPr>
          <a:xfrm rot="16200000">
            <a:off x="7255474" y="5141865"/>
            <a:ext cx="123649" cy="158417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8" name="テキスト ボックス 7">
            <a:extLst>
              <a:ext uri="{FF2B5EF4-FFF2-40B4-BE49-F238E27FC236}">
                <a16:creationId xmlns:a16="http://schemas.microsoft.com/office/drawing/2014/main" id="{92703515-7E67-45E4-A922-BC835A0AE5BA}"/>
              </a:ext>
            </a:extLst>
          </p:cNvPr>
          <p:cNvSpPr txBox="1"/>
          <p:nvPr/>
        </p:nvSpPr>
        <p:spPr>
          <a:xfrm>
            <a:off x="3571758" y="6046262"/>
            <a:ext cx="877163"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定量的</a:t>
            </a:r>
          </a:p>
        </p:txBody>
      </p:sp>
      <p:sp>
        <p:nvSpPr>
          <p:cNvPr id="43" name="テキスト ボックス 42">
            <a:extLst>
              <a:ext uri="{FF2B5EF4-FFF2-40B4-BE49-F238E27FC236}">
                <a16:creationId xmlns:a16="http://schemas.microsoft.com/office/drawing/2014/main" id="{18F5C29B-D9AD-464E-B327-C574A8879983}"/>
              </a:ext>
            </a:extLst>
          </p:cNvPr>
          <p:cNvSpPr txBox="1"/>
          <p:nvPr/>
        </p:nvSpPr>
        <p:spPr>
          <a:xfrm>
            <a:off x="2030342" y="6046262"/>
            <a:ext cx="877163" cy="369332"/>
          </a:xfrm>
          <a:prstGeom prst="rect">
            <a:avLst/>
          </a:prstGeom>
          <a:noFill/>
        </p:spPr>
        <p:txBody>
          <a:bodyPr wrap="none" rtlCol="0">
            <a:spAutoFit/>
          </a:bodyPr>
          <a:lstStyle/>
          <a:p>
            <a:r>
              <a:rPr lang="ja-JP" altLang="en-US" b="1" dirty="0">
                <a:solidFill>
                  <a:srgbClr val="00B0F0"/>
                </a:solidFill>
                <a:latin typeface="メイリオ" panose="020B0604030504040204" pitchFamily="50" charset="-128"/>
                <a:ea typeface="メイリオ" panose="020B0604030504040204" pitchFamily="50" charset="-128"/>
              </a:rPr>
              <a:t>定性的</a:t>
            </a:r>
          </a:p>
        </p:txBody>
      </p:sp>
      <p:sp>
        <p:nvSpPr>
          <p:cNvPr id="48" name="テキスト ボックス 47">
            <a:extLst>
              <a:ext uri="{FF2B5EF4-FFF2-40B4-BE49-F238E27FC236}">
                <a16:creationId xmlns:a16="http://schemas.microsoft.com/office/drawing/2014/main" id="{1F5C7D75-EEDE-4B4E-837C-425E3569E8BD}"/>
              </a:ext>
            </a:extLst>
          </p:cNvPr>
          <p:cNvSpPr txBox="1"/>
          <p:nvPr/>
        </p:nvSpPr>
        <p:spPr>
          <a:xfrm>
            <a:off x="6890413" y="6046262"/>
            <a:ext cx="877163"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定量的</a:t>
            </a:r>
          </a:p>
        </p:txBody>
      </p:sp>
      <p:sp>
        <p:nvSpPr>
          <p:cNvPr id="49" name="テキスト ボックス 48">
            <a:extLst>
              <a:ext uri="{FF2B5EF4-FFF2-40B4-BE49-F238E27FC236}">
                <a16:creationId xmlns:a16="http://schemas.microsoft.com/office/drawing/2014/main" id="{69287109-F666-41B7-8CF0-F0EA23E650FF}"/>
              </a:ext>
            </a:extLst>
          </p:cNvPr>
          <p:cNvSpPr txBox="1"/>
          <p:nvPr/>
        </p:nvSpPr>
        <p:spPr>
          <a:xfrm>
            <a:off x="5348997" y="6046262"/>
            <a:ext cx="877163" cy="369332"/>
          </a:xfrm>
          <a:prstGeom prst="rect">
            <a:avLst/>
          </a:prstGeom>
          <a:noFill/>
        </p:spPr>
        <p:txBody>
          <a:bodyPr wrap="none" rtlCol="0">
            <a:spAutoFit/>
          </a:bodyPr>
          <a:lstStyle/>
          <a:p>
            <a:r>
              <a:rPr lang="ja-JP" altLang="en-US" b="1" dirty="0">
                <a:solidFill>
                  <a:srgbClr val="00B0F0"/>
                </a:solidFill>
                <a:latin typeface="メイリオ" panose="020B0604030504040204" pitchFamily="50" charset="-128"/>
                <a:ea typeface="メイリオ" panose="020B0604030504040204" pitchFamily="50" charset="-128"/>
              </a:rPr>
              <a:t>定性的</a:t>
            </a:r>
          </a:p>
        </p:txBody>
      </p:sp>
      <p:sp>
        <p:nvSpPr>
          <p:cNvPr id="50" name="矢印: 右 57">
            <a:extLst>
              <a:ext uri="{FF2B5EF4-FFF2-40B4-BE49-F238E27FC236}">
                <a16:creationId xmlns:a16="http://schemas.microsoft.com/office/drawing/2014/main" id="{A93E806A-DFCD-1CC5-AFD5-EDC848C31987}"/>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1" name="テキスト ボックス 50">
            <a:extLst>
              <a:ext uri="{FF2B5EF4-FFF2-40B4-BE49-F238E27FC236}">
                <a16:creationId xmlns:a16="http://schemas.microsoft.com/office/drawing/2014/main" id="{C1AF03D6-ED75-E969-3F7F-7F01EF6E762B}"/>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52" name="テキスト ボックス 51">
            <a:extLst>
              <a:ext uri="{FF2B5EF4-FFF2-40B4-BE49-F238E27FC236}">
                <a16:creationId xmlns:a16="http://schemas.microsoft.com/office/drawing/2014/main" id="{3CFAC4AB-43F4-08C7-169A-859F92AE686B}"/>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39282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27F6F-F755-4D76-926C-02BDCE9FCBBA}"/>
              </a:ext>
            </a:extLst>
          </p:cNvPr>
          <p:cNvSpPr>
            <a:spLocks noGrp="1"/>
          </p:cNvSpPr>
          <p:nvPr>
            <p:ph type="title"/>
          </p:nvPr>
        </p:nvSpPr>
        <p:spPr/>
        <p:txBody>
          <a:bodyPr/>
          <a:lstStyle/>
          <a:p>
            <a:r>
              <a:rPr lang="ja-JP" altLang="en-US"/>
              <a:t>この研修</a:t>
            </a:r>
            <a:r>
              <a:rPr kumimoji="1" lang="ja-JP" altLang="en-US"/>
              <a:t>も演繹法と帰納法で最初にストーリー</a:t>
            </a:r>
            <a:r>
              <a:rPr lang="ja-JP" altLang="en-US"/>
              <a:t>を</a:t>
            </a:r>
            <a:r>
              <a:rPr kumimoji="1" lang="ja-JP" altLang="en-US"/>
              <a:t>作っていました</a:t>
            </a:r>
            <a:endParaRPr kumimoji="1" lang="ja-JP" altLang="en-US" dirty="0"/>
          </a:p>
        </p:txBody>
      </p:sp>
      <p:sp>
        <p:nvSpPr>
          <p:cNvPr id="4" name="スライド番号プレースホルダー 3">
            <a:extLst>
              <a:ext uri="{FF2B5EF4-FFF2-40B4-BE49-F238E27FC236}">
                <a16:creationId xmlns:a16="http://schemas.microsoft.com/office/drawing/2014/main" id="{BB67D1D7-6C6D-48B9-9CF2-0E87169E65FC}"/>
              </a:ext>
            </a:extLst>
          </p:cNvPr>
          <p:cNvSpPr>
            <a:spLocks noGrp="1"/>
          </p:cNvSpPr>
          <p:nvPr>
            <p:ph type="sldNum" sz="quarter" idx="4"/>
          </p:nvPr>
        </p:nvSpPr>
        <p:spPr/>
        <p:txBody>
          <a:bodyPr/>
          <a:lstStyle/>
          <a:p>
            <a:fld id="{C5CBEA7B-64A4-4354-845E-AE91C99E82B0}" type="slidenum">
              <a:rPr lang="ja-JP" altLang="en-US" smtClean="0"/>
              <a:pPr/>
              <a:t>186</a:t>
            </a:fld>
            <a:endParaRPr lang="ja-JP" altLang="en-US" dirty="0"/>
          </a:p>
        </p:txBody>
      </p:sp>
      <p:sp>
        <p:nvSpPr>
          <p:cNvPr id="5" name="正方形/長方形 4">
            <a:extLst>
              <a:ext uri="{FF2B5EF4-FFF2-40B4-BE49-F238E27FC236}">
                <a16:creationId xmlns:a16="http://schemas.microsoft.com/office/drawing/2014/main" id="{7BF4D856-7C98-49C0-8CE7-7CC66ECA8D9C}"/>
              </a:ext>
            </a:extLst>
          </p:cNvPr>
          <p:cNvSpPr/>
          <p:nvPr/>
        </p:nvSpPr>
        <p:spPr>
          <a:xfrm>
            <a:off x="4745850" y="1655015"/>
            <a:ext cx="2700300"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メイリオ" panose="020B0604030504040204" pitchFamily="50" charset="-128"/>
                <a:ea typeface="メイリオ" panose="020B0604030504040204" pitchFamily="50" charset="-128"/>
              </a:rPr>
              <a:t>論理的に問題解決できる</a:t>
            </a:r>
            <a:endParaRPr lang="en-US" altLang="ja-JP" sz="1400" dirty="0">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思考を身につけよう</a:t>
            </a:r>
            <a:endParaRPr lang="ja-JP" altLang="en-US"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3AF10DFB-DBD4-4624-8AF3-E992D6F34EC8}"/>
              </a:ext>
            </a:extLst>
          </p:cNvPr>
          <p:cNvSpPr/>
          <p:nvPr/>
        </p:nvSpPr>
        <p:spPr>
          <a:xfrm>
            <a:off x="2151443"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論理的でないと提案に</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納得してもらえない</a:t>
            </a:r>
            <a:endParaRPr lang="en-US" altLang="ja-JP" sz="1200"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1F997827-63C6-4F8D-8E7F-5BECAF8D1DF0}"/>
              </a:ext>
            </a:extLst>
          </p:cNvPr>
          <p:cNvSpPr/>
          <p:nvPr/>
        </p:nvSpPr>
        <p:spPr>
          <a:xfrm>
            <a:off x="2498172" y="4365104"/>
            <a:ext cx="1085182" cy="1440160"/>
          </a:xfrm>
          <a:prstGeom prst="rect">
            <a:avLst/>
          </a:prstGeom>
          <a:solidFill>
            <a:schemeClr val="accent1">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a:latin typeface="メイリオ" panose="020B0604030504040204" pitchFamily="50" charset="-128"/>
                <a:ea typeface="メイリオ" panose="020B0604030504040204" pitchFamily="50" charset="-128"/>
              </a:rPr>
              <a:t>その事業の専門家ではないので説得できない</a:t>
            </a:r>
            <a:endParaRPr lang="en-US" altLang="ja-JP" sz="100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05126952-D592-4997-B2AD-0410DB492503}"/>
              </a:ext>
            </a:extLst>
          </p:cNvPr>
          <p:cNvSpPr/>
          <p:nvPr/>
        </p:nvSpPr>
        <p:spPr>
          <a:xfrm>
            <a:off x="1263656" y="4365104"/>
            <a:ext cx="1159938" cy="1440160"/>
          </a:xfrm>
          <a:prstGeom prst="rect">
            <a:avLst/>
          </a:prstGeom>
          <a:solidFill>
            <a:schemeClr val="accent1">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a:latin typeface="メイリオ" panose="020B0604030504040204" pitchFamily="50" charset="-128"/>
                <a:ea typeface="メイリオ" panose="020B0604030504040204" pitchFamily="50" charset="-128"/>
              </a:rPr>
              <a:t>主張と根拠と</a:t>
            </a:r>
            <a:endParaRPr lang="en-US" altLang="ja-JP" sz="1000" dirty="0">
              <a:latin typeface="メイリオ" panose="020B0604030504040204" pitchFamily="50" charset="-128"/>
              <a:ea typeface="メイリオ" panose="020B0604030504040204" pitchFamily="50" charset="-128"/>
            </a:endParaRPr>
          </a:p>
          <a:p>
            <a:pPr algn="ctr"/>
            <a:r>
              <a:rPr lang="ja-JP" altLang="en-US" sz="1000">
                <a:latin typeface="メイリオ" panose="020B0604030504040204" pitchFamily="50" charset="-128"/>
                <a:ea typeface="メイリオ" panose="020B0604030504040204" pitchFamily="50" charset="-128"/>
              </a:rPr>
              <a:t>前提に関連性がないと納得できない</a:t>
            </a:r>
            <a:endParaRPr lang="en-US" altLang="ja-JP" sz="1000" dirty="0">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250E158C-7980-49DD-A746-1AEEEB855F96}"/>
              </a:ext>
            </a:extLst>
          </p:cNvPr>
          <p:cNvSpPr/>
          <p:nvPr/>
        </p:nvSpPr>
        <p:spPr>
          <a:xfrm>
            <a:off x="5537087"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クライアントが求める</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論理的な問題解決が</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提案されていない</a:t>
            </a:r>
            <a:endParaRPr lang="en-US" altLang="ja-JP" sz="120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5A0F3C9D-E7FA-4756-8DCB-E2C094C4985F}"/>
              </a:ext>
            </a:extLst>
          </p:cNvPr>
          <p:cNvSpPr/>
          <p:nvPr/>
        </p:nvSpPr>
        <p:spPr>
          <a:xfrm>
            <a:off x="8216398" y="30231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論理的に問題解決の</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アイディアを伝えられないと価値がない</a:t>
            </a:r>
            <a:endParaRPr lang="en-US" altLang="ja-JP" sz="1200" dirty="0">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D0556730-B460-4953-8807-577BEDBF95E0}"/>
              </a:ext>
            </a:extLst>
          </p:cNvPr>
          <p:cNvSpPr/>
          <p:nvPr/>
        </p:nvSpPr>
        <p:spPr>
          <a:xfrm>
            <a:off x="5184769" y="4365104"/>
            <a:ext cx="922254" cy="1440160"/>
          </a:xfrm>
          <a:prstGeom prst="rect">
            <a:avLst/>
          </a:prstGeom>
          <a:solidFill>
            <a:schemeClr val="accent1">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a:latin typeface="メイリオ" panose="020B0604030504040204" pitchFamily="50" charset="-128"/>
                <a:ea typeface="メイリオ" panose="020B0604030504040204" pitchFamily="50" charset="-128"/>
              </a:rPr>
              <a:t>自社とクライアントの売上増加に貢献したい</a:t>
            </a:r>
            <a:endParaRPr lang="ja-JP" altLang="en-US" sz="1000" dirty="0">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2630576A-F84B-411B-8987-17D0FD263F84}"/>
              </a:ext>
            </a:extLst>
          </p:cNvPr>
          <p:cNvSpPr/>
          <p:nvPr/>
        </p:nvSpPr>
        <p:spPr>
          <a:xfrm>
            <a:off x="6283474" y="4365104"/>
            <a:ext cx="892648" cy="1440160"/>
          </a:xfrm>
          <a:prstGeom prst="rect">
            <a:avLst/>
          </a:prstGeom>
          <a:solidFill>
            <a:schemeClr val="accent1">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a:latin typeface="メイリオ" panose="020B0604030504040204" pitchFamily="50" charset="-128"/>
                <a:ea typeface="メイリオ" panose="020B0604030504040204" pitchFamily="50" charset="-128"/>
              </a:rPr>
              <a:t>クライアントはツールの機能は聞き飽きている</a:t>
            </a:r>
            <a:endParaRPr lang="ja-JP" altLang="en-US" sz="1000"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D3DFE21B-0BAD-4266-A26C-989D837CFDD8}"/>
              </a:ext>
            </a:extLst>
          </p:cNvPr>
          <p:cNvSpPr/>
          <p:nvPr/>
        </p:nvSpPr>
        <p:spPr>
          <a:xfrm>
            <a:off x="7523401" y="4390671"/>
            <a:ext cx="913824" cy="1440160"/>
          </a:xfrm>
          <a:prstGeom prst="rect">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a:latin typeface="メイリオ" panose="020B0604030504040204" pitchFamily="50" charset="-128"/>
                <a:ea typeface="メイリオ" panose="020B0604030504040204" pitchFamily="50" charset="-128"/>
              </a:rPr>
              <a:t>業界</a:t>
            </a:r>
            <a:endParaRPr lang="en-US" altLang="ja-JP" sz="1000" dirty="0">
              <a:latin typeface="メイリオ" panose="020B0604030504040204" pitchFamily="50" charset="-128"/>
              <a:ea typeface="メイリオ" panose="020B0604030504040204" pitchFamily="50" charset="-128"/>
            </a:endParaRPr>
          </a:p>
          <a:p>
            <a:pPr algn="ctr"/>
            <a:r>
              <a:rPr lang="ja-JP" altLang="en-US" sz="1000">
                <a:latin typeface="メイリオ" panose="020B0604030504040204" pitchFamily="50" charset="-128"/>
                <a:ea typeface="メイリオ" panose="020B0604030504040204" pitchFamily="50" charset="-128"/>
              </a:rPr>
              <a:t>プレイヤーはどんどん</a:t>
            </a:r>
            <a:endParaRPr lang="en-US" altLang="ja-JP" sz="1000" dirty="0">
              <a:latin typeface="メイリオ" panose="020B0604030504040204" pitchFamily="50" charset="-128"/>
              <a:ea typeface="メイリオ" panose="020B0604030504040204" pitchFamily="50" charset="-128"/>
            </a:endParaRPr>
          </a:p>
          <a:p>
            <a:pPr algn="ctr"/>
            <a:r>
              <a:rPr lang="ja-JP" altLang="en-US" sz="1000">
                <a:latin typeface="メイリオ" panose="020B0604030504040204" pitchFamily="50" charset="-128"/>
                <a:ea typeface="メイリオ" panose="020B0604030504040204" pitchFamily="50" charset="-128"/>
              </a:rPr>
              <a:t>増えている</a:t>
            </a:r>
          </a:p>
        </p:txBody>
      </p:sp>
      <p:sp>
        <p:nvSpPr>
          <p:cNvPr id="25" name="テキスト ボックス 24">
            <a:extLst>
              <a:ext uri="{FF2B5EF4-FFF2-40B4-BE49-F238E27FC236}">
                <a16:creationId xmlns:a16="http://schemas.microsoft.com/office/drawing/2014/main" id="{7EB89832-ADB5-497F-8870-1E9246BC6E92}"/>
              </a:ext>
            </a:extLst>
          </p:cNvPr>
          <p:cNvSpPr txBox="1"/>
          <p:nvPr/>
        </p:nvSpPr>
        <p:spPr>
          <a:xfrm>
            <a:off x="7113539" y="4540478"/>
            <a:ext cx="415498"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cxnSp>
        <p:nvCxnSpPr>
          <p:cNvPr id="32" name="コネクタ: カギ線 31">
            <a:extLst>
              <a:ext uri="{FF2B5EF4-FFF2-40B4-BE49-F238E27FC236}">
                <a16:creationId xmlns:a16="http://schemas.microsoft.com/office/drawing/2014/main" id="{87D37ADC-25E3-4E22-A70C-39AB37BB576F}"/>
              </a:ext>
            </a:extLst>
          </p:cNvPr>
          <p:cNvCxnSpPr>
            <a:cxnSpLocks/>
            <a:stCxn id="12" idx="0"/>
            <a:endCxn id="6" idx="2"/>
          </p:cNvCxnSpPr>
          <p:nvPr/>
        </p:nvCxnSpPr>
        <p:spPr>
          <a:xfrm rot="5400000" flipH="1" flipV="1">
            <a:off x="2187334" y="3399539"/>
            <a:ext cx="621857" cy="13092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5" name="コネクタ: カギ線 34">
            <a:extLst>
              <a:ext uri="{FF2B5EF4-FFF2-40B4-BE49-F238E27FC236}">
                <a16:creationId xmlns:a16="http://schemas.microsoft.com/office/drawing/2014/main" id="{560684BC-8BB8-4FC6-91B8-0A25A40E16C5}"/>
              </a:ext>
            </a:extLst>
          </p:cNvPr>
          <p:cNvCxnSpPr>
            <a:cxnSpLocks/>
            <a:stCxn id="10" idx="0"/>
            <a:endCxn id="6" idx="2"/>
          </p:cNvCxnSpPr>
          <p:nvPr/>
        </p:nvCxnSpPr>
        <p:spPr>
          <a:xfrm rot="5400000" flipH="1" flipV="1">
            <a:off x="2785903" y="3998108"/>
            <a:ext cx="621857" cy="11213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8" name="コネクタ: カギ線 37">
            <a:extLst>
              <a:ext uri="{FF2B5EF4-FFF2-40B4-BE49-F238E27FC236}">
                <a16:creationId xmlns:a16="http://schemas.microsoft.com/office/drawing/2014/main" id="{1A942E5A-29DF-4B26-80FC-7DC885B633A0}"/>
              </a:ext>
            </a:extLst>
          </p:cNvPr>
          <p:cNvCxnSpPr>
            <a:cxnSpLocks/>
            <a:endCxn id="6" idx="2"/>
          </p:cNvCxnSpPr>
          <p:nvPr/>
        </p:nvCxnSpPr>
        <p:spPr>
          <a:xfrm rot="16200000" flipV="1">
            <a:off x="3357177" y="3538971"/>
            <a:ext cx="621857" cy="103041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4" name="コネクタ: カギ線 43">
            <a:extLst>
              <a:ext uri="{FF2B5EF4-FFF2-40B4-BE49-F238E27FC236}">
                <a16:creationId xmlns:a16="http://schemas.microsoft.com/office/drawing/2014/main" id="{89C202CA-57F0-4953-9CFA-5F9E4A9D8FA9}"/>
              </a:ext>
            </a:extLst>
          </p:cNvPr>
          <p:cNvCxnSpPr>
            <a:cxnSpLocks/>
            <a:stCxn id="21" idx="0"/>
            <a:endCxn id="14" idx="2"/>
          </p:cNvCxnSpPr>
          <p:nvPr/>
        </p:nvCxnSpPr>
        <p:spPr>
          <a:xfrm rot="5400000" flipH="1" flipV="1">
            <a:off x="5781292" y="3607852"/>
            <a:ext cx="621857" cy="89264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45">
            <a:extLst>
              <a:ext uri="{FF2B5EF4-FFF2-40B4-BE49-F238E27FC236}">
                <a16:creationId xmlns:a16="http://schemas.microsoft.com/office/drawing/2014/main" id="{AE1BC6A9-483D-4CAC-94B7-8AA05FC164AF}"/>
              </a:ext>
            </a:extLst>
          </p:cNvPr>
          <p:cNvCxnSpPr>
            <a:cxnSpLocks/>
            <a:stCxn id="23" idx="0"/>
            <a:endCxn id="14" idx="2"/>
          </p:cNvCxnSpPr>
          <p:nvPr/>
        </p:nvCxnSpPr>
        <p:spPr>
          <a:xfrm rot="16200000" flipV="1">
            <a:off x="6323243" y="3958549"/>
            <a:ext cx="621857" cy="19125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コネクタ: カギ線 46">
            <a:extLst>
              <a:ext uri="{FF2B5EF4-FFF2-40B4-BE49-F238E27FC236}">
                <a16:creationId xmlns:a16="http://schemas.microsoft.com/office/drawing/2014/main" id="{43D6F1C4-8432-4F01-B904-0B9A8F6EAA1C}"/>
              </a:ext>
            </a:extLst>
          </p:cNvPr>
          <p:cNvCxnSpPr>
            <a:cxnSpLocks/>
            <a:stCxn id="24" idx="0"/>
            <a:endCxn id="14" idx="2"/>
          </p:cNvCxnSpPr>
          <p:nvPr/>
        </p:nvCxnSpPr>
        <p:spPr>
          <a:xfrm rot="16200000" flipV="1">
            <a:off x="6935717" y="3346074"/>
            <a:ext cx="647424" cy="144176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6" name="矢印: 右 55">
            <a:extLst>
              <a:ext uri="{FF2B5EF4-FFF2-40B4-BE49-F238E27FC236}">
                <a16:creationId xmlns:a16="http://schemas.microsoft.com/office/drawing/2014/main" id="{3A899032-9D99-4E36-BD7B-BF22225DD429}"/>
              </a:ext>
            </a:extLst>
          </p:cNvPr>
          <p:cNvSpPr/>
          <p:nvPr/>
        </p:nvSpPr>
        <p:spPr>
          <a:xfrm>
            <a:off x="4605984"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7" name="矢印: 右 56">
            <a:extLst>
              <a:ext uri="{FF2B5EF4-FFF2-40B4-BE49-F238E27FC236}">
                <a16:creationId xmlns:a16="http://schemas.microsoft.com/office/drawing/2014/main" id="{B68FE241-CE90-4EAC-B6B6-CDB13B69433C}"/>
              </a:ext>
            </a:extLst>
          </p:cNvPr>
          <p:cNvSpPr/>
          <p:nvPr/>
        </p:nvSpPr>
        <p:spPr>
          <a:xfrm>
            <a:off x="7776258" y="31782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8" name="矢印: 右 57">
            <a:extLst>
              <a:ext uri="{FF2B5EF4-FFF2-40B4-BE49-F238E27FC236}">
                <a16:creationId xmlns:a16="http://schemas.microsoft.com/office/drawing/2014/main" id="{F5C78E8F-40FC-4D3D-AACE-CBA480133227}"/>
              </a:ext>
            </a:extLst>
          </p:cNvPr>
          <p:cNvSpPr/>
          <p:nvPr/>
        </p:nvSpPr>
        <p:spPr>
          <a:xfrm rot="12774735">
            <a:off x="7776257" y="2392538"/>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AE3D49D9-E37C-4A40-81CF-83ED5DB26158}"/>
              </a:ext>
            </a:extLst>
          </p:cNvPr>
          <p:cNvSpPr txBox="1"/>
          <p:nvPr/>
        </p:nvSpPr>
        <p:spPr>
          <a:xfrm>
            <a:off x="2598901" y="2720860"/>
            <a:ext cx="1107996" cy="369332"/>
          </a:xfrm>
          <a:prstGeom prst="rect">
            <a:avLst/>
          </a:prstGeom>
          <a:noFill/>
        </p:spPr>
        <p:txBody>
          <a:bodyPr wrap="none" rtlCol="0">
            <a:spAutoFit/>
          </a:bodyPr>
          <a:lstStyle/>
          <a:p>
            <a:r>
              <a:rPr lang="ja-JP" altLang="en-US" u="sng" dirty="0">
                <a:latin typeface="メイリオ" panose="020B0604030504040204" pitchFamily="50" charset="-128"/>
                <a:ea typeface="メイリオ" panose="020B0604030504040204" pitchFamily="50" charset="-128"/>
              </a:rPr>
              <a:t>前提条件</a:t>
            </a:r>
          </a:p>
        </p:txBody>
      </p:sp>
      <p:sp>
        <p:nvSpPr>
          <p:cNvPr id="60" name="テキスト ボックス 59">
            <a:extLst>
              <a:ext uri="{FF2B5EF4-FFF2-40B4-BE49-F238E27FC236}">
                <a16:creationId xmlns:a16="http://schemas.microsoft.com/office/drawing/2014/main" id="{7227E2E9-4EC1-4385-8485-42B59265DD08}"/>
              </a:ext>
            </a:extLst>
          </p:cNvPr>
          <p:cNvSpPr txBox="1"/>
          <p:nvPr/>
        </p:nvSpPr>
        <p:spPr>
          <a:xfrm>
            <a:off x="5311170" y="1349242"/>
            <a:ext cx="1569660"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主張（提案）</a:t>
            </a:r>
          </a:p>
        </p:txBody>
      </p:sp>
      <p:sp>
        <p:nvSpPr>
          <p:cNvPr id="61" name="テキスト ボックス 60">
            <a:extLst>
              <a:ext uri="{FF2B5EF4-FFF2-40B4-BE49-F238E27FC236}">
                <a16:creationId xmlns:a16="http://schemas.microsoft.com/office/drawing/2014/main" id="{4222373C-2EB4-4778-BD78-6F4209B0A23A}"/>
              </a:ext>
            </a:extLst>
          </p:cNvPr>
          <p:cNvSpPr txBox="1"/>
          <p:nvPr/>
        </p:nvSpPr>
        <p:spPr>
          <a:xfrm>
            <a:off x="5864036" y="2710995"/>
            <a:ext cx="1338828" cy="369332"/>
          </a:xfrm>
          <a:prstGeom prst="rect">
            <a:avLst/>
          </a:prstGeom>
          <a:noFill/>
        </p:spPr>
        <p:txBody>
          <a:bodyPr wrap="none" rtlCol="0">
            <a:spAutoFit/>
          </a:bodyPr>
          <a:lstStyle/>
          <a:p>
            <a:pPr algn="ctr"/>
            <a:r>
              <a:rPr lang="ja-JP" altLang="en-US" u="sng" dirty="0">
                <a:latin typeface="メイリオ" panose="020B0604030504040204" pitchFamily="50" charset="-128"/>
                <a:ea typeface="メイリオ" panose="020B0604030504040204" pitchFamily="50" charset="-128"/>
              </a:rPr>
              <a:t>隠れた前提</a:t>
            </a:r>
          </a:p>
        </p:txBody>
      </p:sp>
      <p:sp>
        <p:nvSpPr>
          <p:cNvPr id="62" name="テキスト ボックス 61">
            <a:extLst>
              <a:ext uri="{FF2B5EF4-FFF2-40B4-BE49-F238E27FC236}">
                <a16:creationId xmlns:a16="http://schemas.microsoft.com/office/drawing/2014/main" id="{15AE1F36-2859-4B46-BC1B-D54F18C022DC}"/>
              </a:ext>
            </a:extLst>
          </p:cNvPr>
          <p:cNvSpPr txBox="1"/>
          <p:nvPr/>
        </p:nvSpPr>
        <p:spPr>
          <a:xfrm>
            <a:off x="8317607" y="2710995"/>
            <a:ext cx="1800493"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dirty="0"/>
              <a:t>解釈による結論</a:t>
            </a:r>
          </a:p>
        </p:txBody>
      </p:sp>
      <p:sp>
        <p:nvSpPr>
          <p:cNvPr id="34" name="正方形/長方形 33">
            <a:extLst>
              <a:ext uri="{FF2B5EF4-FFF2-40B4-BE49-F238E27FC236}">
                <a16:creationId xmlns:a16="http://schemas.microsoft.com/office/drawing/2014/main" id="{E3730A06-3194-4988-88E9-08E9BA3737D3}"/>
              </a:ext>
            </a:extLst>
          </p:cNvPr>
          <p:cNvSpPr/>
          <p:nvPr/>
        </p:nvSpPr>
        <p:spPr>
          <a:xfrm>
            <a:off x="8166448" y="1649567"/>
            <a:ext cx="2002913" cy="72008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メイリオ" panose="020B0604030504040204" pitchFamily="50" charset="-128"/>
                <a:ea typeface="メイリオ" panose="020B0604030504040204" pitchFamily="50" charset="-128"/>
              </a:rPr>
              <a:t>具体的な思考と技術を</a:t>
            </a:r>
            <a:endParaRPr lang="en-US" altLang="ja-JP" sz="1400" dirty="0">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研修で体験しよう</a:t>
            </a:r>
            <a:endParaRPr lang="ja-JP" altLang="en-US" sz="1400" dirty="0">
              <a:latin typeface="メイリオ" panose="020B0604030504040204" pitchFamily="50" charset="-128"/>
              <a:ea typeface="メイリオ" panose="020B0604030504040204" pitchFamily="50" charset="-128"/>
            </a:endParaRPr>
          </a:p>
        </p:txBody>
      </p:sp>
      <p:sp>
        <p:nvSpPr>
          <p:cNvPr id="36" name="矢印: 右 35">
            <a:extLst>
              <a:ext uri="{FF2B5EF4-FFF2-40B4-BE49-F238E27FC236}">
                <a16:creationId xmlns:a16="http://schemas.microsoft.com/office/drawing/2014/main" id="{586DD2D7-5C33-442B-8081-110D56028B28}"/>
              </a:ext>
            </a:extLst>
          </p:cNvPr>
          <p:cNvSpPr/>
          <p:nvPr/>
        </p:nvSpPr>
        <p:spPr>
          <a:xfrm>
            <a:off x="7734936" y="1804691"/>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971CFF34-4518-4ED9-92EA-2D27E144DFE9}"/>
              </a:ext>
            </a:extLst>
          </p:cNvPr>
          <p:cNvSpPr txBox="1"/>
          <p:nvPr/>
        </p:nvSpPr>
        <p:spPr>
          <a:xfrm>
            <a:off x="8383074" y="1349242"/>
            <a:ext cx="1569660" cy="369332"/>
          </a:xfrm>
          <a:prstGeom prst="rect">
            <a:avLst/>
          </a:prstGeom>
          <a:noFill/>
        </p:spPr>
        <p:txBody>
          <a:bodyPr wrap="none" rtlCol="0">
            <a:spAutoFit/>
          </a:bodyPr>
          <a:lstStyle>
            <a:defPPr>
              <a:defRPr lang="ja-JP"/>
            </a:defPPr>
            <a:lvl1pPr algn="ctr">
              <a:defRPr u="sng">
                <a:latin typeface="メイリオ" panose="020B0604030504040204" pitchFamily="50" charset="-128"/>
                <a:ea typeface="メイリオ" panose="020B0604030504040204" pitchFamily="50" charset="-128"/>
              </a:defRPr>
            </a:lvl1pPr>
          </a:lstStyle>
          <a:p>
            <a:r>
              <a:rPr lang="ja-JP" altLang="en-US" dirty="0"/>
              <a:t>具体策の提示</a:t>
            </a:r>
          </a:p>
        </p:txBody>
      </p:sp>
      <p:sp>
        <p:nvSpPr>
          <p:cNvPr id="3" name="テキスト ボックス 2">
            <a:extLst>
              <a:ext uri="{FF2B5EF4-FFF2-40B4-BE49-F238E27FC236}">
                <a16:creationId xmlns:a16="http://schemas.microsoft.com/office/drawing/2014/main" id="{420866FE-1F5F-48C9-9554-6CD7E7470F9B}"/>
              </a:ext>
            </a:extLst>
          </p:cNvPr>
          <p:cNvSpPr txBox="1"/>
          <p:nvPr/>
        </p:nvSpPr>
        <p:spPr>
          <a:xfrm>
            <a:off x="7540000" y="1526457"/>
            <a:ext cx="569387" cy="246221"/>
          </a:xfrm>
          <a:prstGeom prst="rect">
            <a:avLst/>
          </a:prstGeom>
          <a:noFill/>
        </p:spPr>
        <p:txBody>
          <a:bodyPr wrap="none" rtlCol="0">
            <a:spAutoFit/>
          </a:bodyPr>
          <a:lstStyle/>
          <a:p>
            <a:r>
              <a:rPr lang="ja-JP" altLang="en-US" sz="1000" dirty="0">
                <a:latin typeface="メイリオ" panose="020B0604030504040204" pitchFamily="50" charset="-128"/>
                <a:ea typeface="メイリオ" panose="020B0604030504040204" pitchFamily="50" charset="-128"/>
              </a:rPr>
              <a:t>そこで</a:t>
            </a:r>
          </a:p>
        </p:txBody>
      </p:sp>
      <p:sp>
        <p:nvSpPr>
          <p:cNvPr id="51" name="左中かっこ 50">
            <a:extLst>
              <a:ext uri="{FF2B5EF4-FFF2-40B4-BE49-F238E27FC236}">
                <a16:creationId xmlns:a16="http://schemas.microsoft.com/office/drawing/2014/main" id="{AA4D9796-E2C4-87C4-86F7-59CFD1AFABD8}"/>
              </a:ext>
            </a:extLst>
          </p:cNvPr>
          <p:cNvSpPr/>
          <p:nvPr/>
        </p:nvSpPr>
        <p:spPr>
          <a:xfrm rot="16200000">
            <a:off x="2315495" y="4753429"/>
            <a:ext cx="216023" cy="2319698"/>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52" name="テキスト ボックス 51">
            <a:extLst>
              <a:ext uri="{FF2B5EF4-FFF2-40B4-BE49-F238E27FC236}">
                <a16:creationId xmlns:a16="http://schemas.microsoft.com/office/drawing/2014/main" id="{E75D799A-FDD2-6A4B-0525-63DF7C4B3F5D}"/>
              </a:ext>
            </a:extLst>
          </p:cNvPr>
          <p:cNvSpPr txBox="1"/>
          <p:nvPr/>
        </p:nvSpPr>
        <p:spPr>
          <a:xfrm>
            <a:off x="1985012" y="6032395"/>
            <a:ext cx="877163" cy="369332"/>
          </a:xfrm>
          <a:prstGeom prst="rect">
            <a:avLst/>
          </a:prstGeom>
          <a:noFill/>
        </p:spPr>
        <p:txBody>
          <a:bodyPr wrap="none" rtlCol="0">
            <a:spAutoFit/>
          </a:bodyPr>
          <a:lstStyle/>
          <a:p>
            <a:r>
              <a:rPr lang="ja-JP" altLang="en-US" b="1" dirty="0">
                <a:solidFill>
                  <a:srgbClr val="00B0F0"/>
                </a:solidFill>
                <a:latin typeface="メイリオ" panose="020B0604030504040204" pitchFamily="50" charset="-128"/>
                <a:ea typeface="メイリオ" panose="020B0604030504040204" pitchFamily="50" charset="-128"/>
              </a:rPr>
              <a:t>定性的</a:t>
            </a:r>
          </a:p>
        </p:txBody>
      </p:sp>
      <p:sp>
        <p:nvSpPr>
          <p:cNvPr id="53" name="正方形/長方形 52">
            <a:extLst>
              <a:ext uri="{FF2B5EF4-FFF2-40B4-BE49-F238E27FC236}">
                <a16:creationId xmlns:a16="http://schemas.microsoft.com/office/drawing/2014/main" id="{4E5CFB16-FF82-A1FA-BC34-318159987CFE}"/>
              </a:ext>
            </a:extLst>
          </p:cNvPr>
          <p:cNvSpPr/>
          <p:nvPr/>
        </p:nvSpPr>
        <p:spPr>
          <a:xfrm>
            <a:off x="3692163" y="4365104"/>
            <a:ext cx="976438" cy="1440160"/>
          </a:xfrm>
          <a:prstGeom prst="rect">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00">
                <a:latin typeface="メイリオ" panose="020B0604030504040204" pitchFamily="50" charset="-128"/>
                <a:ea typeface="メイリオ" panose="020B0604030504040204" pitchFamily="50" charset="-128"/>
              </a:rPr>
              <a:t>論理的な思考や文章能力が重要と答える人が</a:t>
            </a:r>
            <a:r>
              <a:rPr lang="en-US" altLang="ja-JP" sz="1000" dirty="0">
                <a:latin typeface="メイリオ" panose="020B0604030504040204" pitchFamily="50" charset="-128"/>
                <a:ea typeface="メイリオ" panose="020B0604030504040204" pitchFamily="50" charset="-128"/>
              </a:rPr>
              <a:t>8</a:t>
            </a:r>
            <a:r>
              <a:rPr lang="ja-JP" altLang="en-US" sz="1000">
                <a:latin typeface="メイリオ" panose="020B0604030504040204" pitchFamily="50" charset="-128"/>
                <a:ea typeface="メイリオ" panose="020B0604030504040204" pitchFamily="50" charset="-128"/>
              </a:rPr>
              <a:t>割以上</a:t>
            </a:r>
          </a:p>
        </p:txBody>
      </p:sp>
      <p:sp>
        <p:nvSpPr>
          <p:cNvPr id="54" name="左中かっこ 53">
            <a:extLst>
              <a:ext uri="{FF2B5EF4-FFF2-40B4-BE49-F238E27FC236}">
                <a16:creationId xmlns:a16="http://schemas.microsoft.com/office/drawing/2014/main" id="{E13F9CBA-9AD0-54B0-37A7-43C73997687A}"/>
              </a:ext>
            </a:extLst>
          </p:cNvPr>
          <p:cNvSpPr/>
          <p:nvPr/>
        </p:nvSpPr>
        <p:spPr>
          <a:xfrm rot="16200000">
            <a:off x="4064580" y="5479883"/>
            <a:ext cx="168990" cy="913823"/>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55" name="テキスト ボックス 54">
            <a:extLst>
              <a:ext uri="{FF2B5EF4-FFF2-40B4-BE49-F238E27FC236}">
                <a16:creationId xmlns:a16="http://schemas.microsoft.com/office/drawing/2014/main" id="{00C3C085-A9EE-9AC2-968D-7C5A0514827E}"/>
              </a:ext>
            </a:extLst>
          </p:cNvPr>
          <p:cNvSpPr txBox="1"/>
          <p:nvPr/>
        </p:nvSpPr>
        <p:spPr>
          <a:xfrm>
            <a:off x="3728821" y="6032395"/>
            <a:ext cx="877163"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定量的</a:t>
            </a:r>
          </a:p>
        </p:txBody>
      </p:sp>
      <p:sp>
        <p:nvSpPr>
          <p:cNvPr id="64" name="左中かっこ 63">
            <a:extLst>
              <a:ext uri="{FF2B5EF4-FFF2-40B4-BE49-F238E27FC236}">
                <a16:creationId xmlns:a16="http://schemas.microsoft.com/office/drawing/2014/main" id="{81E1BFC8-6E7C-668F-1FE6-997A487D49A1}"/>
              </a:ext>
            </a:extLst>
          </p:cNvPr>
          <p:cNvSpPr/>
          <p:nvPr/>
        </p:nvSpPr>
        <p:spPr>
          <a:xfrm rot="16200000">
            <a:off x="6084718" y="4953402"/>
            <a:ext cx="216024" cy="1966784"/>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65" name="テキスト ボックス 64">
            <a:extLst>
              <a:ext uri="{FF2B5EF4-FFF2-40B4-BE49-F238E27FC236}">
                <a16:creationId xmlns:a16="http://schemas.microsoft.com/office/drawing/2014/main" id="{E0DB1074-342D-8911-F382-DB93ED363439}"/>
              </a:ext>
            </a:extLst>
          </p:cNvPr>
          <p:cNvSpPr txBox="1"/>
          <p:nvPr/>
        </p:nvSpPr>
        <p:spPr>
          <a:xfrm>
            <a:off x="5743510" y="6032395"/>
            <a:ext cx="1137320" cy="369332"/>
          </a:xfrm>
          <a:prstGeom prst="rect">
            <a:avLst/>
          </a:prstGeom>
          <a:noFill/>
        </p:spPr>
        <p:txBody>
          <a:bodyPr wrap="square" rtlCol="0">
            <a:spAutoFit/>
          </a:bodyPr>
          <a:lstStyle/>
          <a:p>
            <a:r>
              <a:rPr lang="ja-JP" altLang="en-US" b="1" dirty="0">
                <a:solidFill>
                  <a:srgbClr val="00B0F0"/>
                </a:solidFill>
                <a:latin typeface="メイリオ" panose="020B0604030504040204" pitchFamily="50" charset="-128"/>
                <a:ea typeface="メイリオ" panose="020B0604030504040204" pitchFamily="50" charset="-128"/>
              </a:rPr>
              <a:t>定性的</a:t>
            </a:r>
          </a:p>
        </p:txBody>
      </p:sp>
      <p:sp>
        <p:nvSpPr>
          <p:cNvPr id="66" name="左中かっこ 65">
            <a:extLst>
              <a:ext uri="{FF2B5EF4-FFF2-40B4-BE49-F238E27FC236}">
                <a16:creationId xmlns:a16="http://schemas.microsoft.com/office/drawing/2014/main" id="{00181E3A-12E6-9CB9-3395-B9D78BCC0770}"/>
              </a:ext>
            </a:extLst>
          </p:cNvPr>
          <p:cNvSpPr/>
          <p:nvPr/>
        </p:nvSpPr>
        <p:spPr>
          <a:xfrm rot="16200000">
            <a:off x="7897474" y="5459416"/>
            <a:ext cx="168990" cy="913823"/>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67" name="テキスト ボックス 66">
            <a:extLst>
              <a:ext uri="{FF2B5EF4-FFF2-40B4-BE49-F238E27FC236}">
                <a16:creationId xmlns:a16="http://schemas.microsoft.com/office/drawing/2014/main" id="{942A0F9F-B3BB-ED07-8D47-1C5C2D38D130}"/>
              </a:ext>
            </a:extLst>
          </p:cNvPr>
          <p:cNvSpPr txBox="1"/>
          <p:nvPr/>
        </p:nvSpPr>
        <p:spPr>
          <a:xfrm>
            <a:off x="7561715" y="6011928"/>
            <a:ext cx="877163"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定量的</a:t>
            </a:r>
          </a:p>
        </p:txBody>
      </p:sp>
      <p:sp>
        <p:nvSpPr>
          <p:cNvPr id="68" name="矢印: 右 57">
            <a:extLst>
              <a:ext uri="{FF2B5EF4-FFF2-40B4-BE49-F238E27FC236}">
                <a16:creationId xmlns:a16="http://schemas.microsoft.com/office/drawing/2014/main" id="{7BFFE980-F465-72D1-EAD4-38210ECC55F7}"/>
              </a:ext>
            </a:extLst>
          </p:cNvPr>
          <p:cNvSpPr/>
          <p:nvPr/>
        </p:nvSpPr>
        <p:spPr>
          <a:xfrm rot="8305905">
            <a:off x="4309980" y="2417934"/>
            <a:ext cx="179512" cy="40983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69" name="テキスト ボックス 68">
            <a:extLst>
              <a:ext uri="{FF2B5EF4-FFF2-40B4-BE49-F238E27FC236}">
                <a16:creationId xmlns:a16="http://schemas.microsoft.com/office/drawing/2014/main" id="{C5485158-6160-FA2C-25FD-D026D9E79633}"/>
              </a:ext>
            </a:extLst>
          </p:cNvPr>
          <p:cNvSpPr txBox="1"/>
          <p:nvPr/>
        </p:nvSpPr>
        <p:spPr>
          <a:xfrm>
            <a:off x="3608552" y="2304921"/>
            <a:ext cx="646331"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なぜ</a:t>
            </a:r>
            <a:endParaRPr kumimoji="1" lang="ja-JP" altLang="en-US" dirty="0">
              <a:latin typeface="メイリオ" panose="020B0604030504040204" pitchFamily="50" charset="-128"/>
              <a:ea typeface="メイリオ" panose="020B0604030504040204" pitchFamily="50" charset="-128"/>
            </a:endParaRPr>
          </a:p>
        </p:txBody>
      </p:sp>
      <p:sp>
        <p:nvSpPr>
          <p:cNvPr id="70" name="テキスト ボックス 69">
            <a:extLst>
              <a:ext uri="{FF2B5EF4-FFF2-40B4-BE49-F238E27FC236}">
                <a16:creationId xmlns:a16="http://schemas.microsoft.com/office/drawing/2014/main" id="{363282CE-CD24-9BDD-935E-EDBC9096CAB2}"/>
              </a:ext>
            </a:extLst>
          </p:cNvPr>
          <p:cNvSpPr txBox="1"/>
          <p:nvPr/>
        </p:nvSpPr>
        <p:spPr>
          <a:xfrm>
            <a:off x="7962710" y="2302472"/>
            <a:ext cx="87716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だから</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97678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522143-D941-4BF8-899A-3FE8A124E814}"/>
              </a:ext>
            </a:extLst>
          </p:cNvPr>
          <p:cNvSpPr>
            <a:spLocks noGrp="1"/>
          </p:cNvSpPr>
          <p:nvPr>
            <p:ph type="title"/>
          </p:nvPr>
        </p:nvSpPr>
        <p:spPr/>
        <p:txBody>
          <a:bodyPr/>
          <a:lstStyle/>
          <a:p>
            <a:r>
              <a:rPr kumimoji="1" lang="ja-JP" altLang="en-US" dirty="0"/>
              <a:t>演繹法と帰納法を使った論理展開＜まとめ＞</a:t>
            </a:r>
          </a:p>
        </p:txBody>
      </p:sp>
      <p:sp>
        <p:nvSpPr>
          <p:cNvPr id="4" name="スライド番号プレースホルダー 3">
            <a:extLst>
              <a:ext uri="{FF2B5EF4-FFF2-40B4-BE49-F238E27FC236}">
                <a16:creationId xmlns:a16="http://schemas.microsoft.com/office/drawing/2014/main" id="{ACA50A3D-B960-404D-AEBB-09AA83452BD0}"/>
              </a:ext>
            </a:extLst>
          </p:cNvPr>
          <p:cNvSpPr>
            <a:spLocks noGrp="1"/>
          </p:cNvSpPr>
          <p:nvPr>
            <p:ph type="sldNum" sz="quarter" idx="4"/>
          </p:nvPr>
        </p:nvSpPr>
        <p:spPr/>
        <p:txBody>
          <a:bodyPr/>
          <a:lstStyle/>
          <a:p>
            <a:fld id="{C5CBEA7B-64A4-4354-845E-AE91C99E82B0}" type="slidenum">
              <a:rPr lang="ja-JP" altLang="en-US" b="0" smtClean="0"/>
              <a:pPr/>
              <a:t>187</a:t>
            </a:fld>
            <a:endParaRPr lang="ja-JP" altLang="en-US" b="0" dirty="0"/>
          </a:p>
        </p:txBody>
      </p:sp>
      <p:sp>
        <p:nvSpPr>
          <p:cNvPr id="5" name="正方形/長方形 4">
            <a:extLst>
              <a:ext uri="{FF2B5EF4-FFF2-40B4-BE49-F238E27FC236}">
                <a16:creationId xmlns:a16="http://schemas.microsoft.com/office/drawing/2014/main" id="{E6A6CA90-3209-4C82-9672-D07C20E7BBB8}"/>
              </a:ext>
            </a:extLst>
          </p:cNvPr>
          <p:cNvSpPr/>
          <p:nvPr/>
        </p:nvSpPr>
        <p:spPr>
          <a:xfrm>
            <a:off x="2378478" y="2570547"/>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6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6D03D983-A715-4948-84DB-1DD60B83BEAC}"/>
              </a:ext>
            </a:extLst>
          </p:cNvPr>
          <p:cNvSpPr/>
          <p:nvPr/>
        </p:nvSpPr>
        <p:spPr>
          <a:xfrm>
            <a:off x="5116611" y="976005"/>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3600" dirty="0">
                <a:latin typeface="メイリオ" panose="020B0604030504040204" pitchFamily="50" charset="-128"/>
                <a:ea typeface="メイリオ" panose="020B0604030504040204" pitchFamily="50" charset="-128"/>
              </a:rPr>
              <a:t>主張</a:t>
            </a:r>
          </a:p>
        </p:txBody>
      </p:sp>
      <p:cxnSp>
        <p:nvCxnSpPr>
          <p:cNvPr id="11" name="直線矢印コネクタ 10">
            <a:extLst>
              <a:ext uri="{FF2B5EF4-FFF2-40B4-BE49-F238E27FC236}">
                <a16:creationId xmlns:a16="http://schemas.microsoft.com/office/drawing/2014/main" id="{59FA6FBA-6C4D-4DFD-8338-78BF2C8B61D2}"/>
              </a:ext>
            </a:extLst>
          </p:cNvPr>
          <p:cNvCxnSpPr>
            <a:cxnSpLocks/>
          </p:cNvCxnSpPr>
          <p:nvPr/>
        </p:nvCxnSpPr>
        <p:spPr>
          <a:xfrm>
            <a:off x="4277654" y="3110607"/>
            <a:ext cx="686267" cy="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3" name="直線矢印コネクタ 12">
            <a:extLst>
              <a:ext uri="{FF2B5EF4-FFF2-40B4-BE49-F238E27FC236}">
                <a16:creationId xmlns:a16="http://schemas.microsoft.com/office/drawing/2014/main" id="{C63F72C4-2C71-4D0D-9841-BE62A1008134}"/>
              </a:ext>
            </a:extLst>
          </p:cNvPr>
          <p:cNvCxnSpPr>
            <a:cxnSpLocks/>
          </p:cNvCxnSpPr>
          <p:nvPr/>
        </p:nvCxnSpPr>
        <p:spPr>
          <a:xfrm flipH="1" flipV="1">
            <a:off x="7065788" y="2123503"/>
            <a:ext cx="562429" cy="303029"/>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4" name="正方形/長方形 13">
            <a:extLst>
              <a:ext uri="{FF2B5EF4-FFF2-40B4-BE49-F238E27FC236}">
                <a16:creationId xmlns:a16="http://schemas.microsoft.com/office/drawing/2014/main" id="{D776C796-99C6-4849-ADDE-AE04A8889BEA}"/>
              </a:ext>
            </a:extLst>
          </p:cNvPr>
          <p:cNvSpPr/>
          <p:nvPr/>
        </p:nvSpPr>
        <p:spPr>
          <a:xfrm>
            <a:off x="1991544" y="3866691"/>
            <a:ext cx="767024"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u="sng" dirty="0">
                <a:latin typeface="メイリオ" panose="020B0604030504040204" pitchFamily="50" charset="-128"/>
                <a:ea typeface="メイリオ" panose="020B0604030504040204" pitchFamily="50" charset="-128"/>
              </a:rPr>
              <a:t>理由①</a:t>
            </a:r>
            <a:endParaRPr lang="en-US" altLang="ja-JP" sz="1400" u="sng"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3F80D834-33C7-4677-9B8E-1AD95574FBCA}"/>
              </a:ext>
            </a:extLst>
          </p:cNvPr>
          <p:cNvSpPr/>
          <p:nvPr/>
        </p:nvSpPr>
        <p:spPr>
          <a:xfrm>
            <a:off x="2855639" y="3866691"/>
            <a:ext cx="767024"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u="sng" dirty="0">
                <a:latin typeface="メイリオ" panose="020B0604030504040204" pitchFamily="50" charset="-128"/>
                <a:ea typeface="メイリオ" panose="020B0604030504040204" pitchFamily="50" charset="-128"/>
              </a:rPr>
              <a:t>理由②</a:t>
            </a:r>
            <a:endParaRPr lang="en-US" altLang="ja-JP" sz="1400" u="sng"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20D4BB21-E8A0-443E-887A-12B9A8484E53}"/>
              </a:ext>
            </a:extLst>
          </p:cNvPr>
          <p:cNvSpPr/>
          <p:nvPr/>
        </p:nvSpPr>
        <p:spPr>
          <a:xfrm>
            <a:off x="3719735" y="3866691"/>
            <a:ext cx="767024"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u="sng" dirty="0">
                <a:latin typeface="メイリオ" panose="020B0604030504040204" pitchFamily="50" charset="-128"/>
                <a:ea typeface="メイリオ" panose="020B0604030504040204" pitchFamily="50" charset="-128"/>
              </a:rPr>
              <a:t>理由③</a:t>
            </a:r>
            <a:endParaRPr lang="en-US" altLang="ja-JP" sz="1400" u="sng" dirty="0">
              <a:latin typeface="メイリオ" panose="020B0604030504040204" pitchFamily="50" charset="-128"/>
              <a:ea typeface="メイリオ" panose="020B0604030504040204" pitchFamily="50" charset="-128"/>
            </a:endParaRPr>
          </a:p>
        </p:txBody>
      </p:sp>
      <p:cxnSp>
        <p:nvCxnSpPr>
          <p:cNvPr id="20" name="直線コネクタ 19">
            <a:extLst>
              <a:ext uri="{FF2B5EF4-FFF2-40B4-BE49-F238E27FC236}">
                <a16:creationId xmlns:a16="http://schemas.microsoft.com/office/drawing/2014/main" id="{6C9FD092-AED4-4431-8CE4-C6B52FED6C83}"/>
              </a:ext>
            </a:extLst>
          </p:cNvPr>
          <p:cNvCxnSpPr>
            <a:cxnSpLocks/>
            <a:stCxn id="5" idx="2"/>
            <a:endCxn id="14" idx="0"/>
          </p:cNvCxnSpPr>
          <p:nvPr/>
        </p:nvCxnSpPr>
        <p:spPr>
          <a:xfrm flipH="1">
            <a:off x="2375056" y="3650667"/>
            <a:ext cx="867518" cy="21602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1" name="直線コネクタ 20">
            <a:extLst>
              <a:ext uri="{FF2B5EF4-FFF2-40B4-BE49-F238E27FC236}">
                <a16:creationId xmlns:a16="http://schemas.microsoft.com/office/drawing/2014/main" id="{651C9CF5-DDA0-4014-9545-E7F71E779A0E}"/>
              </a:ext>
            </a:extLst>
          </p:cNvPr>
          <p:cNvCxnSpPr>
            <a:cxnSpLocks/>
            <a:stCxn id="5" idx="2"/>
            <a:endCxn id="17" idx="0"/>
          </p:cNvCxnSpPr>
          <p:nvPr/>
        </p:nvCxnSpPr>
        <p:spPr>
          <a:xfrm flipH="1">
            <a:off x="3239152" y="3650667"/>
            <a:ext cx="3423" cy="21602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5F7FD788-D2D1-4D98-80AA-A805CA39ADC1}"/>
              </a:ext>
            </a:extLst>
          </p:cNvPr>
          <p:cNvCxnSpPr>
            <a:cxnSpLocks/>
            <a:stCxn id="5" idx="2"/>
            <a:endCxn id="18" idx="0"/>
          </p:cNvCxnSpPr>
          <p:nvPr/>
        </p:nvCxnSpPr>
        <p:spPr>
          <a:xfrm>
            <a:off x="3242575" y="3650667"/>
            <a:ext cx="860673" cy="21602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4" name="正方形/長方形 33">
            <a:extLst>
              <a:ext uri="{FF2B5EF4-FFF2-40B4-BE49-F238E27FC236}">
                <a16:creationId xmlns:a16="http://schemas.microsoft.com/office/drawing/2014/main" id="{D3A03ADB-F6C0-4CE2-9543-CB0084CF8D3F}"/>
              </a:ext>
            </a:extLst>
          </p:cNvPr>
          <p:cNvSpPr/>
          <p:nvPr/>
        </p:nvSpPr>
        <p:spPr>
          <a:xfrm>
            <a:off x="5116611" y="2570547"/>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600" dirty="0">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1F7269AF-F713-4F3E-A0FC-BE3D283A9FE8}"/>
              </a:ext>
            </a:extLst>
          </p:cNvPr>
          <p:cNvSpPr/>
          <p:nvPr/>
        </p:nvSpPr>
        <p:spPr>
          <a:xfrm>
            <a:off x="4729677" y="3866691"/>
            <a:ext cx="767024"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u="sng" dirty="0">
                <a:latin typeface="メイリオ" panose="020B0604030504040204" pitchFamily="50" charset="-128"/>
                <a:ea typeface="メイリオ" panose="020B0604030504040204" pitchFamily="50" charset="-128"/>
              </a:rPr>
              <a:t>理由①</a:t>
            </a:r>
            <a:endParaRPr lang="en-US" altLang="ja-JP" sz="1400" u="sng" dirty="0">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E7E8AEB6-DDFE-4B0C-8465-A785867A02E2}"/>
              </a:ext>
            </a:extLst>
          </p:cNvPr>
          <p:cNvSpPr/>
          <p:nvPr/>
        </p:nvSpPr>
        <p:spPr>
          <a:xfrm>
            <a:off x="5593772" y="3866691"/>
            <a:ext cx="767024"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u="sng" dirty="0">
                <a:latin typeface="メイリオ" panose="020B0604030504040204" pitchFamily="50" charset="-128"/>
                <a:ea typeface="メイリオ" panose="020B0604030504040204" pitchFamily="50" charset="-128"/>
              </a:rPr>
              <a:t>理由②</a:t>
            </a:r>
            <a:endParaRPr lang="en-US" altLang="ja-JP" sz="1400" u="sng" dirty="0">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5CA2BAB3-2760-4BFE-8186-D4F42D361EF1}"/>
              </a:ext>
            </a:extLst>
          </p:cNvPr>
          <p:cNvSpPr/>
          <p:nvPr/>
        </p:nvSpPr>
        <p:spPr>
          <a:xfrm>
            <a:off x="6457868" y="3866691"/>
            <a:ext cx="767024"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1400" u="sng" dirty="0">
                <a:latin typeface="メイリオ" panose="020B0604030504040204" pitchFamily="50" charset="-128"/>
                <a:ea typeface="メイリオ" panose="020B0604030504040204" pitchFamily="50" charset="-128"/>
              </a:rPr>
              <a:t>理由③</a:t>
            </a:r>
            <a:endParaRPr lang="en-US" altLang="ja-JP" sz="1400" u="sng" dirty="0">
              <a:latin typeface="メイリオ" panose="020B0604030504040204" pitchFamily="50" charset="-128"/>
              <a:ea typeface="メイリオ" panose="020B0604030504040204" pitchFamily="50" charset="-128"/>
            </a:endParaRPr>
          </a:p>
        </p:txBody>
      </p:sp>
      <p:cxnSp>
        <p:nvCxnSpPr>
          <p:cNvPr id="38" name="直線コネクタ 37">
            <a:extLst>
              <a:ext uri="{FF2B5EF4-FFF2-40B4-BE49-F238E27FC236}">
                <a16:creationId xmlns:a16="http://schemas.microsoft.com/office/drawing/2014/main" id="{5EEBD3F9-1FB3-4BF0-BA8A-24DE8CAB3169}"/>
              </a:ext>
            </a:extLst>
          </p:cNvPr>
          <p:cNvCxnSpPr>
            <a:cxnSpLocks/>
            <a:stCxn id="34" idx="2"/>
            <a:endCxn id="35" idx="0"/>
          </p:cNvCxnSpPr>
          <p:nvPr/>
        </p:nvCxnSpPr>
        <p:spPr>
          <a:xfrm flipH="1">
            <a:off x="5113189" y="3650667"/>
            <a:ext cx="867518" cy="21602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直線コネクタ 38">
            <a:extLst>
              <a:ext uri="{FF2B5EF4-FFF2-40B4-BE49-F238E27FC236}">
                <a16:creationId xmlns:a16="http://schemas.microsoft.com/office/drawing/2014/main" id="{1895E36F-56F7-40E0-965E-637A422782BC}"/>
              </a:ext>
            </a:extLst>
          </p:cNvPr>
          <p:cNvCxnSpPr>
            <a:cxnSpLocks/>
            <a:stCxn id="34" idx="2"/>
            <a:endCxn id="36" idx="0"/>
          </p:cNvCxnSpPr>
          <p:nvPr/>
        </p:nvCxnSpPr>
        <p:spPr>
          <a:xfrm flipH="1">
            <a:off x="5977285" y="3650667"/>
            <a:ext cx="3423" cy="21602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0" name="直線コネクタ 39">
            <a:extLst>
              <a:ext uri="{FF2B5EF4-FFF2-40B4-BE49-F238E27FC236}">
                <a16:creationId xmlns:a16="http://schemas.microsoft.com/office/drawing/2014/main" id="{9EB11D96-EC34-4C3B-BE85-83EC39EC29C1}"/>
              </a:ext>
            </a:extLst>
          </p:cNvPr>
          <p:cNvCxnSpPr>
            <a:cxnSpLocks/>
            <a:stCxn id="34" idx="2"/>
            <a:endCxn id="37" idx="0"/>
          </p:cNvCxnSpPr>
          <p:nvPr/>
        </p:nvCxnSpPr>
        <p:spPr>
          <a:xfrm>
            <a:off x="5980708" y="3650667"/>
            <a:ext cx="860673" cy="21602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1" name="正方形/長方形 40">
            <a:extLst>
              <a:ext uri="{FF2B5EF4-FFF2-40B4-BE49-F238E27FC236}">
                <a16:creationId xmlns:a16="http://schemas.microsoft.com/office/drawing/2014/main" id="{685D10DF-726D-460F-A494-D51DDB56225C}"/>
              </a:ext>
            </a:extLst>
          </p:cNvPr>
          <p:cNvSpPr/>
          <p:nvPr/>
        </p:nvSpPr>
        <p:spPr>
          <a:xfrm>
            <a:off x="7845258" y="2570547"/>
            <a:ext cx="1728192" cy="108012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600" dirty="0">
              <a:latin typeface="メイリオ" panose="020B0604030504040204" pitchFamily="50" charset="-128"/>
              <a:ea typeface="メイリオ" panose="020B0604030504040204" pitchFamily="50" charset="-128"/>
            </a:endParaRPr>
          </a:p>
        </p:txBody>
      </p:sp>
      <p:cxnSp>
        <p:nvCxnSpPr>
          <p:cNvPr id="42" name="直線矢印コネクタ 41">
            <a:extLst>
              <a:ext uri="{FF2B5EF4-FFF2-40B4-BE49-F238E27FC236}">
                <a16:creationId xmlns:a16="http://schemas.microsoft.com/office/drawing/2014/main" id="{6E614241-676B-41F8-AB17-7967AB2AC9D8}"/>
              </a:ext>
            </a:extLst>
          </p:cNvPr>
          <p:cNvCxnSpPr>
            <a:cxnSpLocks/>
          </p:cNvCxnSpPr>
          <p:nvPr/>
        </p:nvCxnSpPr>
        <p:spPr>
          <a:xfrm>
            <a:off x="7051073" y="3110607"/>
            <a:ext cx="686267" cy="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43" name="正方形/長方形 42">
            <a:extLst>
              <a:ext uri="{FF2B5EF4-FFF2-40B4-BE49-F238E27FC236}">
                <a16:creationId xmlns:a16="http://schemas.microsoft.com/office/drawing/2014/main" id="{2C9B4367-5ED1-4503-BE07-A8367574E09E}"/>
              </a:ext>
            </a:extLst>
          </p:cNvPr>
          <p:cNvSpPr/>
          <p:nvPr/>
        </p:nvSpPr>
        <p:spPr>
          <a:xfrm>
            <a:off x="2592936" y="4737431"/>
            <a:ext cx="414000" cy="52303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600" dirty="0">
                <a:latin typeface="メイリオ" panose="020B0604030504040204" pitchFamily="50" charset="-128"/>
                <a:ea typeface="メイリオ" panose="020B0604030504040204" pitchFamily="50" charset="-128"/>
              </a:rPr>
              <a:t>データまとめ</a:t>
            </a:r>
            <a:endParaRPr lang="en-US" altLang="ja-JP" sz="600" dirty="0">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6CD5E5DA-6C9B-44A5-B848-1D70FBB2FA64}"/>
              </a:ext>
            </a:extLst>
          </p:cNvPr>
          <p:cNvSpPr/>
          <p:nvPr/>
        </p:nvSpPr>
        <p:spPr>
          <a:xfrm>
            <a:off x="3037199" y="4737431"/>
            <a:ext cx="415423" cy="52303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600">
                <a:latin typeface="メイリオ" panose="020B0604030504040204" pitchFamily="50" charset="-128"/>
                <a:ea typeface="メイリオ" panose="020B0604030504040204" pitchFamily="50" charset="-128"/>
              </a:rPr>
              <a:t>データまとめ</a:t>
            </a:r>
            <a:endParaRPr lang="en-US" altLang="ja-JP" sz="600" dirty="0">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971D5C92-1207-4B76-B1E6-EA581601587F}"/>
              </a:ext>
            </a:extLst>
          </p:cNvPr>
          <p:cNvSpPr/>
          <p:nvPr/>
        </p:nvSpPr>
        <p:spPr>
          <a:xfrm>
            <a:off x="3473891" y="4737430"/>
            <a:ext cx="415423" cy="52303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600">
                <a:latin typeface="メイリオ" panose="020B0604030504040204" pitchFamily="50" charset="-128"/>
                <a:ea typeface="メイリオ" panose="020B0604030504040204" pitchFamily="50" charset="-128"/>
              </a:rPr>
              <a:t>データまとめ</a:t>
            </a:r>
            <a:endParaRPr lang="en-US" altLang="ja-JP" sz="600" dirty="0">
              <a:latin typeface="メイリオ" panose="020B0604030504040204" pitchFamily="50" charset="-128"/>
              <a:ea typeface="メイリオ" panose="020B0604030504040204" pitchFamily="50" charset="-128"/>
            </a:endParaRPr>
          </a:p>
        </p:txBody>
      </p:sp>
      <p:cxnSp>
        <p:nvCxnSpPr>
          <p:cNvPr id="46" name="直線コネクタ 45">
            <a:extLst>
              <a:ext uri="{FF2B5EF4-FFF2-40B4-BE49-F238E27FC236}">
                <a16:creationId xmlns:a16="http://schemas.microsoft.com/office/drawing/2014/main" id="{0772329C-0B0A-4E2C-8FDB-48A1C3322808}"/>
              </a:ext>
            </a:extLst>
          </p:cNvPr>
          <p:cNvCxnSpPr>
            <a:cxnSpLocks/>
            <a:stCxn id="17" idx="2"/>
            <a:endCxn id="43" idx="0"/>
          </p:cNvCxnSpPr>
          <p:nvPr/>
        </p:nvCxnSpPr>
        <p:spPr>
          <a:xfrm flipH="1">
            <a:off x="2799937" y="4442756"/>
            <a:ext cx="439215" cy="294675"/>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直線コネクタ 46">
            <a:extLst>
              <a:ext uri="{FF2B5EF4-FFF2-40B4-BE49-F238E27FC236}">
                <a16:creationId xmlns:a16="http://schemas.microsoft.com/office/drawing/2014/main" id="{35842EB0-95A5-45D2-B46C-ED15207C20BF}"/>
              </a:ext>
            </a:extLst>
          </p:cNvPr>
          <p:cNvCxnSpPr>
            <a:cxnSpLocks/>
            <a:stCxn id="17" idx="2"/>
            <a:endCxn id="44" idx="0"/>
          </p:cNvCxnSpPr>
          <p:nvPr/>
        </p:nvCxnSpPr>
        <p:spPr>
          <a:xfrm>
            <a:off x="3239152" y="4442756"/>
            <a:ext cx="5759" cy="294675"/>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8" name="直線コネクタ 47">
            <a:extLst>
              <a:ext uri="{FF2B5EF4-FFF2-40B4-BE49-F238E27FC236}">
                <a16:creationId xmlns:a16="http://schemas.microsoft.com/office/drawing/2014/main" id="{8501D044-E53A-4ACB-9A06-EAFEBBAF0385}"/>
              </a:ext>
            </a:extLst>
          </p:cNvPr>
          <p:cNvCxnSpPr>
            <a:cxnSpLocks/>
            <a:stCxn id="17" idx="2"/>
            <a:endCxn id="45" idx="0"/>
          </p:cNvCxnSpPr>
          <p:nvPr/>
        </p:nvCxnSpPr>
        <p:spPr>
          <a:xfrm>
            <a:off x="3239152" y="4442755"/>
            <a:ext cx="442451" cy="29467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3" name="正方形/長方形 52">
            <a:extLst>
              <a:ext uri="{FF2B5EF4-FFF2-40B4-BE49-F238E27FC236}">
                <a16:creationId xmlns:a16="http://schemas.microsoft.com/office/drawing/2014/main" id="{F572CF26-59B0-4BF9-B5E7-845FDD665088}"/>
              </a:ext>
            </a:extLst>
          </p:cNvPr>
          <p:cNvSpPr/>
          <p:nvPr/>
        </p:nvSpPr>
        <p:spPr>
          <a:xfrm>
            <a:off x="4423716" y="4737429"/>
            <a:ext cx="383512" cy="52303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endParaRPr lang="en-US" altLang="ja-JP" sz="1400" u="sng" dirty="0">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39E2A27A-FB5F-41F2-9999-76D69FCF56E7}"/>
              </a:ext>
            </a:extLst>
          </p:cNvPr>
          <p:cNvSpPr/>
          <p:nvPr/>
        </p:nvSpPr>
        <p:spPr>
          <a:xfrm>
            <a:off x="4912470" y="4730789"/>
            <a:ext cx="383512" cy="52303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endParaRPr lang="en-US" altLang="ja-JP" sz="1400" u="sng" dirty="0">
              <a:latin typeface="メイリオ" panose="020B0604030504040204" pitchFamily="50" charset="-128"/>
              <a:ea typeface="メイリオ" panose="020B0604030504040204" pitchFamily="50" charset="-128"/>
            </a:endParaRPr>
          </a:p>
        </p:txBody>
      </p:sp>
      <p:sp>
        <p:nvSpPr>
          <p:cNvPr id="55" name="正方形/長方形 54">
            <a:extLst>
              <a:ext uri="{FF2B5EF4-FFF2-40B4-BE49-F238E27FC236}">
                <a16:creationId xmlns:a16="http://schemas.microsoft.com/office/drawing/2014/main" id="{0EE59A1F-5879-45D6-9EB0-483871DFC096}"/>
              </a:ext>
            </a:extLst>
          </p:cNvPr>
          <p:cNvSpPr/>
          <p:nvPr/>
        </p:nvSpPr>
        <p:spPr>
          <a:xfrm>
            <a:off x="5408644" y="4730788"/>
            <a:ext cx="383512" cy="52303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endParaRPr lang="en-US" altLang="ja-JP" sz="1400" u="sng" dirty="0">
              <a:latin typeface="メイリオ" panose="020B0604030504040204" pitchFamily="50" charset="-128"/>
              <a:ea typeface="メイリオ" panose="020B0604030504040204" pitchFamily="50" charset="-128"/>
            </a:endParaRPr>
          </a:p>
        </p:txBody>
      </p:sp>
      <p:cxnSp>
        <p:nvCxnSpPr>
          <p:cNvPr id="56" name="直線矢印コネクタ 55">
            <a:extLst>
              <a:ext uri="{FF2B5EF4-FFF2-40B4-BE49-F238E27FC236}">
                <a16:creationId xmlns:a16="http://schemas.microsoft.com/office/drawing/2014/main" id="{19C04D9C-F893-4431-A38C-437DB5BEDAE1}"/>
              </a:ext>
            </a:extLst>
          </p:cNvPr>
          <p:cNvCxnSpPr>
            <a:cxnSpLocks/>
            <a:stCxn id="53" idx="3"/>
            <a:endCxn id="54" idx="1"/>
          </p:cNvCxnSpPr>
          <p:nvPr/>
        </p:nvCxnSpPr>
        <p:spPr>
          <a:xfrm flipV="1">
            <a:off x="4807228" y="4992306"/>
            <a:ext cx="105242" cy="6640"/>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59" name="直線矢印コネクタ 58">
            <a:extLst>
              <a:ext uri="{FF2B5EF4-FFF2-40B4-BE49-F238E27FC236}">
                <a16:creationId xmlns:a16="http://schemas.microsoft.com/office/drawing/2014/main" id="{57EE2B2C-6BB3-4017-8256-C5CE15E65343}"/>
              </a:ext>
            </a:extLst>
          </p:cNvPr>
          <p:cNvCxnSpPr>
            <a:cxnSpLocks/>
            <a:stCxn id="54" idx="3"/>
            <a:endCxn id="55" idx="1"/>
          </p:cNvCxnSpPr>
          <p:nvPr/>
        </p:nvCxnSpPr>
        <p:spPr>
          <a:xfrm flipV="1">
            <a:off x="5295982" y="4992306"/>
            <a:ext cx="112662" cy="1"/>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63" name="直線矢印コネクタ 62">
            <a:extLst>
              <a:ext uri="{FF2B5EF4-FFF2-40B4-BE49-F238E27FC236}">
                <a16:creationId xmlns:a16="http://schemas.microsoft.com/office/drawing/2014/main" id="{D678C647-BD2E-4139-9969-112E89926CB1}"/>
              </a:ext>
            </a:extLst>
          </p:cNvPr>
          <p:cNvCxnSpPr>
            <a:cxnSpLocks/>
            <a:stCxn id="55" idx="0"/>
            <a:endCxn id="35" idx="2"/>
          </p:cNvCxnSpPr>
          <p:nvPr/>
        </p:nvCxnSpPr>
        <p:spPr>
          <a:xfrm flipH="1" flipV="1">
            <a:off x="5113190" y="4442755"/>
            <a:ext cx="487211" cy="288032"/>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66" name="テキスト ボックス 65">
            <a:extLst>
              <a:ext uri="{FF2B5EF4-FFF2-40B4-BE49-F238E27FC236}">
                <a16:creationId xmlns:a16="http://schemas.microsoft.com/office/drawing/2014/main" id="{9B925383-2EFA-4E1F-9D7E-FF53C7F20755}"/>
              </a:ext>
            </a:extLst>
          </p:cNvPr>
          <p:cNvSpPr txBox="1"/>
          <p:nvPr/>
        </p:nvSpPr>
        <p:spPr>
          <a:xfrm>
            <a:off x="2847166" y="2808610"/>
            <a:ext cx="877163" cy="646331"/>
          </a:xfrm>
          <a:prstGeom prst="rect">
            <a:avLst/>
          </a:prstGeom>
          <a:noFill/>
        </p:spPr>
        <p:txBody>
          <a:bodyPr wrap="none" rtlCol="0">
            <a:spAutoFit/>
          </a:bodyPr>
          <a:lstStyle/>
          <a:p>
            <a:pPr algn="ctr"/>
            <a:r>
              <a:rPr lang="ja-JP" altLang="en-US" dirty="0">
                <a:latin typeface="メイリオ" panose="020B0604030504040204" pitchFamily="50" charset="-128"/>
                <a:ea typeface="メイリオ" panose="020B0604030504040204" pitchFamily="50" charset="-128"/>
              </a:rPr>
              <a:t>大前提</a:t>
            </a:r>
            <a:endParaRPr lang="en-US" altLang="ja-JP" dirty="0">
              <a:latin typeface="メイリオ" panose="020B0604030504040204" pitchFamily="50" charset="-128"/>
              <a:ea typeface="メイリオ" panose="020B0604030504040204" pitchFamily="50" charset="-128"/>
            </a:endParaRPr>
          </a:p>
          <a:p>
            <a:pPr algn="ct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事実</a:t>
            </a:r>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id="{E56B9007-2D68-43A1-935F-CC4CC871B00C}"/>
              </a:ext>
            </a:extLst>
          </p:cNvPr>
          <p:cNvSpPr txBox="1"/>
          <p:nvPr/>
        </p:nvSpPr>
        <p:spPr>
          <a:xfrm>
            <a:off x="5170115" y="2808610"/>
            <a:ext cx="1569660" cy="646331"/>
          </a:xfrm>
          <a:prstGeom prst="rect">
            <a:avLst/>
          </a:prstGeom>
          <a:noFill/>
        </p:spPr>
        <p:txBody>
          <a:bodyPr wrap="none" rtlCol="0">
            <a:spAutoFit/>
          </a:bodyPr>
          <a:lstStyle/>
          <a:p>
            <a:pPr algn="ctr"/>
            <a:r>
              <a:rPr lang="ja-JP" altLang="en-US" dirty="0">
                <a:latin typeface="メイリオ" panose="020B0604030504040204" pitchFamily="50" charset="-128"/>
                <a:ea typeface="メイリオ" panose="020B0604030504040204" pitchFamily="50" charset="-128"/>
              </a:rPr>
              <a:t>隠れた小前提</a:t>
            </a:r>
          </a:p>
          <a:p>
            <a:pPr algn="ct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観察事項</a:t>
            </a:r>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p:txBody>
      </p:sp>
      <p:sp>
        <p:nvSpPr>
          <p:cNvPr id="68" name="テキスト ボックス 67">
            <a:extLst>
              <a:ext uri="{FF2B5EF4-FFF2-40B4-BE49-F238E27FC236}">
                <a16:creationId xmlns:a16="http://schemas.microsoft.com/office/drawing/2014/main" id="{C21AEBC4-8043-48CC-BAF7-69D939BD8B28}"/>
              </a:ext>
            </a:extLst>
          </p:cNvPr>
          <p:cNvSpPr txBox="1"/>
          <p:nvPr/>
        </p:nvSpPr>
        <p:spPr>
          <a:xfrm>
            <a:off x="8155356" y="2808610"/>
            <a:ext cx="1107996" cy="646331"/>
          </a:xfrm>
          <a:prstGeom prst="rect">
            <a:avLst/>
          </a:prstGeom>
          <a:noFill/>
        </p:spPr>
        <p:txBody>
          <a:bodyPr wrap="none" rtlCol="0">
            <a:spAutoFit/>
          </a:bodyPr>
          <a:lstStyle/>
          <a:p>
            <a:pPr algn="ctr"/>
            <a:r>
              <a:rPr lang="ja-JP" altLang="en-US" dirty="0">
                <a:latin typeface="メイリオ" panose="020B0604030504040204" pitchFamily="50" charset="-128"/>
                <a:ea typeface="メイリオ" panose="020B0604030504040204" pitchFamily="50" charset="-128"/>
              </a:rPr>
              <a:t>結論</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（解釈）</a:t>
            </a:r>
            <a:endParaRPr lang="en-US" altLang="ja-JP" dirty="0">
              <a:latin typeface="メイリオ" panose="020B0604030504040204" pitchFamily="50" charset="-128"/>
              <a:ea typeface="メイリオ" panose="020B0604030504040204" pitchFamily="50" charset="-128"/>
            </a:endParaRPr>
          </a:p>
        </p:txBody>
      </p:sp>
      <p:sp>
        <p:nvSpPr>
          <p:cNvPr id="81" name="正方形/長方形 80">
            <a:extLst>
              <a:ext uri="{FF2B5EF4-FFF2-40B4-BE49-F238E27FC236}">
                <a16:creationId xmlns:a16="http://schemas.microsoft.com/office/drawing/2014/main" id="{78CC21B5-4C97-4CE2-AE11-F2004E154882}"/>
              </a:ext>
            </a:extLst>
          </p:cNvPr>
          <p:cNvSpPr/>
          <p:nvPr/>
        </p:nvSpPr>
        <p:spPr>
          <a:xfrm>
            <a:off x="2592936" y="5615556"/>
            <a:ext cx="414000" cy="19954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pPr algn="ctr"/>
            <a:r>
              <a:rPr lang="ja-JP" altLang="en-US" sz="600" dirty="0">
                <a:latin typeface="メイリオ" panose="020B0604030504040204" pitchFamily="50" charset="-128"/>
                <a:ea typeface="メイリオ" panose="020B0604030504040204" pitchFamily="50" charset="-128"/>
              </a:rPr>
              <a:t>データ</a:t>
            </a:r>
            <a:endParaRPr lang="en-US" altLang="ja-JP" sz="600" dirty="0">
              <a:latin typeface="メイリオ" panose="020B0604030504040204" pitchFamily="50" charset="-128"/>
              <a:ea typeface="メイリオ" panose="020B0604030504040204" pitchFamily="50" charset="-128"/>
            </a:endParaRPr>
          </a:p>
        </p:txBody>
      </p:sp>
      <p:sp>
        <p:nvSpPr>
          <p:cNvPr id="82" name="正方形/長方形 81">
            <a:extLst>
              <a:ext uri="{FF2B5EF4-FFF2-40B4-BE49-F238E27FC236}">
                <a16:creationId xmlns:a16="http://schemas.microsoft.com/office/drawing/2014/main" id="{25CE2CDB-2A92-4576-A0FB-DA69A73490AE}"/>
              </a:ext>
            </a:extLst>
          </p:cNvPr>
          <p:cNvSpPr/>
          <p:nvPr/>
        </p:nvSpPr>
        <p:spPr>
          <a:xfrm>
            <a:off x="3037198" y="5615556"/>
            <a:ext cx="414000" cy="19954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pPr algn="ctr"/>
            <a:r>
              <a:rPr lang="ja-JP" altLang="en-US" sz="600">
                <a:latin typeface="メイリオ" panose="020B0604030504040204" pitchFamily="50" charset="-128"/>
                <a:ea typeface="メイリオ" panose="020B0604030504040204" pitchFamily="50" charset="-128"/>
              </a:rPr>
              <a:t>データ</a:t>
            </a:r>
            <a:endParaRPr lang="en-US" altLang="ja-JP" sz="600" dirty="0">
              <a:latin typeface="メイリオ" panose="020B0604030504040204" pitchFamily="50" charset="-128"/>
              <a:ea typeface="メイリオ" panose="020B0604030504040204" pitchFamily="50" charset="-128"/>
            </a:endParaRPr>
          </a:p>
        </p:txBody>
      </p:sp>
      <p:sp>
        <p:nvSpPr>
          <p:cNvPr id="83" name="正方形/長方形 82">
            <a:extLst>
              <a:ext uri="{FF2B5EF4-FFF2-40B4-BE49-F238E27FC236}">
                <a16:creationId xmlns:a16="http://schemas.microsoft.com/office/drawing/2014/main" id="{841EED02-DB69-470F-829C-149B8497D696}"/>
              </a:ext>
            </a:extLst>
          </p:cNvPr>
          <p:cNvSpPr/>
          <p:nvPr/>
        </p:nvSpPr>
        <p:spPr>
          <a:xfrm>
            <a:off x="3477837" y="5615555"/>
            <a:ext cx="414000" cy="19954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pPr algn="ctr"/>
            <a:r>
              <a:rPr lang="ja-JP" altLang="en-US" sz="600">
                <a:latin typeface="メイリオ" panose="020B0604030504040204" pitchFamily="50" charset="-128"/>
                <a:ea typeface="メイリオ" panose="020B0604030504040204" pitchFamily="50" charset="-128"/>
              </a:rPr>
              <a:t>データ</a:t>
            </a:r>
            <a:endParaRPr lang="en-US" altLang="ja-JP" sz="600" dirty="0">
              <a:latin typeface="メイリオ" panose="020B0604030504040204" pitchFamily="50" charset="-128"/>
              <a:ea typeface="メイリオ" panose="020B0604030504040204" pitchFamily="50" charset="-128"/>
            </a:endParaRPr>
          </a:p>
        </p:txBody>
      </p:sp>
      <p:sp>
        <p:nvSpPr>
          <p:cNvPr id="84" name="矢印: 右 83">
            <a:extLst>
              <a:ext uri="{FF2B5EF4-FFF2-40B4-BE49-F238E27FC236}">
                <a16:creationId xmlns:a16="http://schemas.microsoft.com/office/drawing/2014/main" id="{5BB9A926-8239-49A8-B2F0-FC58FB8A030F}"/>
              </a:ext>
            </a:extLst>
          </p:cNvPr>
          <p:cNvSpPr/>
          <p:nvPr/>
        </p:nvSpPr>
        <p:spPr>
          <a:xfrm rot="16200000">
            <a:off x="2761035" y="5339488"/>
            <a:ext cx="77802" cy="197045"/>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5" name="矢印: 右 84">
            <a:extLst>
              <a:ext uri="{FF2B5EF4-FFF2-40B4-BE49-F238E27FC236}">
                <a16:creationId xmlns:a16="http://schemas.microsoft.com/office/drawing/2014/main" id="{85A32526-6530-4F17-91B8-661A50CEA014}"/>
              </a:ext>
            </a:extLst>
          </p:cNvPr>
          <p:cNvSpPr/>
          <p:nvPr/>
        </p:nvSpPr>
        <p:spPr>
          <a:xfrm rot="16200000">
            <a:off x="3200250" y="5339488"/>
            <a:ext cx="77802" cy="197045"/>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6" name="矢印: 右 85">
            <a:extLst>
              <a:ext uri="{FF2B5EF4-FFF2-40B4-BE49-F238E27FC236}">
                <a16:creationId xmlns:a16="http://schemas.microsoft.com/office/drawing/2014/main" id="{5DF9D7CC-D959-404D-9252-27177FDCAABF}"/>
              </a:ext>
            </a:extLst>
          </p:cNvPr>
          <p:cNvSpPr/>
          <p:nvPr/>
        </p:nvSpPr>
        <p:spPr>
          <a:xfrm rot="16200000">
            <a:off x="3645936" y="5339488"/>
            <a:ext cx="77802" cy="197045"/>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CA24FA03-4538-41CD-822D-66D2369C50C1}"/>
              </a:ext>
            </a:extLst>
          </p:cNvPr>
          <p:cNvSpPr/>
          <p:nvPr/>
        </p:nvSpPr>
        <p:spPr>
          <a:xfrm>
            <a:off x="4450888" y="5562802"/>
            <a:ext cx="414000" cy="25229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600" dirty="0">
                <a:latin typeface="メイリオ" panose="020B0604030504040204" pitchFamily="50" charset="-128"/>
                <a:ea typeface="メイリオ" panose="020B0604030504040204" pitchFamily="50" charset="-128"/>
              </a:rPr>
              <a:t>データまとめ</a:t>
            </a:r>
            <a:endParaRPr lang="en-US" altLang="ja-JP" sz="60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72FA7FA6-E064-4D8D-AE28-15F86EA09123}"/>
              </a:ext>
            </a:extLst>
          </p:cNvPr>
          <p:cNvSpPr/>
          <p:nvPr/>
        </p:nvSpPr>
        <p:spPr>
          <a:xfrm>
            <a:off x="4895151" y="5562802"/>
            <a:ext cx="415423" cy="25229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600">
                <a:latin typeface="メイリオ" panose="020B0604030504040204" pitchFamily="50" charset="-128"/>
                <a:ea typeface="メイリオ" panose="020B0604030504040204" pitchFamily="50" charset="-128"/>
              </a:rPr>
              <a:t>データまとめ</a:t>
            </a:r>
            <a:endParaRPr lang="en-US" altLang="ja-JP" sz="60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80346034-A34B-4413-A49E-300CCB434EE4}"/>
              </a:ext>
            </a:extLst>
          </p:cNvPr>
          <p:cNvSpPr/>
          <p:nvPr/>
        </p:nvSpPr>
        <p:spPr>
          <a:xfrm>
            <a:off x="5331843" y="5562801"/>
            <a:ext cx="415423" cy="25229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r>
              <a:rPr lang="ja-JP" altLang="en-US" sz="600">
                <a:latin typeface="メイリオ" panose="020B0604030504040204" pitchFamily="50" charset="-128"/>
                <a:ea typeface="メイリオ" panose="020B0604030504040204" pitchFamily="50" charset="-128"/>
              </a:rPr>
              <a:t>データまとめ</a:t>
            </a:r>
            <a:endParaRPr lang="en-US" altLang="ja-JP" sz="600" dirty="0">
              <a:latin typeface="メイリオ" panose="020B0604030504040204" pitchFamily="50" charset="-128"/>
              <a:ea typeface="メイリオ" panose="020B0604030504040204" pitchFamily="50" charset="-128"/>
            </a:endParaRPr>
          </a:p>
        </p:txBody>
      </p:sp>
      <p:cxnSp>
        <p:nvCxnSpPr>
          <p:cNvPr id="52" name="直線コネクタ 51">
            <a:extLst>
              <a:ext uri="{FF2B5EF4-FFF2-40B4-BE49-F238E27FC236}">
                <a16:creationId xmlns:a16="http://schemas.microsoft.com/office/drawing/2014/main" id="{DB36C617-1AF8-4424-8641-55FC0E29F2C5}"/>
              </a:ext>
            </a:extLst>
          </p:cNvPr>
          <p:cNvCxnSpPr>
            <a:cxnSpLocks/>
            <a:endCxn id="49" idx="0"/>
          </p:cNvCxnSpPr>
          <p:nvPr/>
        </p:nvCxnSpPr>
        <p:spPr>
          <a:xfrm flipH="1">
            <a:off x="4657888" y="5268126"/>
            <a:ext cx="439216" cy="29467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7" name="直線コネクタ 56">
            <a:extLst>
              <a:ext uri="{FF2B5EF4-FFF2-40B4-BE49-F238E27FC236}">
                <a16:creationId xmlns:a16="http://schemas.microsoft.com/office/drawing/2014/main" id="{5511E697-4975-48A7-862D-6131F990F41B}"/>
              </a:ext>
            </a:extLst>
          </p:cNvPr>
          <p:cNvCxnSpPr>
            <a:cxnSpLocks/>
            <a:endCxn id="50" idx="0"/>
          </p:cNvCxnSpPr>
          <p:nvPr/>
        </p:nvCxnSpPr>
        <p:spPr>
          <a:xfrm>
            <a:off x="5097104" y="5268126"/>
            <a:ext cx="5759" cy="294676"/>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8" name="直線コネクタ 57">
            <a:extLst>
              <a:ext uri="{FF2B5EF4-FFF2-40B4-BE49-F238E27FC236}">
                <a16:creationId xmlns:a16="http://schemas.microsoft.com/office/drawing/2014/main" id="{0CCA5433-EC98-4E01-8B33-B4249A8179A8}"/>
              </a:ext>
            </a:extLst>
          </p:cNvPr>
          <p:cNvCxnSpPr>
            <a:cxnSpLocks/>
            <a:endCxn id="51" idx="0"/>
          </p:cNvCxnSpPr>
          <p:nvPr/>
        </p:nvCxnSpPr>
        <p:spPr>
          <a:xfrm>
            <a:off x="5097104" y="5268127"/>
            <a:ext cx="442451" cy="294675"/>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60" name="正方形/長方形 59">
            <a:extLst>
              <a:ext uri="{FF2B5EF4-FFF2-40B4-BE49-F238E27FC236}">
                <a16:creationId xmlns:a16="http://schemas.microsoft.com/office/drawing/2014/main" id="{0FC37239-2127-4ADC-8A9D-83645E11360F}"/>
              </a:ext>
            </a:extLst>
          </p:cNvPr>
          <p:cNvSpPr/>
          <p:nvPr/>
        </p:nvSpPr>
        <p:spPr>
          <a:xfrm>
            <a:off x="4448364" y="6109776"/>
            <a:ext cx="414000" cy="19954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pPr algn="ctr"/>
            <a:r>
              <a:rPr lang="ja-JP" altLang="en-US" sz="600" dirty="0">
                <a:latin typeface="メイリオ" panose="020B0604030504040204" pitchFamily="50" charset="-128"/>
                <a:ea typeface="メイリオ" panose="020B0604030504040204" pitchFamily="50" charset="-128"/>
              </a:rPr>
              <a:t>データ</a:t>
            </a:r>
            <a:endParaRPr lang="en-US" altLang="ja-JP" sz="600" dirty="0">
              <a:latin typeface="メイリオ" panose="020B0604030504040204" pitchFamily="50" charset="-128"/>
              <a:ea typeface="メイリオ" panose="020B0604030504040204" pitchFamily="50" charset="-128"/>
            </a:endParaRPr>
          </a:p>
        </p:txBody>
      </p:sp>
      <p:sp>
        <p:nvSpPr>
          <p:cNvPr id="61" name="正方形/長方形 60">
            <a:extLst>
              <a:ext uri="{FF2B5EF4-FFF2-40B4-BE49-F238E27FC236}">
                <a16:creationId xmlns:a16="http://schemas.microsoft.com/office/drawing/2014/main" id="{9CBC0372-45B0-42AE-A88D-134BE3614B6D}"/>
              </a:ext>
            </a:extLst>
          </p:cNvPr>
          <p:cNvSpPr/>
          <p:nvPr/>
        </p:nvSpPr>
        <p:spPr>
          <a:xfrm>
            <a:off x="4892626" y="6109776"/>
            <a:ext cx="414000" cy="19954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pPr algn="ctr"/>
            <a:r>
              <a:rPr lang="ja-JP" altLang="en-US" sz="600">
                <a:latin typeface="メイリオ" panose="020B0604030504040204" pitchFamily="50" charset="-128"/>
                <a:ea typeface="メイリオ" panose="020B0604030504040204" pitchFamily="50" charset="-128"/>
              </a:rPr>
              <a:t>データ</a:t>
            </a:r>
            <a:endParaRPr lang="en-US" altLang="ja-JP" sz="600" dirty="0">
              <a:latin typeface="メイリオ" panose="020B0604030504040204" pitchFamily="50" charset="-128"/>
              <a:ea typeface="メイリオ" panose="020B0604030504040204" pitchFamily="50" charset="-128"/>
            </a:endParaRPr>
          </a:p>
        </p:txBody>
      </p:sp>
      <p:sp>
        <p:nvSpPr>
          <p:cNvPr id="62" name="正方形/長方形 61">
            <a:extLst>
              <a:ext uri="{FF2B5EF4-FFF2-40B4-BE49-F238E27FC236}">
                <a16:creationId xmlns:a16="http://schemas.microsoft.com/office/drawing/2014/main" id="{6B64B7EB-3905-4AD3-854E-41E69D158857}"/>
              </a:ext>
            </a:extLst>
          </p:cNvPr>
          <p:cNvSpPr/>
          <p:nvPr/>
        </p:nvSpPr>
        <p:spPr>
          <a:xfrm>
            <a:off x="5333265" y="6109775"/>
            <a:ext cx="414000" cy="19954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t"/>
          <a:lstStyle/>
          <a:p>
            <a:pPr algn="ctr"/>
            <a:r>
              <a:rPr lang="ja-JP" altLang="en-US" sz="600">
                <a:latin typeface="メイリオ" panose="020B0604030504040204" pitchFamily="50" charset="-128"/>
                <a:ea typeface="メイリオ" panose="020B0604030504040204" pitchFamily="50" charset="-128"/>
              </a:rPr>
              <a:t>データ</a:t>
            </a:r>
            <a:endParaRPr lang="en-US" altLang="ja-JP" sz="600" dirty="0">
              <a:latin typeface="メイリオ" panose="020B0604030504040204" pitchFamily="50" charset="-128"/>
              <a:ea typeface="メイリオ" panose="020B0604030504040204" pitchFamily="50" charset="-128"/>
            </a:endParaRPr>
          </a:p>
        </p:txBody>
      </p:sp>
      <p:sp>
        <p:nvSpPr>
          <p:cNvPr id="64" name="矢印: 右 63">
            <a:extLst>
              <a:ext uri="{FF2B5EF4-FFF2-40B4-BE49-F238E27FC236}">
                <a16:creationId xmlns:a16="http://schemas.microsoft.com/office/drawing/2014/main" id="{21234E98-50D4-41AA-9BBE-AF04204235C2}"/>
              </a:ext>
            </a:extLst>
          </p:cNvPr>
          <p:cNvSpPr/>
          <p:nvPr/>
        </p:nvSpPr>
        <p:spPr>
          <a:xfrm rot="16200000">
            <a:off x="4616463" y="5833708"/>
            <a:ext cx="77802" cy="197045"/>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65" name="矢印: 右 64">
            <a:extLst>
              <a:ext uri="{FF2B5EF4-FFF2-40B4-BE49-F238E27FC236}">
                <a16:creationId xmlns:a16="http://schemas.microsoft.com/office/drawing/2014/main" id="{B9FA241C-A70E-4618-9A14-33F83D3FC1B6}"/>
              </a:ext>
            </a:extLst>
          </p:cNvPr>
          <p:cNvSpPr/>
          <p:nvPr/>
        </p:nvSpPr>
        <p:spPr>
          <a:xfrm rot="16200000">
            <a:off x="5055678" y="5833708"/>
            <a:ext cx="77802" cy="197045"/>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69" name="矢印: 右 68">
            <a:extLst>
              <a:ext uri="{FF2B5EF4-FFF2-40B4-BE49-F238E27FC236}">
                <a16:creationId xmlns:a16="http://schemas.microsoft.com/office/drawing/2014/main" id="{8FBD7885-04B5-4BB2-BFA1-4ED525D4EBB5}"/>
              </a:ext>
            </a:extLst>
          </p:cNvPr>
          <p:cNvSpPr/>
          <p:nvPr/>
        </p:nvSpPr>
        <p:spPr>
          <a:xfrm rot="16200000">
            <a:off x="5501364" y="5833708"/>
            <a:ext cx="77802" cy="197045"/>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cxnSp>
        <p:nvCxnSpPr>
          <p:cNvPr id="6" name="直線矢印コネクタ 5">
            <a:extLst>
              <a:ext uri="{FF2B5EF4-FFF2-40B4-BE49-F238E27FC236}">
                <a16:creationId xmlns:a16="http://schemas.microsoft.com/office/drawing/2014/main" id="{A4532869-D0BE-436B-A34B-38CA43C8AD5F}"/>
              </a:ext>
            </a:extLst>
          </p:cNvPr>
          <p:cNvCxnSpPr/>
          <p:nvPr/>
        </p:nvCxnSpPr>
        <p:spPr>
          <a:xfrm>
            <a:off x="9951830" y="1196752"/>
            <a:ext cx="0" cy="4913022"/>
          </a:xfrm>
          <a:prstGeom prst="straightConnector1">
            <a:avLst/>
          </a:prstGeom>
          <a:ln w="38100">
            <a:solidFill>
              <a:schemeClr val="accent2"/>
            </a:solidFill>
            <a:prstDash val="sysDot"/>
            <a:tailEnd type="triangle"/>
          </a:ln>
          <a:effectLst/>
        </p:spPr>
        <p:style>
          <a:lnRef idx="2">
            <a:schemeClr val="dk1"/>
          </a:lnRef>
          <a:fillRef idx="0">
            <a:schemeClr val="dk1"/>
          </a:fillRef>
          <a:effectRef idx="1">
            <a:schemeClr val="dk1"/>
          </a:effectRef>
          <a:fontRef idx="minor">
            <a:schemeClr val="tx1"/>
          </a:fontRef>
        </p:style>
      </p:cxnSp>
      <p:sp>
        <p:nvSpPr>
          <p:cNvPr id="9" name="テキスト ボックス 8">
            <a:extLst>
              <a:ext uri="{FF2B5EF4-FFF2-40B4-BE49-F238E27FC236}">
                <a16:creationId xmlns:a16="http://schemas.microsoft.com/office/drawing/2014/main" id="{99D7751C-0588-4A21-8962-399BD9339062}"/>
              </a:ext>
            </a:extLst>
          </p:cNvPr>
          <p:cNvSpPr txBox="1"/>
          <p:nvPr/>
        </p:nvSpPr>
        <p:spPr>
          <a:xfrm>
            <a:off x="10035643" y="1939106"/>
            <a:ext cx="353943" cy="3195747"/>
          </a:xfrm>
          <a:prstGeom prst="rect">
            <a:avLst/>
          </a:prstGeom>
          <a:noFill/>
        </p:spPr>
        <p:txBody>
          <a:bodyPr vert="eaVert" wrap="none" rtlCol="0">
            <a:spAutoFit/>
          </a:bodyPr>
          <a:lstStyle/>
          <a:p>
            <a:r>
              <a:rPr lang="ja-JP" altLang="en-US" sz="1100" dirty="0">
                <a:latin typeface="メイリオ" panose="020B0604030504040204" pitchFamily="50" charset="-128"/>
                <a:ea typeface="メイリオ" panose="020B0604030504040204" pitchFamily="50" charset="-128"/>
              </a:rPr>
              <a:t>階層が深くなるにつれ論理が複雑化するので注意</a:t>
            </a:r>
          </a:p>
        </p:txBody>
      </p:sp>
    </p:spTree>
    <p:extLst>
      <p:ext uri="{BB962C8B-B14F-4D97-AF65-F5344CB8AC3E}">
        <p14:creationId xmlns:p14="http://schemas.microsoft.com/office/powerpoint/2010/main" val="1051830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0D133-43C8-1B17-8495-B2997A069623}"/>
              </a:ext>
            </a:extLst>
          </p:cNvPr>
          <p:cNvSpPr>
            <a:spLocks noGrp="1"/>
          </p:cNvSpPr>
          <p:nvPr>
            <p:ph type="title"/>
          </p:nvPr>
        </p:nvSpPr>
        <p:spPr/>
        <p:txBody>
          <a:bodyPr/>
          <a:lstStyle/>
          <a:p>
            <a:r>
              <a:rPr lang="ja-JP" altLang="en-US"/>
              <a:t>グループワーク</a:t>
            </a:r>
            <a:endParaRPr kumimoji="1" lang="ja-JP" altLang="en-US"/>
          </a:p>
        </p:txBody>
      </p:sp>
      <p:sp>
        <p:nvSpPr>
          <p:cNvPr id="3" name="コンテンツ プレースホルダー 2">
            <a:extLst>
              <a:ext uri="{FF2B5EF4-FFF2-40B4-BE49-F238E27FC236}">
                <a16:creationId xmlns:a16="http://schemas.microsoft.com/office/drawing/2014/main" id="{97A78FA2-4D24-A29C-489C-C82C2EA21AA0}"/>
              </a:ext>
            </a:extLst>
          </p:cNvPr>
          <p:cNvSpPr>
            <a:spLocks noGrp="1"/>
          </p:cNvSpPr>
          <p:nvPr>
            <p:ph idx="1"/>
          </p:nvPr>
        </p:nvSpPr>
        <p:spPr>
          <a:xfrm>
            <a:off x="609600" y="781718"/>
            <a:ext cx="10972800" cy="5603736"/>
          </a:xfrm>
        </p:spPr>
        <p:txBody>
          <a:bodyPr>
            <a:normAutofit/>
          </a:bodyPr>
          <a:lstStyle/>
          <a:p>
            <a:r>
              <a:rPr lang="ja-JP" altLang="en-US" sz="2000"/>
              <a:t>お題</a:t>
            </a:r>
            <a:br>
              <a:rPr lang="en-US" altLang="ja-JP" sz="2000" dirty="0"/>
            </a:br>
            <a:r>
              <a:rPr lang="en" altLang="ja-JP" sz="2000" dirty="0"/>
              <a:t>EC</a:t>
            </a:r>
            <a:r>
              <a:rPr lang="ja-JP" altLang="en-US" sz="2000"/>
              <a:t>サイトの売上目標を達成できていない要因は何か？</a:t>
            </a:r>
            <a:br>
              <a:rPr lang="en-US" altLang="ja-JP" sz="2000" dirty="0"/>
            </a:br>
            <a:r>
              <a:rPr lang="ja-JP" altLang="en-US" sz="2000"/>
              <a:t>ロジックツリーで構造化してください。（</a:t>
            </a:r>
            <a:r>
              <a:rPr lang="en-US" altLang="ja-JP" sz="2000" dirty="0"/>
              <a:t> </a:t>
            </a:r>
            <a:r>
              <a:rPr lang="ja-JP" altLang="en-US" sz="2000"/>
              <a:t>第</a:t>
            </a:r>
            <a:r>
              <a:rPr lang="en-US" altLang="ja-JP" sz="2000" dirty="0"/>
              <a:t>4</a:t>
            </a:r>
            <a:r>
              <a:rPr lang="ja-JP" altLang="en-US" sz="2000"/>
              <a:t>階層までで</a:t>
            </a:r>
            <a:r>
              <a:rPr lang="en-US" altLang="ja-JP" sz="2000" dirty="0"/>
              <a:t>OK</a:t>
            </a:r>
            <a:r>
              <a:rPr lang="ja-JP" altLang="en-US" sz="2000"/>
              <a:t>）</a:t>
            </a:r>
            <a:endParaRPr lang="en-US" altLang="ja-JP" sz="2000" dirty="0"/>
          </a:p>
          <a:p>
            <a:endParaRPr lang="en-US" altLang="ja-JP" sz="2000" dirty="0"/>
          </a:p>
          <a:p>
            <a:r>
              <a:rPr lang="ja-JP" altLang="en-US" sz="2000"/>
              <a:t>ゴール</a:t>
            </a:r>
            <a:endParaRPr lang="en-US" altLang="ja-JP" sz="2000" dirty="0"/>
          </a:p>
          <a:p>
            <a:pPr marL="457200" lvl="1" indent="0">
              <a:buNone/>
            </a:pPr>
            <a:r>
              <a:rPr lang="ja-JP" altLang="en-US"/>
              <a:t>調査するべきだと思う要因を発表してください</a:t>
            </a:r>
            <a:br>
              <a:rPr lang="en-US" altLang="ja-JP" dirty="0"/>
            </a:br>
            <a:endParaRPr lang="en-US" altLang="ja-JP" dirty="0"/>
          </a:p>
          <a:p>
            <a:r>
              <a:rPr lang="ja-JP" altLang="en-US" sz="2000"/>
              <a:t>グループワークのポイント</a:t>
            </a:r>
            <a:endParaRPr lang="en-US" altLang="ja-JP" sz="2000" dirty="0"/>
          </a:p>
          <a:p>
            <a:pPr lvl="1"/>
            <a:r>
              <a:rPr lang="en-US" altLang="ja-JP" dirty="0"/>
              <a:t>3C</a:t>
            </a:r>
            <a:r>
              <a:rPr lang="ja-JP" altLang="en-US"/>
              <a:t>分析、</a:t>
            </a:r>
            <a:r>
              <a:rPr lang="en-US" altLang="ja-JP" dirty="0"/>
              <a:t>PEST</a:t>
            </a:r>
            <a:r>
              <a:rPr lang="ja-JP" altLang="en-US"/>
              <a:t>分析、</a:t>
            </a:r>
            <a:r>
              <a:rPr lang="en-US" altLang="ja-JP" dirty="0"/>
              <a:t>4P</a:t>
            </a:r>
            <a:r>
              <a:rPr lang="ja-JP" altLang="en-US"/>
              <a:t>分析など学んだフレームを思い出して分解してみてください</a:t>
            </a:r>
            <a:endParaRPr lang="en-US" altLang="ja-JP" dirty="0"/>
          </a:p>
          <a:p>
            <a:pPr lvl="1"/>
            <a:endParaRPr lang="en-US" altLang="ja-JP" dirty="0"/>
          </a:p>
          <a:p>
            <a:pPr marL="0" indent="0">
              <a:buNone/>
            </a:pPr>
            <a:r>
              <a:rPr lang="en-US" altLang="ja-JP" sz="1500" dirty="0"/>
              <a:t>※</a:t>
            </a:r>
            <a:r>
              <a:rPr lang="ja-JP" altLang="en-US" sz="1500"/>
              <a:t>本授業に出てくるデータは全て仮想のデータとします。</a:t>
            </a:r>
            <a:endParaRPr lang="en-US" altLang="ja-JP" sz="1500" dirty="0"/>
          </a:p>
          <a:p>
            <a:pPr marL="0" indent="0">
              <a:buNone/>
            </a:pPr>
            <a:r>
              <a:rPr lang="en-US" altLang="ja-JP" sz="1500" dirty="0"/>
              <a:t>※</a:t>
            </a:r>
            <a:r>
              <a:rPr lang="ja-JP" altLang="en-US" sz="1500"/>
              <a:t>内容の正否よりも論理的であるか否かを重視します。</a:t>
            </a:r>
            <a:endParaRPr lang="en-US" altLang="ja-JP" dirty="0"/>
          </a:p>
          <a:p>
            <a:pPr lvl="1"/>
            <a:endParaRPr lang="en-US" altLang="ja-JP" dirty="0"/>
          </a:p>
          <a:p>
            <a:endParaRPr lang="en-US" altLang="ja-JP" sz="2000" dirty="0"/>
          </a:p>
          <a:p>
            <a:endParaRPr lang="en-US" altLang="ja-JP" sz="1200" dirty="0"/>
          </a:p>
          <a:p>
            <a:pPr marL="457200" indent="-457200">
              <a:buFont typeface="+mj-lt"/>
              <a:buAutoNum type="arabicPeriod"/>
            </a:pPr>
            <a:endParaRPr lang="en-US" altLang="ja-JP" sz="2000" dirty="0"/>
          </a:p>
          <a:p>
            <a:pPr>
              <a:buFont typeface="+mj-lt"/>
              <a:buAutoNum type="arabicPeriod"/>
            </a:pPr>
            <a:endParaRPr lang="en-US" altLang="ja-JP" sz="2000" dirty="0"/>
          </a:p>
          <a:p>
            <a:pPr marL="0" indent="0">
              <a:buNone/>
            </a:pPr>
            <a:endParaRPr lang="en-US" altLang="ja-JP" sz="2000" dirty="0"/>
          </a:p>
          <a:p>
            <a:pPr marL="0" indent="0">
              <a:buNone/>
            </a:pPr>
            <a:endParaRPr lang="en-US" altLang="ja-JP" sz="2000" dirty="0"/>
          </a:p>
          <a:p>
            <a:pPr marL="457200" lvl="1" indent="0">
              <a:buNone/>
            </a:pPr>
            <a:endParaRPr kumimoji="1" lang="en-US" altLang="ja-JP" dirty="0"/>
          </a:p>
        </p:txBody>
      </p:sp>
      <p:sp>
        <p:nvSpPr>
          <p:cNvPr id="4" name="スライド番号プレースホルダー 3">
            <a:extLst>
              <a:ext uri="{FF2B5EF4-FFF2-40B4-BE49-F238E27FC236}">
                <a16:creationId xmlns:a16="http://schemas.microsoft.com/office/drawing/2014/main" id="{0DCFEFB1-86FB-8E62-EBC4-C63B319C5E49}"/>
              </a:ext>
            </a:extLst>
          </p:cNvPr>
          <p:cNvSpPr>
            <a:spLocks noGrp="1"/>
          </p:cNvSpPr>
          <p:nvPr>
            <p:ph type="sldNum" sz="quarter" idx="4"/>
          </p:nvPr>
        </p:nvSpPr>
        <p:spPr/>
        <p:txBody>
          <a:bodyPr/>
          <a:lstStyle/>
          <a:p>
            <a:fld id="{C5CBEA7B-64A4-4354-845E-AE91C99E82B0}" type="slidenum">
              <a:rPr lang="ja-JP" altLang="en-US" smtClean="0"/>
              <a:pPr/>
              <a:t>188</a:t>
            </a:fld>
            <a:endParaRPr lang="ja-JP" altLang="en-US" dirty="0"/>
          </a:p>
        </p:txBody>
      </p:sp>
    </p:spTree>
    <p:extLst>
      <p:ext uri="{BB962C8B-B14F-4D97-AF65-F5344CB8AC3E}">
        <p14:creationId xmlns:p14="http://schemas.microsoft.com/office/powerpoint/2010/main" val="3008121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kumimoji="1" lang="ja-JP" altLang="en-US"/>
              <a:t>納得できる論理</a:t>
            </a:r>
            <a:r>
              <a:rPr lang="ja-JP" altLang="en-US"/>
              <a:t>とは</a:t>
            </a:r>
            <a:endParaRPr kumimoji="1" lang="ja-JP" altLang="en-US" dirty="0"/>
          </a:p>
        </p:txBody>
      </p:sp>
      <p:sp>
        <p:nvSpPr>
          <p:cNvPr id="3" name="コンテンツ プレースホルダー 2">
            <a:extLst>
              <a:ext uri="{FF2B5EF4-FFF2-40B4-BE49-F238E27FC236}">
                <a16:creationId xmlns:a16="http://schemas.microsoft.com/office/drawing/2014/main" id="{8D1F5E9A-17E0-477A-BCF1-3446AFD8176C}"/>
              </a:ext>
            </a:extLst>
          </p:cNvPr>
          <p:cNvSpPr>
            <a:spLocks noGrp="1"/>
          </p:cNvSpPr>
          <p:nvPr>
            <p:ph idx="1"/>
          </p:nvPr>
        </p:nvSpPr>
        <p:spPr/>
        <p:txBody>
          <a:bodyPr anchor="ctr">
            <a:normAutofit/>
          </a:bodyPr>
          <a:lstStyle/>
          <a:p>
            <a:pPr marL="0" indent="0" algn="ctr">
              <a:buNone/>
            </a:pPr>
            <a:r>
              <a:rPr lang="ja-JP" altLang="en-US" sz="4000" b="1" dirty="0">
                <a:solidFill>
                  <a:srgbClr val="000000"/>
                </a:solidFill>
                <a:latin typeface="verdana" panose="020B0604030504040204" pitchFamily="34" charset="0"/>
              </a:rPr>
              <a:t>結論と根拠と隠れた前提に</a:t>
            </a:r>
            <a:endParaRPr lang="en-US" altLang="ja-JP" sz="4000" b="1" dirty="0">
              <a:solidFill>
                <a:srgbClr val="000000"/>
              </a:solidFill>
              <a:latin typeface="verdana" panose="020B0604030504040204" pitchFamily="34" charset="0"/>
            </a:endParaRPr>
          </a:p>
          <a:p>
            <a:pPr marL="0" indent="0" algn="ctr">
              <a:buNone/>
            </a:pPr>
            <a:r>
              <a:rPr lang="ja-JP" altLang="en-US" sz="4000" b="1" dirty="0">
                <a:solidFill>
                  <a:srgbClr val="000000"/>
                </a:solidFill>
                <a:latin typeface="verdana" panose="020B0604030504040204" pitchFamily="34" charset="0"/>
              </a:rPr>
              <a:t>関連性があること</a:t>
            </a:r>
            <a:endParaRPr lang="ja-JP" altLang="en-US" sz="4000" b="1"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18</a:t>
            </a:fld>
            <a:endParaRPr lang="ja-JP" altLang="en-US" dirty="0"/>
          </a:p>
        </p:txBody>
      </p:sp>
    </p:spTree>
    <p:extLst>
      <p:ext uri="{BB962C8B-B14F-4D97-AF65-F5344CB8AC3E}">
        <p14:creationId xmlns:p14="http://schemas.microsoft.com/office/powerpoint/2010/main" val="200547922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FA24F6-E256-E161-6E0A-D4ACDE31407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2EC0E0E-4509-798E-E9F1-C70709D05944}"/>
              </a:ext>
            </a:extLst>
          </p:cNvPr>
          <p:cNvSpPr>
            <a:spLocks noGrp="1"/>
          </p:cNvSpPr>
          <p:nvPr>
            <p:ph idx="1"/>
          </p:nvPr>
        </p:nvSpPr>
        <p:spPr/>
        <p:txBody>
          <a:bodyPr>
            <a:normAutofit/>
          </a:bodyPr>
          <a:lstStyle/>
          <a:p>
            <a:pPr marL="0" indent="0" algn="ctr">
              <a:buNone/>
            </a:pPr>
            <a:endParaRPr kumimoji="1" lang="en-US" altLang="ja-JP" sz="6000" dirty="0"/>
          </a:p>
          <a:p>
            <a:pPr marL="0" indent="0" algn="ctr">
              <a:buNone/>
            </a:pPr>
            <a:endParaRPr lang="en-US" altLang="ja-JP" sz="6000"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2A760C62-67AC-7651-E401-9EEFDEB2B830}"/>
              </a:ext>
            </a:extLst>
          </p:cNvPr>
          <p:cNvSpPr>
            <a:spLocks noGrp="1"/>
          </p:cNvSpPr>
          <p:nvPr>
            <p:ph type="sldNum" sz="quarter" idx="4"/>
          </p:nvPr>
        </p:nvSpPr>
        <p:spPr/>
        <p:txBody>
          <a:bodyPr/>
          <a:lstStyle/>
          <a:p>
            <a:fld id="{C5CBEA7B-64A4-4354-845E-AE91C99E82B0}" type="slidenum">
              <a:rPr lang="ja-JP" altLang="en-US" smtClean="0"/>
              <a:pPr/>
              <a:t>189</a:t>
            </a:fld>
            <a:endParaRPr lang="ja-JP" altLang="en-US" dirty="0"/>
          </a:p>
        </p:txBody>
      </p:sp>
    </p:spTree>
    <p:extLst>
      <p:ext uri="{BB962C8B-B14F-4D97-AF65-F5344CB8AC3E}">
        <p14:creationId xmlns:p14="http://schemas.microsoft.com/office/powerpoint/2010/main" val="15766261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1C509C-53CB-6A43-BDA5-F65EDF26E9F7}"/>
              </a:ext>
            </a:extLst>
          </p:cNvPr>
          <p:cNvSpPr>
            <a:spLocks noGrp="1"/>
          </p:cNvSpPr>
          <p:nvPr>
            <p:ph type="title"/>
          </p:nvPr>
        </p:nvSpPr>
        <p:spPr/>
        <p:txBody>
          <a:bodyPr/>
          <a:lstStyle/>
          <a:p>
            <a:r>
              <a:rPr kumimoji="1" lang="ja-JP" altLang="en-US"/>
              <a:t>真の問題を解決するために</a:t>
            </a:r>
          </a:p>
        </p:txBody>
      </p:sp>
      <p:sp>
        <p:nvSpPr>
          <p:cNvPr id="3" name="コンテンツ プレースホルダー 2">
            <a:extLst>
              <a:ext uri="{FF2B5EF4-FFF2-40B4-BE49-F238E27FC236}">
                <a16:creationId xmlns:a16="http://schemas.microsoft.com/office/drawing/2014/main" id="{AFB5E345-FC89-FF43-AAD7-2AE9C3CE3C70}"/>
              </a:ext>
            </a:extLst>
          </p:cNvPr>
          <p:cNvSpPr>
            <a:spLocks noGrp="1"/>
          </p:cNvSpPr>
          <p:nvPr>
            <p:ph idx="1"/>
          </p:nvPr>
        </p:nvSpPr>
        <p:spPr/>
        <p:txBody>
          <a:bodyPr/>
          <a:lstStyle/>
          <a:p>
            <a:pPr marL="514350" indent="-514350">
              <a:buAutoNum type="arabicPeriod"/>
            </a:pPr>
            <a:r>
              <a:rPr kumimoji="1" lang="ja-JP" altLang="en-US">
                <a:solidFill>
                  <a:srgbClr val="FF0000"/>
                </a:solidFill>
              </a:rPr>
              <a:t>本質的な選択肢</a:t>
            </a:r>
            <a:r>
              <a:rPr lang="ja-JP" altLang="en-US">
                <a:solidFill>
                  <a:srgbClr val="FF0000"/>
                </a:solidFill>
              </a:rPr>
              <a:t>を見極める</a:t>
            </a:r>
            <a:r>
              <a:rPr kumimoji="1" lang="ja-JP" altLang="en-US">
                <a:solidFill>
                  <a:srgbClr val="FF0000"/>
                </a:solidFill>
              </a:rPr>
              <a:t>←構造化によって選択肢はわかった</a:t>
            </a:r>
            <a:endParaRPr kumimoji="1" lang="en-US" altLang="ja-JP" dirty="0">
              <a:solidFill>
                <a:srgbClr val="FF0000"/>
              </a:solidFill>
            </a:endParaRPr>
          </a:p>
          <a:p>
            <a:pPr marL="514350" indent="-514350">
              <a:buAutoNum type="arabicPeriod"/>
            </a:pPr>
            <a:r>
              <a:rPr lang="ja-JP" altLang="en-US"/>
              <a:t>イシューを設定する</a:t>
            </a:r>
            <a:endParaRPr lang="en-US" altLang="ja-JP" dirty="0"/>
          </a:p>
          <a:p>
            <a:pPr marL="514350" indent="-514350">
              <a:buAutoNum type="arabicPeriod"/>
            </a:pPr>
            <a:r>
              <a:rPr lang="ja-JP" altLang="en-US"/>
              <a:t>論理的な提案書を作る</a:t>
            </a:r>
            <a:endParaRPr lang="en-US" altLang="ja-JP" dirty="0"/>
          </a:p>
        </p:txBody>
      </p:sp>
      <p:sp>
        <p:nvSpPr>
          <p:cNvPr id="4" name="スライド番号プレースホルダー 3">
            <a:extLst>
              <a:ext uri="{FF2B5EF4-FFF2-40B4-BE49-F238E27FC236}">
                <a16:creationId xmlns:a16="http://schemas.microsoft.com/office/drawing/2014/main" id="{BDEFE8BB-F0A5-3248-BF0F-667DAA941C9C}"/>
              </a:ext>
            </a:extLst>
          </p:cNvPr>
          <p:cNvSpPr>
            <a:spLocks noGrp="1"/>
          </p:cNvSpPr>
          <p:nvPr>
            <p:ph type="sldNum" sz="quarter" idx="4"/>
          </p:nvPr>
        </p:nvSpPr>
        <p:spPr/>
        <p:txBody>
          <a:bodyPr/>
          <a:lstStyle/>
          <a:p>
            <a:fld id="{C5CBEA7B-64A4-4354-845E-AE91C99E82B0}" type="slidenum">
              <a:rPr lang="ja-JP" altLang="en-US" smtClean="0"/>
              <a:pPr/>
              <a:t>190</a:t>
            </a:fld>
            <a:endParaRPr lang="ja-JP" altLang="en-US" dirty="0"/>
          </a:p>
        </p:txBody>
      </p:sp>
    </p:spTree>
    <p:extLst>
      <p:ext uri="{BB962C8B-B14F-4D97-AF65-F5344CB8AC3E}">
        <p14:creationId xmlns:p14="http://schemas.microsoft.com/office/powerpoint/2010/main" val="16713210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1C509C-53CB-6A43-BDA5-F65EDF26E9F7}"/>
              </a:ext>
            </a:extLst>
          </p:cNvPr>
          <p:cNvSpPr>
            <a:spLocks noGrp="1"/>
          </p:cNvSpPr>
          <p:nvPr>
            <p:ph type="title"/>
          </p:nvPr>
        </p:nvSpPr>
        <p:spPr/>
        <p:txBody>
          <a:bodyPr/>
          <a:lstStyle/>
          <a:p>
            <a:r>
              <a:rPr lang="ja-JP" altLang="en-US"/>
              <a:t>真の問題を解決するために</a:t>
            </a:r>
            <a:endParaRPr kumimoji="1" lang="ja-JP" altLang="en-US"/>
          </a:p>
        </p:txBody>
      </p:sp>
      <p:sp>
        <p:nvSpPr>
          <p:cNvPr id="3" name="コンテンツ プレースホルダー 2">
            <a:extLst>
              <a:ext uri="{FF2B5EF4-FFF2-40B4-BE49-F238E27FC236}">
                <a16:creationId xmlns:a16="http://schemas.microsoft.com/office/drawing/2014/main" id="{AFB5E345-FC89-FF43-AAD7-2AE9C3CE3C70}"/>
              </a:ext>
            </a:extLst>
          </p:cNvPr>
          <p:cNvSpPr>
            <a:spLocks noGrp="1"/>
          </p:cNvSpPr>
          <p:nvPr>
            <p:ph idx="1"/>
          </p:nvPr>
        </p:nvSpPr>
        <p:spPr/>
        <p:txBody>
          <a:bodyPr/>
          <a:lstStyle/>
          <a:p>
            <a:pPr marL="514350" indent="-514350">
              <a:buAutoNum type="arabicPeriod"/>
            </a:pPr>
            <a:r>
              <a:rPr kumimoji="1" lang="ja-JP" altLang="en-US"/>
              <a:t>本質的な選択肢</a:t>
            </a:r>
            <a:r>
              <a:rPr lang="ja-JP" altLang="en-US"/>
              <a:t>を見極める</a:t>
            </a:r>
            <a:endParaRPr kumimoji="1" lang="en-US" altLang="ja-JP" dirty="0"/>
          </a:p>
          <a:p>
            <a:pPr marL="514350" indent="-514350">
              <a:buAutoNum type="arabicPeriod"/>
            </a:pPr>
            <a:r>
              <a:rPr lang="ja-JP" altLang="en-US">
                <a:solidFill>
                  <a:srgbClr val="FF0000"/>
                </a:solidFill>
              </a:rPr>
              <a:t>イシューを設定する←仮説思考で解決すべき課題を設定する</a:t>
            </a:r>
            <a:endParaRPr lang="en-US" altLang="ja-JP" dirty="0">
              <a:solidFill>
                <a:srgbClr val="FF0000"/>
              </a:solidFill>
            </a:endParaRPr>
          </a:p>
          <a:p>
            <a:pPr marL="514350" indent="-514350">
              <a:buAutoNum type="arabicPeriod"/>
            </a:pPr>
            <a:r>
              <a:rPr lang="ja-JP" altLang="en-US">
                <a:solidFill>
                  <a:srgbClr val="FF0000"/>
                </a:solidFill>
              </a:rPr>
              <a:t>論理的な提案書を作る←ピラミッド構造で論理を構築する</a:t>
            </a:r>
            <a:endParaRPr lang="en-US" altLang="ja-JP" dirty="0">
              <a:solidFill>
                <a:srgbClr val="FF0000"/>
              </a:solidFill>
            </a:endParaRPr>
          </a:p>
        </p:txBody>
      </p:sp>
      <p:sp>
        <p:nvSpPr>
          <p:cNvPr id="4" name="スライド番号プレースホルダー 3">
            <a:extLst>
              <a:ext uri="{FF2B5EF4-FFF2-40B4-BE49-F238E27FC236}">
                <a16:creationId xmlns:a16="http://schemas.microsoft.com/office/drawing/2014/main" id="{BDEFE8BB-F0A5-3248-BF0F-667DAA941C9C}"/>
              </a:ext>
            </a:extLst>
          </p:cNvPr>
          <p:cNvSpPr>
            <a:spLocks noGrp="1"/>
          </p:cNvSpPr>
          <p:nvPr>
            <p:ph type="sldNum" sz="quarter" idx="4"/>
          </p:nvPr>
        </p:nvSpPr>
        <p:spPr/>
        <p:txBody>
          <a:bodyPr/>
          <a:lstStyle/>
          <a:p>
            <a:fld id="{C5CBEA7B-64A4-4354-845E-AE91C99E82B0}" type="slidenum">
              <a:rPr lang="ja-JP" altLang="en-US" smtClean="0"/>
              <a:pPr/>
              <a:t>191</a:t>
            </a:fld>
            <a:endParaRPr lang="ja-JP" altLang="en-US" dirty="0"/>
          </a:p>
        </p:txBody>
      </p:sp>
    </p:spTree>
    <p:extLst>
      <p:ext uri="{BB962C8B-B14F-4D97-AF65-F5344CB8AC3E}">
        <p14:creationId xmlns:p14="http://schemas.microsoft.com/office/powerpoint/2010/main" val="12911962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D79E8-FC29-BB97-D989-E2794A53BDFB}"/>
              </a:ext>
            </a:extLst>
          </p:cNvPr>
          <p:cNvSpPr>
            <a:spLocks noGrp="1"/>
          </p:cNvSpPr>
          <p:nvPr>
            <p:ph type="title"/>
          </p:nvPr>
        </p:nvSpPr>
        <p:spPr/>
        <p:txBody>
          <a:bodyPr/>
          <a:lstStyle/>
          <a:p>
            <a:r>
              <a:rPr lang="ja-JP" altLang="en-US"/>
              <a:t>問題定義の練習問題：食品メーカー</a:t>
            </a:r>
            <a:r>
              <a:rPr lang="en-US" altLang="ja-JP" dirty="0"/>
              <a:t>A</a:t>
            </a:r>
            <a:r>
              <a:rPr lang="ja-JP" altLang="en-US"/>
              <a:t>社はどんな広告をうつべきか？</a:t>
            </a:r>
            <a:endParaRPr kumimoji="1" lang="ja-JP" altLang="en-US"/>
          </a:p>
        </p:txBody>
      </p:sp>
      <p:sp>
        <p:nvSpPr>
          <p:cNvPr id="3" name="コンテンツ プレースホルダー 2">
            <a:extLst>
              <a:ext uri="{FF2B5EF4-FFF2-40B4-BE49-F238E27FC236}">
                <a16:creationId xmlns:a16="http://schemas.microsoft.com/office/drawing/2014/main" id="{54AD71A2-D958-A345-86CC-66BD5190E4AA}"/>
              </a:ext>
            </a:extLst>
          </p:cNvPr>
          <p:cNvSpPr>
            <a:spLocks noGrp="1"/>
          </p:cNvSpPr>
          <p:nvPr>
            <p:ph idx="1"/>
          </p:nvPr>
        </p:nvSpPr>
        <p:spPr>
          <a:xfrm>
            <a:off x="609600" y="781718"/>
            <a:ext cx="10972800" cy="5603735"/>
          </a:xfrm>
        </p:spPr>
        <p:txBody>
          <a:bodyPr>
            <a:normAutofit/>
          </a:bodyPr>
          <a:lstStyle/>
          <a:p>
            <a:r>
              <a:rPr lang="ja-JP" altLang="en-US" sz="2000"/>
              <a:t>食品メーカー</a:t>
            </a:r>
            <a:r>
              <a:rPr lang="en-US" altLang="ja-JP" sz="2000" dirty="0"/>
              <a:t>A</a:t>
            </a:r>
            <a:r>
              <a:rPr lang="ja-JP" altLang="en-US" sz="2000"/>
              <a:t>社は、コンビニに商品を置いてもらうための広告戦略を検討しています。</a:t>
            </a:r>
            <a:endParaRPr lang="en-US" altLang="ja-JP" sz="2000" dirty="0"/>
          </a:p>
          <a:p>
            <a:r>
              <a:rPr lang="ja-JP" altLang="en-US" sz="2000"/>
              <a:t>あなたは</a:t>
            </a:r>
            <a:r>
              <a:rPr lang="en-US" altLang="ja-JP" sz="2000" dirty="0"/>
              <a:t>A</a:t>
            </a:r>
            <a:r>
              <a:rPr lang="ja-JP" altLang="en-US" sz="2000"/>
              <a:t>社のマーケティング担当者です。</a:t>
            </a:r>
            <a:endParaRPr lang="en-US" altLang="ja-JP" sz="2000" dirty="0"/>
          </a:p>
          <a:p>
            <a:r>
              <a:rPr lang="ja-JP" altLang="en-US" sz="2000"/>
              <a:t>ある日、上司から「どんな広告を打てばコンビニに商品を置いてもらえるか」という課題を渡されました。</a:t>
            </a:r>
            <a:endParaRPr lang="en-US" altLang="ja-JP" sz="2000" dirty="0"/>
          </a:p>
          <a:p>
            <a:r>
              <a:rPr lang="ja-JP" altLang="en-US" sz="2000"/>
              <a:t>実は</a:t>
            </a:r>
            <a:r>
              <a:rPr lang="en-US" altLang="ja-JP" sz="2000" dirty="0"/>
              <a:t>A</a:t>
            </a:r>
            <a:r>
              <a:rPr lang="ja-JP" altLang="en-US" sz="2000"/>
              <a:t>社の営業担当がコンビニに自社商品を営業したところ「</a:t>
            </a:r>
            <a:r>
              <a:rPr lang="en-US" altLang="ja-JP" sz="2000" dirty="0"/>
              <a:t>TVCM</a:t>
            </a:r>
            <a:r>
              <a:rPr lang="ja-JP" altLang="en-US" sz="2000"/>
              <a:t>をやっていないから」と言われて断られたのです。</a:t>
            </a:r>
            <a:endParaRPr lang="en-US" altLang="ja-JP" sz="2000" dirty="0"/>
          </a:p>
          <a:p>
            <a:r>
              <a:rPr lang="en-US" altLang="ja-JP" sz="2000" dirty="0"/>
              <a:t>A</a:t>
            </a:r>
            <a:r>
              <a:rPr lang="ja-JP" altLang="en-US" sz="2000"/>
              <a:t>社の商品は</a:t>
            </a:r>
            <a:r>
              <a:rPr lang="en-US" altLang="ja-JP" sz="2000" dirty="0"/>
              <a:t>100</a:t>
            </a:r>
            <a:r>
              <a:rPr lang="ja-JP" altLang="en-US" sz="2000"/>
              <a:t>個以上あるので、全ての商品の</a:t>
            </a:r>
            <a:r>
              <a:rPr lang="en-US" altLang="ja-JP" sz="2000" dirty="0"/>
              <a:t>TVCM</a:t>
            </a:r>
            <a:r>
              <a:rPr lang="ja-JP" altLang="en-US" sz="2000"/>
              <a:t>をうつわけには行きません。</a:t>
            </a:r>
            <a:endParaRPr lang="en-US" altLang="ja-JP" sz="2000" dirty="0"/>
          </a:p>
          <a:p>
            <a:r>
              <a:rPr lang="en-US" altLang="ja-JP" sz="2000" dirty="0"/>
              <a:t>A</a:t>
            </a:r>
            <a:r>
              <a:rPr lang="ja-JP" altLang="en-US" sz="2000"/>
              <a:t>社の商品の中には、</a:t>
            </a:r>
            <a:r>
              <a:rPr lang="en-US" altLang="ja-JP" sz="2000" dirty="0"/>
              <a:t>TVCM</a:t>
            </a:r>
            <a:r>
              <a:rPr lang="ja-JP" altLang="en-US" sz="2000"/>
              <a:t>をせずにコンビニに置かれているものもあります。</a:t>
            </a:r>
            <a:endParaRPr lang="en-US" altLang="ja-JP" sz="2000" dirty="0"/>
          </a:p>
          <a:p>
            <a:r>
              <a:rPr lang="ja-JP" altLang="en-US" sz="2000"/>
              <a:t>他社のメーカーの商品キットカットやハーゲンダッツなどは</a:t>
            </a:r>
            <a:r>
              <a:rPr lang="en-US" altLang="ja-JP" sz="2000" dirty="0"/>
              <a:t>TVCM</a:t>
            </a:r>
            <a:r>
              <a:rPr lang="ja-JP" altLang="en-US" sz="2000"/>
              <a:t>をしていなくてもコンビニに置かれています。</a:t>
            </a:r>
            <a:endParaRPr lang="en-US" altLang="ja-JP" sz="2000" dirty="0"/>
          </a:p>
          <a:p>
            <a:pPr marL="0" indent="0">
              <a:buNone/>
            </a:pPr>
            <a:endParaRPr lang="en-US" altLang="ja-JP" sz="2000" dirty="0"/>
          </a:p>
          <a:p>
            <a:pPr marL="0" indent="0" algn="ctr">
              <a:buNone/>
            </a:pPr>
            <a:r>
              <a:rPr lang="ja-JP" altLang="en-US" sz="2400" b="1"/>
              <a:t>真の問題は何か考えてみてください</a:t>
            </a:r>
            <a:endParaRPr lang="en-US" altLang="ja-JP" sz="1200" b="1" dirty="0"/>
          </a:p>
        </p:txBody>
      </p:sp>
      <p:sp>
        <p:nvSpPr>
          <p:cNvPr id="4" name="スライド番号プレースホルダー 3">
            <a:extLst>
              <a:ext uri="{FF2B5EF4-FFF2-40B4-BE49-F238E27FC236}">
                <a16:creationId xmlns:a16="http://schemas.microsoft.com/office/drawing/2014/main" id="{40510B93-9715-2493-62F0-6EFFBE949FDD}"/>
              </a:ext>
            </a:extLst>
          </p:cNvPr>
          <p:cNvSpPr>
            <a:spLocks noGrp="1"/>
          </p:cNvSpPr>
          <p:nvPr>
            <p:ph type="sldNum" sz="quarter" idx="4"/>
          </p:nvPr>
        </p:nvSpPr>
        <p:spPr/>
        <p:txBody>
          <a:bodyPr/>
          <a:lstStyle/>
          <a:p>
            <a:fld id="{C5CBEA7B-64A4-4354-845E-AE91C99E82B0}" type="slidenum">
              <a:rPr lang="ja-JP" altLang="en-US" smtClean="0"/>
              <a:pPr/>
              <a:t>192</a:t>
            </a:fld>
            <a:endParaRPr lang="ja-JP" altLang="en-US" dirty="0"/>
          </a:p>
        </p:txBody>
      </p:sp>
    </p:spTree>
    <p:extLst>
      <p:ext uri="{BB962C8B-B14F-4D97-AF65-F5344CB8AC3E}">
        <p14:creationId xmlns:p14="http://schemas.microsoft.com/office/powerpoint/2010/main" val="32873666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0C656-7D07-7C10-885E-DCC287840525}"/>
              </a:ext>
            </a:extLst>
          </p:cNvPr>
          <p:cNvSpPr>
            <a:spLocks noGrp="1"/>
          </p:cNvSpPr>
          <p:nvPr>
            <p:ph type="title"/>
          </p:nvPr>
        </p:nvSpPr>
        <p:spPr/>
        <p:txBody>
          <a:bodyPr/>
          <a:lstStyle/>
          <a:p>
            <a:r>
              <a:rPr kumimoji="1" lang="ja-JP" altLang="en-US"/>
              <a:t>解答例</a:t>
            </a:r>
          </a:p>
        </p:txBody>
      </p:sp>
      <p:sp>
        <p:nvSpPr>
          <p:cNvPr id="3" name="コンテンツ プレースホルダー 2">
            <a:extLst>
              <a:ext uri="{FF2B5EF4-FFF2-40B4-BE49-F238E27FC236}">
                <a16:creationId xmlns:a16="http://schemas.microsoft.com/office/drawing/2014/main" id="{817915F1-3D3A-6014-BF87-130CFC635F7F}"/>
              </a:ext>
            </a:extLst>
          </p:cNvPr>
          <p:cNvSpPr>
            <a:spLocks noGrp="1"/>
          </p:cNvSpPr>
          <p:nvPr>
            <p:ph idx="1"/>
          </p:nvPr>
        </p:nvSpPr>
        <p:spPr/>
        <p:txBody>
          <a:bodyPr/>
          <a:lstStyle/>
          <a:p>
            <a:r>
              <a:rPr kumimoji="1" lang="ja-JP" altLang="en-US"/>
              <a:t>視点を拡大して問題を定義する</a:t>
            </a:r>
            <a:endParaRPr lang="en-US" altLang="ja-JP" dirty="0"/>
          </a:p>
        </p:txBody>
      </p:sp>
      <p:sp>
        <p:nvSpPr>
          <p:cNvPr id="4" name="スライド番号プレースホルダー 3">
            <a:extLst>
              <a:ext uri="{FF2B5EF4-FFF2-40B4-BE49-F238E27FC236}">
                <a16:creationId xmlns:a16="http://schemas.microsoft.com/office/drawing/2014/main" id="{DD2A122D-59BB-12B2-B912-DC2604212995}"/>
              </a:ext>
            </a:extLst>
          </p:cNvPr>
          <p:cNvSpPr>
            <a:spLocks noGrp="1"/>
          </p:cNvSpPr>
          <p:nvPr>
            <p:ph type="sldNum" sz="quarter" idx="4"/>
          </p:nvPr>
        </p:nvSpPr>
        <p:spPr/>
        <p:txBody>
          <a:bodyPr/>
          <a:lstStyle/>
          <a:p>
            <a:fld id="{C5CBEA7B-64A4-4354-845E-AE91C99E82B0}" type="slidenum">
              <a:rPr lang="ja-JP" altLang="en-US" smtClean="0"/>
              <a:pPr/>
              <a:t>193</a:t>
            </a:fld>
            <a:endParaRPr lang="ja-JP" altLang="en-US" dirty="0"/>
          </a:p>
        </p:txBody>
      </p:sp>
      <p:sp>
        <p:nvSpPr>
          <p:cNvPr id="18" name="正方形/長方形 17">
            <a:extLst>
              <a:ext uri="{FF2B5EF4-FFF2-40B4-BE49-F238E27FC236}">
                <a16:creationId xmlns:a16="http://schemas.microsoft.com/office/drawing/2014/main" id="{16FEF00E-23BE-7609-804B-DB6BFD81E616}"/>
              </a:ext>
            </a:extLst>
          </p:cNvPr>
          <p:cNvSpPr/>
          <p:nvPr/>
        </p:nvSpPr>
        <p:spPr>
          <a:xfrm>
            <a:off x="2783632" y="1870249"/>
            <a:ext cx="6624736" cy="50333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Yu Gothic" panose="020B0400000000000000" pitchFamily="34" charset="-128"/>
                <a:ea typeface="Yu Gothic" panose="020B0400000000000000" pitchFamily="34" charset="-128"/>
              </a:rPr>
              <a:t>真の問題</a:t>
            </a:r>
            <a:endParaRPr lang="ja-JP" altLang="en-US" sz="1400" b="1" dirty="0">
              <a:latin typeface="Yu Gothic" panose="020B0400000000000000" pitchFamily="34" charset="-128"/>
              <a:ea typeface="Yu Gothic" panose="020B0400000000000000" pitchFamily="34" charset="-128"/>
            </a:endParaRPr>
          </a:p>
        </p:txBody>
      </p:sp>
      <p:sp>
        <p:nvSpPr>
          <p:cNvPr id="19" name="テキスト ボックス 18">
            <a:extLst>
              <a:ext uri="{FF2B5EF4-FFF2-40B4-BE49-F238E27FC236}">
                <a16:creationId xmlns:a16="http://schemas.microsoft.com/office/drawing/2014/main" id="{F9E89EBF-EBA0-3E1D-BFBE-572F2859760D}"/>
              </a:ext>
            </a:extLst>
          </p:cNvPr>
          <p:cNvSpPr txBox="1"/>
          <p:nvPr/>
        </p:nvSpPr>
        <p:spPr>
          <a:xfrm>
            <a:off x="2665353" y="2500805"/>
            <a:ext cx="6545382" cy="584775"/>
          </a:xfrm>
          <a:prstGeom prst="rect">
            <a:avLst/>
          </a:prstGeom>
          <a:noFill/>
        </p:spPr>
        <p:txBody>
          <a:bodyPr wrap="none" rtlCol="0">
            <a:spAutoFit/>
          </a:bodyPr>
          <a:lstStyle/>
          <a:p>
            <a:r>
              <a:rPr lang="ja-JP" altLang="en-US" sz="1600" b="1">
                <a:latin typeface="Yu Gothic" panose="020B0400000000000000" pitchFamily="34" charset="-128"/>
                <a:ea typeface="Yu Gothic" panose="020B0400000000000000" pitchFamily="34" charset="-128"/>
              </a:rPr>
              <a:t>・コンビニが置きたくなる独自性のある商品を作るべきではないか？</a:t>
            </a:r>
            <a:endParaRPr lang="en-US" altLang="ja-JP" sz="1600" b="1" dirty="0">
              <a:latin typeface="Yu Gothic" panose="020B0400000000000000" pitchFamily="34" charset="-128"/>
              <a:ea typeface="Yu Gothic" panose="020B0400000000000000" pitchFamily="34" charset="-128"/>
            </a:endParaRPr>
          </a:p>
          <a:p>
            <a:r>
              <a:rPr lang="ja-JP" altLang="en-US" sz="1600" b="1">
                <a:latin typeface="Yu Gothic" panose="020B0400000000000000" pitchFamily="34" charset="-128"/>
                <a:ea typeface="Yu Gothic" panose="020B0400000000000000" pitchFamily="34" charset="-128"/>
              </a:rPr>
              <a:t>・</a:t>
            </a:r>
            <a:r>
              <a:rPr lang="en-US" altLang="ja-JP" sz="1600" b="1" dirty="0">
                <a:latin typeface="Yu Gothic" panose="020B0400000000000000" pitchFamily="34" charset="-128"/>
                <a:ea typeface="Yu Gothic" panose="020B0400000000000000" pitchFamily="34" charset="-128"/>
              </a:rPr>
              <a:t>TVCM</a:t>
            </a:r>
            <a:r>
              <a:rPr lang="ja-JP" altLang="en-US" sz="1600" b="1">
                <a:latin typeface="Yu Gothic" panose="020B0400000000000000" pitchFamily="34" charset="-128"/>
                <a:ea typeface="Yu Gothic" panose="020B0400000000000000" pitchFamily="34" charset="-128"/>
              </a:rPr>
              <a:t>をうたなくとも、商品の認知度を高められないか？</a:t>
            </a:r>
            <a:endParaRPr kumimoji="1" lang="ja-JP" altLang="en-US" sz="1600" b="1"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91942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862BF-E185-4DC3-8A66-FFF45CC3DC63}"/>
              </a:ext>
            </a:extLst>
          </p:cNvPr>
          <p:cNvSpPr>
            <a:spLocks noGrp="1"/>
          </p:cNvSpPr>
          <p:nvPr>
            <p:ph type="title"/>
          </p:nvPr>
        </p:nvSpPr>
        <p:spPr/>
        <p:txBody>
          <a:bodyPr/>
          <a:lstStyle/>
          <a:p>
            <a:r>
              <a:rPr kumimoji="1" lang="ja-JP" altLang="en-US"/>
              <a:t>マーケティング講座おまけで学ぶこと</a:t>
            </a:r>
            <a:endParaRPr kumimoji="1" lang="ja-JP" altLang="en-US" dirty="0"/>
          </a:p>
        </p:txBody>
      </p:sp>
      <p:sp>
        <p:nvSpPr>
          <p:cNvPr id="3" name="コンテンツ プレースホルダー 2">
            <a:extLst>
              <a:ext uri="{FF2B5EF4-FFF2-40B4-BE49-F238E27FC236}">
                <a16:creationId xmlns:a16="http://schemas.microsoft.com/office/drawing/2014/main" id="{AE7BFF75-1BDA-4903-A1D6-5AC280347466}"/>
              </a:ext>
            </a:extLst>
          </p:cNvPr>
          <p:cNvSpPr>
            <a:spLocks noGrp="1"/>
          </p:cNvSpPr>
          <p:nvPr>
            <p:ph idx="1"/>
          </p:nvPr>
        </p:nvSpPr>
        <p:spPr>
          <a:xfrm>
            <a:off x="1626332" y="954512"/>
            <a:ext cx="8939336" cy="4948975"/>
          </a:xfrm>
        </p:spPr>
        <p:txBody>
          <a:bodyPr anchor="ctr">
            <a:normAutofit/>
          </a:bodyPr>
          <a:lstStyle/>
          <a:p>
            <a:pPr marL="0" indent="0" algn="ctr">
              <a:buNone/>
            </a:pPr>
            <a:r>
              <a:rPr lang="ja-JP" altLang="en-US" sz="6000" b="1" u="sng"/>
              <a:t>論理的</a:t>
            </a:r>
            <a:r>
              <a:rPr lang="en-US" altLang="ja-JP" sz="6000" b="1" dirty="0"/>
              <a:t> </a:t>
            </a:r>
            <a:r>
              <a:rPr lang="ja-JP" altLang="en-US" sz="3200"/>
              <a:t>に</a:t>
            </a:r>
            <a:r>
              <a:rPr lang="en-US" altLang="ja-JP" sz="3200" dirty="0"/>
              <a:t> </a:t>
            </a:r>
            <a:r>
              <a:rPr lang="ja-JP" altLang="en-US" sz="6000" b="1" u="sng"/>
              <a:t>問題解決</a:t>
            </a:r>
            <a:r>
              <a:rPr lang="en-US" altLang="ja-JP" sz="6000" b="1" dirty="0"/>
              <a:t> </a:t>
            </a:r>
            <a:r>
              <a:rPr lang="ja-JP" altLang="en-US" sz="3200"/>
              <a:t>できる</a:t>
            </a:r>
            <a:endParaRPr lang="en-US" altLang="ja-JP" sz="3200" dirty="0"/>
          </a:p>
          <a:p>
            <a:pPr marL="0" indent="0" algn="ctr">
              <a:buNone/>
            </a:pPr>
            <a:br>
              <a:rPr lang="en-US" altLang="ja-JP" sz="3200" dirty="0"/>
            </a:br>
            <a:r>
              <a:rPr lang="ja-JP" altLang="en-US" sz="3200"/>
              <a:t>思考と技術を身につけよう</a:t>
            </a:r>
            <a:endParaRPr lang="ja-JP" altLang="en-US" sz="3200" dirty="0"/>
          </a:p>
        </p:txBody>
      </p:sp>
      <p:sp>
        <p:nvSpPr>
          <p:cNvPr id="4" name="スライド番号プレースホルダー 3">
            <a:extLst>
              <a:ext uri="{FF2B5EF4-FFF2-40B4-BE49-F238E27FC236}">
                <a16:creationId xmlns:a16="http://schemas.microsoft.com/office/drawing/2014/main" id="{C5CA4D96-451E-45CF-9B8F-4DCD9A2EE7FF}"/>
              </a:ext>
            </a:extLst>
          </p:cNvPr>
          <p:cNvSpPr>
            <a:spLocks noGrp="1"/>
          </p:cNvSpPr>
          <p:nvPr>
            <p:ph type="sldNum" sz="quarter" idx="4"/>
          </p:nvPr>
        </p:nvSpPr>
        <p:spPr/>
        <p:txBody>
          <a:bodyPr/>
          <a:lstStyle/>
          <a:p>
            <a:fld id="{C5CBEA7B-64A4-4354-845E-AE91C99E82B0}" type="slidenum">
              <a:rPr lang="ja-JP" altLang="en-US" smtClean="0"/>
              <a:pPr/>
              <a:t>1</a:t>
            </a:fld>
            <a:endParaRPr lang="ja-JP" altLang="en-US" dirty="0"/>
          </a:p>
        </p:txBody>
      </p:sp>
    </p:spTree>
    <p:extLst>
      <p:ext uri="{BB962C8B-B14F-4D97-AF65-F5344CB8AC3E}">
        <p14:creationId xmlns:p14="http://schemas.microsoft.com/office/powerpoint/2010/main" val="37419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947F3-07A8-4418-9B96-3C04467C6091}"/>
              </a:ext>
            </a:extLst>
          </p:cNvPr>
          <p:cNvSpPr>
            <a:spLocks noGrp="1"/>
          </p:cNvSpPr>
          <p:nvPr>
            <p:ph type="title"/>
          </p:nvPr>
        </p:nvSpPr>
        <p:spPr/>
        <p:txBody>
          <a:bodyPr/>
          <a:lstStyle/>
          <a:p>
            <a:r>
              <a:rPr kumimoji="1" lang="ja-JP" altLang="en-US"/>
              <a:t>例題１：どこに誤りがあるか？</a:t>
            </a:r>
            <a:endParaRPr kumimoji="1" lang="ja-JP" altLang="en-US" dirty="0"/>
          </a:p>
        </p:txBody>
      </p:sp>
      <p:sp>
        <p:nvSpPr>
          <p:cNvPr id="3" name="コンテンツ プレースホルダー 2">
            <a:extLst>
              <a:ext uri="{FF2B5EF4-FFF2-40B4-BE49-F238E27FC236}">
                <a16:creationId xmlns:a16="http://schemas.microsoft.com/office/drawing/2014/main" id="{4B684E3A-D07A-4267-AA58-8BEB643F92E2}"/>
              </a:ext>
            </a:extLst>
          </p:cNvPr>
          <p:cNvSpPr>
            <a:spLocks noGrp="1"/>
          </p:cNvSpPr>
          <p:nvPr>
            <p:ph idx="1"/>
          </p:nvPr>
        </p:nvSpPr>
        <p:spPr/>
        <p:txBody>
          <a:bodyPr>
            <a:normAutofit/>
          </a:bodyPr>
          <a:lstStyle/>
          <a:p>
            <a:r>
              <a:rPr lang="ja-JP" altLang="en-US" sz="2000" dirty="0"/>
              <a:t>競合</a:t>
            </a:r>
            <a:r>
              <a:rPr lang="en-US" altLang="ja-JP" sz="2000" dirty="0"/>
              <a:t>A</a:t>
            </a:r>
            <a:r>
              <a:rPr lang="ja-JP" altLang="en-US" sz="2000" dirty="0"/>
              <a:t>社は</a:t>
            </a:r>
            <a:r>
              <a:rPr lang="en-US" altLang="ja-JP" sz="2000" dirty="0"/>
              <a:t>CVR</a:t>
            </a:r>
            <a:r>
              <a:rPr lang="ja-JP" altLang="en-US" sz="2000" dirty="0"/>
              <a:t>向上のために</a:t>
            </a:r>
            <a:r>
              <a:rPr lang="en-US" altLang="ja-JP" sz="2000" dirty="0"/>
              <a:t>LP</a:t>
            </a:r>
            <a:r>
              <a:rPr lang="ja-JP" altLang="en-US" sz="2000" dirty="0"/>
              <a:t>改善に取り組んでいる。</a:t>
            </a:r>
            <a:endParaRPr lang="en-US" altLang="ja-JP" sz="2000" dirty="0"/>
          </a:p>
          <a:p>
            <a:r>
              <a:rPr lang="ja-JP" altLang="en-US" sz="2000" dirty="0"/>
              <a:t>競合</a:t>
            </a:r>
            <a:r>
              <a:rPr lang="en-US" altLang="ja-JP" sz="2000" dirty="0"/>
              <a:t>B</a:t>
            </a:r>
            <a:r>
              <a:rPr lang="ja-JP" altLang="en-US" sz="2000" dirty="0"/>
              <a:t>社も</a:t>
            </a:r>
            <a:r>
              <a:rPr lang="en-US" altLang="ja-JP" sz="2000" dirty="0"/>
              <a:t>CVR</a:t>
            </a:r>
            <a:r>
              <a:rPr lang="ja-JP" altLang="en-US" sz="2000" dirty="0"/>
              <a:t>向上のために</a:t>
            </a:r>
            <a:r>
              <a:rPr lang="en-US" altLang="ja-JP" sz="2000" dirty="0"/>
              <a:t>LP</a:t>
            </a:r>
            <a:r>
              <a:rPr lang="ja-JP" altLang="en-US" sz="2000" dirty="0"/>
              <a:t>改善に取り組んでいる。</a:t>
            </a:r>
            <a:endParaRPr lang="en-US" altLang="ja-JP" sz="2000" dirty="0"/>
          </a:p>
          <a:p>
            <a:r>
              <a:rPr lang="ja-JP" altLang="en-US" sz="2000" dirty="0"/>
              <a:t>競合</a:t>
            </a:r>
            <a:r>
              <a:rPr lang="en-US" altLang="ja-JP" sz="2000" dirty="0"/>
              <a:t>C</a:t>
            </a:r>
            <a:r>
              <a:rPr lang="ja-JP" altLang="en-US" sz="2000" dirty="0"/>
              <a:t>社は先月から</a:t>
            </a:r>
            <a:r>
              <a:rPr lang="en-US" altLang="ja-JP" sz="2000" dirty="0"/>
              <a:t>LP</a:t>
            </a:r>
            <a:r>
              <a:rPr lang="ja-JP" altLang="en-US" sz="2000" dirty="0"/>
              <a:t>改善の取り組みが開始した。</a:t>
            </a:r>
            <a:endParaRPr lang="en-US" altLang="ja-JP" sz="2000" dirty="0"/>
          </a:p>
          <a:p>
            <a:r>
              <a:rPr lang="ja-JP" altLang="en-US" sz="2000" dirty="0"/>
              <a:t>競合</a:t>
            </a:r>
            <a:r>
              <a:rPr lang="en-US" altLang="ja-JP" sz="2000" dirty="0"/>
              <a:t>D</a:t>
            </a:r>
            <a:r>
              <a:rPr lang="ja-JP" altLang="en-US" sz="2000" dirty="0"/>
              <a:t>社も先日の定例会で</a:t>
            </a:r>
            <a:r>
              <a:rPr lang="en-US" altLang="ja-JP" sz="2000" dirty="0"/>
              <a:t>LP</a:t>
            </a:r>
            <a:r>
              <a:rPr lang="ja-JP" altLang="en-US" sz="2000" dirty="0"/>
              <a:t>改善をやると決めた。</a:t>
            </a:r>
            <a:endParaRPr lang="en-US" altLang="ja-JP" sz="2000" dirty="0"/>
          </a:p>
          <a:p>
            <a:endParaRPr lang="en-US" altLang="ja-JP" sz="2000" dirty="0"/>
          </a:p>
          <a:p>
            <a:pPr marL="457200" lvl="1" indent="0">
              <a:buNone/>
            </a:pPr>
            <a:r>
              <a:rPr lang="ja-JP" altLang="en-US" b="1" u="sng" dirty="0"/>
              <a:t>＜結論＞</a:t>
            </a:r>
            <a:endParaRPr lang="en-US" altLang="ja-JP" sz="1400" b="1" u="sng" dirty="0"/>
          </a:p>
          <a:p>
            <a:pPr lvl="1"/>
            <a:r>
              <a:rPr kumimoji="1" lang="ja-JP" altLang="en-US" dirty="0"/>
              <a:t>御社も</a:t>
            </a:r>
            <a:r>
              <a:rPr kumimoji="1" lang="en-US" altLang="ja-JP" dirty="0"/>
              <a:t>CVR</a:t>
            </a:r>
            <a:r>
              <a:rPr lang="ja-JP" altLang="en-US" dirty="0"/>
              <a:t>を上げる</a:t>
            </a:r>
            <a:r>
              <a:rPr kumimoji="1" lang="ja-JP" altLang="en-US" dirty="0"/>
              <a:t>ために早急に</a:t>
            </a:r>
            <a:r>
              <a:rPr kumimoji="1" lang="en-US" altLang="ja-JP" dirty="0"/>
              <a:t>LP</a:t>
            </a:r>
            <a:r>
              <a:rPr kumimoji="1" lang="ja-JP" altLang="en-US" dirty="0"/>
              <a:t>の改善を行うべきである。</a:t>
            </a:r>
          </a:p>
          <a:p>
            <a:endParaRPr lang="ja-JP" altLang="en-US" sz="2000" dirty="0"/>
          </a:p>
        </p:txBody>
      </p:sp>
      <p:sp>
        <p:nvSpPr>
          <p:cNvPr id="4" name="スライド番号プレースホルダー 3">
            <a:extLst>
              <a:ext uri="{FF2B5EF4-FFF2-40B4-BE49-F238E27FC236}">
                <a16:creationId xmlns:a16="http://schemas.microsoft.com/office/drawing/2014/main" id="{E65847F8-DBBD-4C85-BBBB-455C5A0A1C70}"/>
              </a:ext>
            </a:extLst>
          </p:cNvPr>
          <p:cNvSpPr>
            <a:spLocks noGrp="1"/>
          </p:cNvSpPr>
          <p:nvPr>
            <p:ph type="sldNum" sz="quarter" idx="4"/>
          </p:nvPr>
        </p:nvSpPr>
        <p:spPr/>
        <p:txBody>
          <a:bodyPr/>
          <a:lstStyle/>
          <a:p>
            <a:fld id="{C5CBEA7B-64A4-4354-845E-AE91C99E82B0}" type="slidenum">
              <a:rPr lang="ja-JP" altLang="en-US" smtClean="0"/>
              <a:pPr/>
              <a:t>19</a:t>
            </a:fld>
            <a:endParaRPr lang="ja-JP" altLang="en-US" dirty="0"/>
          </a:p>
        </p:txBody>
      </p:sp>
    </p:spTree>
    <p:extLst>
      <p:ext uri="{BB962C8B-B14F-4D97-AF65-F5344CB8AC3E}">
        <p14:creationId xmlns:p14="http://schemas.microsoft.com/office/powerpoint/2010/main" val="206018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168AF4-33AB-41DD-9598-5FA8D6F6C8E1}"/>
              </a:ext>
            </a:extLst>
          </p:cNvPr>
          <p:cNvSpPr>
            <a:spLocks noGrp="1"/>
          </p:cNvSpPr>
          <p:nvPr>
            <p:ph type="title"/>
          </p:nvPr>
        </p:nvSpPr>
        <p:spPr/>
        <p:txBody>
          <a:bodyPr/>
          <a:lstStyle/>
          <a:p>
            <a:r>
              <a:rPr kumimoji="1" lang="ja-JP" altLang="en-US" dirty="0"/>
              <a:t>論理の誤りを見つける</a:t>
            </a:r>
          </a:p>
        </p:txBody>
      </p:sp>
      <p:sp>
        <p:nvSpPr>
          <p:cNvPr id="3" name="コンテンツ プレースホルダー 2">
            <a:extLst>
              <a:ext uri="{FF2B5EF4-FFF2-40B4-BE49-F238E27FC236}">
                <a16:creationId xmlns:a16="http://schemas.microsoft.com/office/drawing/2014/main" id="{0875E6BC-759F-4C03-BEE3-EB3DE039B694}"/>
              </a:ext>
            </a:extLst>
          </p:cNvPr>
          <p:cNvSpPr>
            <a:spLocks noGrp="1"/>
          </p:cNvSpPr>
          <p:nvPr>
            <p:ph idx="1"/>
          </p:nvPr>
        </p:nvSpPr>
        <p:spPr/>
        <p:txBody>
          <a:bodyPr/>
          <a:lstStyle/>
          <a:p>
            <a:r>
              <a:rPr kumimoji="1" lang="ja-JP" altLang="en-US" dirty="0"/>
              <a:t>どこに誤りがある</a:t>
            </a:r>
            <a:r>
              <a:rPr kumimoji="1" lang="ja-JP" altLang="en-US"/>
              <a:t>か？</a:t>
            </a:r>
            <a:endParaRPr kumimoji="1" lang="en-US" altLang="ja-JP" dirty="0"/>
          </a:p>
          <a:p>
            <a:r>
              <a:rPr lang="ja-JP" altLang="en-US"/>
              <a:t>ディスカッションしてみてください</a:t>
            </a:r>
            <a:endParaRPr kumimoji="1" lang="ja-JP" altLang="en-US" dirty="0"/>
          </a:p>
        </p:txBody>
      </p:sp>
      <p:sp>
        <p:nvSpPr>
          <p:cNvPr id="4" name="スライド番号プレースホルダー 3">
            <a:extLst>
              <a:ext uri="{FF2B5EF4-FFF2-40B4-BE49-F238E27FC236}">
                <a16:creationId xmlns:a16="http://schemas.microsoft.com/office/drawing/2014/main" id="{56199ABC-9F2C-4F9E-A3CD-34A39FDEB15B}"/>
              </a:ext>
            </a:extLst>
          </p:cNvPr>
          <p:cNvSpPr>
            <a:spLocks noGrp="1"/>
          </p:cNvSpPr>
          <p:nvPr>
            <p:ph type="sldNum" sz="quarter" idx="4"/>
          </p:nvPr>
        </p:nvSpPr>
        <p:spPr/>
        <p:txBody>
          <a:bodyPr/>
          <a:lstStyle/>
          <a:p>
            <a:fld id="{C5CBEA7B-64A4-4354-845E-AE91C99E82B0}" type="slidenum">
              <a:rPr lang="ja-JP" altLang="en-US" smtClean="0"/>
              <a:pPr/>
              <a:t>20</a:t>
            </a:fld>
            <a:endParaRPr lang="ja-JP" altLang="en-US" dirty="0"/>
          </a:p>
        </p:txBody>
      </p:sp>
    </p:spTree>
    <p:extLst>
      <p:ext uri="{BB962C8B-B14F-4D97-AF65-F5344CB8AC3E}">
        <p14:creationId xmlns:p14="http://schemas.microsoft.com/office/powerpoint/2010/main" val="230791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659118-1818-422E-A47A-5A1039E42FDE}"/>
              </a:ext>
            </a:extLst>
          </p:cNvPr>
          <p:cNvSpPr>
            <a:spLocks noGrp="1"/>
          </p:cNvSpPr>
          <p:nvPr>
            <p:ph type="title"/>
          </p:nvPr>
        </p:nvSpPr>
        <p:spPr/>
        <p:txBody>
          <a:bodyPr/>
          <a:lstStyle/>
          <a:p>
            <a:r>
              <a:rPr kumimoji="1" lang="ja-JP" altLang="en-US" dirty="0"/>
              <a:t>解答例</a:t>
            </a:r>
          </a:p>
        </p:txBody>
      </p:sp>
      <p:sp>
        <p:nvSpPr>
          <p:cNvPr id="3" name="コンテンツ プレースホルダー 2">
            <a:extLst>
              <a:ext uri="{FF2B5EF4-FFF2-40B4-BE49-F238E27FC236}">
                <a16:creationId xmlns:a16="http://schemas.microsoft.com/office/drawing/2014/main" id="{46E48096-B640-4D17-8898-8727EF063A1D}"/>
              </a:ext>
            </a:extLst>
          </p:cNvPr>
          <p:cNvSpPr>
            <a:spLocks noGrp="1"/>
          </p:cNvSpPr>
          <p:nvPr>
            <p:ph idx="1"/>
          </p:nvPr>
        </p:nvSpPr>
        <p:spPr/>
        <p:txBody>
          <a:bodyPr/>
          <a:lstStyle/>
          <a:p>
            <a:r>
              <a:rPr kumimoji="1" lang="ja-JP" altLang="en-US" dirty="0"/>
              <a:t>他社が</a:t>
            </a:r>
            <a:r>
              <a:rPr kumimoji="1" lang="en-US" altLang="ja-JP" dirty="0"/>
              <a:t>LP</a:t>
            </a:r>
            <a:r>
              <a:rPr kumimoji="1" lang="ja-JP" altLang="en-US" dirty="0"/>
              <a:t>改善に取り組んでいるのはわかったが、自社の</a:t>
            </a:r>
            <a:r>
              <a:rPr kumimoji="1" lang="en-US" altLang="ja-JP" dirty="0"/>
              <a:t>CVR</a:t>
            </a:r>
            <a:r>
              <a:rPr kumimoji="1" lang="ja-JP" altLang="en-US" dirty="0"/>
              <a:t>改善のために、なぜ今</a:t>
            </a:r>
            <a:r>
              <a:rPr kumimoji="1" lang="en-US" altLang="ja-JP" dirty="0"/>
              <a:t>LP</a:t>
            </a:r>
            <a:r>
              <a:rPr lang="ja-JP" altLang="en-US" dirty="0"/>
              <a:t>改善に取り組まなければならない</a:t>
            </a:r>
            <a:r>
              <a:rPr kumimoji="1" lang="ja-JP" altLang="en-US" dirty="0"/>
              <a:t>のか</a:t>
            </a:r>
            <a:r>
              <a:rPr kumimoji="1" lang="ja-JP" altLang="en-US" b="1" u="sng" dirty="0">
                <a:solidFill>
                  <a:srgbClr val="FF0000"/>
                </a:solidFill>
              </a:rPr>
              <a:t>必要性</a:t>
            </a:r>
            <a:r>
              <a:rPr kumimoji="1" lang="ja-JP" altLang="en-US" dirty="0"/>
              <a:t>がわからない。</a:t>
            </a:r>
          </a:p>
        </p:txBody>
      </p:sp>
      <p:sp>
        <p:nvSpPr>
          <p:cNvPr id="4" name="スライド番号プレースホルダー 3">
            <a:extLst>
              <a:ext uri="{FF2B5EF4-FFF2-40B4-BE49-F238E27FC236}">
                <a16:creationId xmlns:a16="http://schemas.microsoft.com/office/drawing/2014/main" id="{7CB9CBA4-8A00-4DD8-B348-907257976539}"/>
              </a:ext>
            </a:extLst>
          </p:cNvPr>
          <p:cNvSpPr>
            <a:spLocks noGrp="1"/>
          </p:cNvSpPr>
          <p:nvPr>
            <p:ph type="sldNum" sz="quarter" idx="4"/>
          </p:nvPr>
        </p:nvSpPr>
        <p:spPr/>
        <p:txBody>
          <a:bodyPr/>
          <a:lstStyle/>
          <a:p>
            <a:fld id="{C5CBEA7B-64A4-4354-845E-AE91C99E82B0}" type="slidenum">
              <a:rPr lang="ja-JP" altLang="en-US" smtClean="0"/>
              <a:pPr/>
              <a:t>21</a:t>
            </a:fld>
            <a:endParaRPr lang="ja-JP" altLang="en-US" dirty="0"/>
          </a:p>
        </p:txBody>
      </p:sp>
      <p:sp>
        <p:nvSpPr>
          <p:cNvPr id="5" name="正方形/長方形 4">
            <a:extLst>
              <a:ext uri="{FF2B5EF4-FFF2-40B4-BE49-F238E27FC236}">
                <a16:creationId xmlns:a16="http://schemas.microsoft.com/office/drawing/2014/main" id="{7E7229A7-41CC-461B-90BB-BDAD168268B7}"/>
              </a:ext>
            </a:extLst>
          </p:cNvPr>
          <p:cNvSpPr/>
          <p:nvPr/>
        </p:nvSpPr>
        <p:spPr>
          <a:xfrm>
            <a:off x="3215872" y="4077072"/>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A</a:t>
            </a:r>
            <a:r>
              <a:rPr lang="ja-JP" altLang="en-US" sz="800" dirty="0">
                <a:latin typeface="メイリオ" panose="020B0604030504040204" pitchFamily="50" charset="-128"/>
                <a:ea typeface="メイリオ" panose="020B0604030504040204" pitchFamily="50" charset="-128"/>
              </a:rPr>
              <a:t>社はやっている</a:t>
            </a:r>
          </a:p>
        </p:txBody>
      </p:sp>
      <p:sp>
        <p:nvSpPr>
          <p:cNvPr id="6" name="正方形/長方形 5">
            <a:extLst>
              <a:ext uri="{FF2B5EF4-FFF2-40B4-BE49-F238E27FC236}">
                <a16:creationId xmlns:a16="http://schemas.microsoft.com/office/drawing/2014/main" id="{C98FE89C-A0D9-4FD4-8A58-28897245862C}"/>
              </a:ext>
            </a:extLst>
          </p:cNvPr>
          <p:cNvSpPr/>
          <p:nvPr/>
        </p:nvSpPr>
        <p:spPr>
          <a:xfrm>
            <a:off x="4151880" y="4077072"/>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社はやっている</a:t>
            </a:r>
          </a:p>
        </p:txBody>
      </p:sp>
      <p:sp>
        <p:nvSpPr>
          <p:cNvPr id="7" name="正方形/長方形 6">
            <a:extLst>
              <a:ext uri="{FF2B5EF4-FFF2-40B4-BE49-F238E27FC236}">
                <a16:creationId xmlns:a16="http://schemas.microsoft.com/office/drawing/2014/main" id="{10E93D5E-C321-4F58-9802-CC35B5BB6C5B}"/>
              </a:ext>
            </a:extLst>
          </p:cNvPr>
          <p:cNvSpPr/>
          <p:nvPr/>
        </p:nvSpPr>
        <p:spPr>
          <a:xfrm>
            <a:off x="5087984" y="4077072"/>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C</a:t>
            </a:r>
            <a:r>
              <a:rPr lang="ja-JP" altLang="en-US" sz="800" dirty="0">
                <a:latin typeface="メイリオ" panose="020B0604030504040204" pitchFamily="50" charset="-128"/>
                <a:ea typeface="メイリオ" panose="020B0604030504040204" pitchFamily="50" charset="-128"/>
              </a:rPr>
              <a:t>社はやり始めた</a:t>
            </a:r>
          </a:p>
        </p:txBody>
      </p:sp>
      <p:sp>
        <p:nvSpPr>
          <p:cNvPr id="8" name="正方形/長方形 7">
            <a:extLst>
              <a:ext uri="{FF2B5EF4-FFF2-40B4-BE49-F238E27FC236}">
                <a16:creationId xmlns:a16="http://schemas.microsoft.com/office/drawing/2014/main" id="{F07164D0-C513-47FA-890B-C94F089B7A92}"/>
              </a:ext>
            </a:extLst>
          </p:cNvPr>
          <p:cNvSpPr/>
          <p:nvPr/>
        </p:nvSpPr>
        <p:spPr>
          <a:xfrm>
            <a:off x="3702094" y="2924944"/>
            <a:ext cx="273611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CVR</a:t>
            </a:r>
            <a:r>
              <a:rPr lang="ja-JP" altLang="en-US" sz="1050" dirty="0">
                <a:latin typeface="メイリオ" panose="020B0604030504040204" pitchFamily="50" charset="-128"/>
                <a:ea typeface="メイリオ" panose="020B0604030504040204" pitchFamily="50" charset="-128"/>
              </a:rPr>
              <a:t>を向上させ広告費用対効果を上げるために</a:t>
            </a: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改善に取り組む</a:t>
            </a:r>
          </a:p>
        </p:txBody>
      </p:sp>
      <p:cxnSp>
        <p:nvCxnSpPr>
          <p:cNvPr id="9" name="直線コネクタ 8">
            <a:extLst>
              <a:ext uri="{FF2B5EF4-FFF2-40B4-BE49-F238E27FC236}">
                <a16:creationId xmlns:a16="http://schemas.microsoft.com/office/drawing/2014/main" id="{206A34ED-2622-4261-8C83-13D329CF6D3A}"/>
              </a:ext>
            </a:extLst>
          </p:cNvPr>
          <p:cNvCxnSpPr>
            <a:cxnSpLocks/>
            <a:stCxn id="5" idx="0"/>
            <a:endCxn id="8" idx="2"/>
          </p:cNvCxnSpPr>
          <p:nvPr/>
        </p:nvCxnSpPr>
        <p:spPr>
          <a:xfrm flipV="1">
            <a:off x="3647872" y="3501008"/>
            <a:ext cx="1422278"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0" name="直線コネクタ 9">
            <a:extLst>
              <a:ext uri="{FF2B5EF4-FFF2-40B4-BE49-F238E27FC236}">
                <a16:creationId xmlns:a16="http://schemas.microsoft.com/office/drawing/2014/main" id="{8C2C19D9-8DB6-4996-8FE7-24A04B5A9A98}"/>
              </a:ext>
            </a:extLst>
          </p:cNvPr>
          <p:cNvCxnSpPr>
            <a:cxnSpLocks/>
            <a:stCxn id="6" idx="0"/>
            <a:endCxn id="8" idx="2"/>
          </p:cNvCxnSpPr>
          <p:nvPr/>
        </p:nvCxnSpPr>
        <p:spPr>
          <a:xfrm flipV="1">
            <a:off x="4583880" y="3501008"/>
            <a:ext cx="486270"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 name="直線コネクタ 10">
            <a:extLst>
              <a:ext uri="{FF2B5EF4-FFF2-40B4-BE49-F238E27FC236}">
                <a16:creationId xmlns:a16="http://schemas.microsoft.com/office/drawing/2014/main" id="{BC8A1224-A178-4C51-A79C-A944A03812E8}"/>
              </a:ext>
            </a:extLst>
          </p:cNvPr>
          <p:cNvCxnSpPr>
            <a:cxnSpLocks/>
            <a:stCxn id="7" idx="0"/>
            <a:endCxn id="8" idx="2"/>
          </p:cNvCxnSpPr>
          <p:nvPr/>
        </p:nvCxnSpPr>
        <p:spPr>
          <a:xfrm flipH="1" flipV="1">
            <a:off x="5070150" y="3501008"/>
            <a:ext cx="449834"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 name="正方形/長方形 11">
            <a:extLst>
              <a:ext uri="{FF2B5EF4-FFF2-40B4-BE49-F238E27FC236}">
                <a16:creationId xmlns:a16="http://schemas.microsoft.com/office/drawing/2014/main" id="{DC004DC8-2998-4F0D-A148-1660D0B5FF8E}"/>
              </a:ext>
            </a:extLst>
          </p:cNvPr>
          <p:cNvSpPr/>
          <p:nvPr/>
        </p:nvSpPr>
        <p:spPr>
          <a:xfrm>
            <a:off x="6023992" y="4077072"/>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D</a:t>
            </a:r>
            <a:r>
              <a:rPr lang="ja-JP" altLang="en-US" sz="800" dirty="0">
                <a:latin typeface="メイリオ" panose="020B0604030504040204" pitchFamily="50" charset="-128"/>
                <a:ea typeface="メイリオ" panose="020B0604030504040204" pitchFamily="50" charset="-128"/>
              </a:rPr>
              <a:t>社はやると決定した</a:t>
            </a:r>
          </a:p>
        </p:txBody>
      </p:sp>
      <p:cxnSp>
        <p:nvCxnSpPr>
          <p:cNvPr id="13" name="直線コネクタ 12">
            <a:extLst>
              <a:ext uri="{FF2B5EF4-FFF2-40B4-BE49-F238E27FC236}">
                <a16:creationId xmlns:a16="http://schemas.microsoft.com/office/drawing/2014/main" id="{64663F11-CAFC-4442-A224-3A0A0896E61C}"/>
              </a:ext>
            </a:extLst>
          </p:cNvPr>
          <p:cNvCxnSpPr>
            <a:cxnSpLocks/>
            <a:stCxn id="12" idx="0"/>
            <a:endCxn id="8" idx="2"/>
          </p:cNvCxnSpPr>
          <p:nvPr/>
        </p:nvCxnSpPr>
        <p:spPr>
          <a:xfrm flipH="1" flipV="1">
            <a:off x="5070150" y="3501008"/>
            <a:ext cx="1385842"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4" name="矢印: 右 13">
            <a:extLst>
              <a:ext uri="{FF2B5EF4-FFF2-40B4-BE49-F238E27FC236}">
                <a16:creationId xmlns:a16="http://schemas.microsoft.com/office/drawing/2014/main" id="{9F5D4895-962B-4028-BB35-2B357E4AE87C}"/>
              </a:ext>
            </a:extLst>
          </p:cNvPr>
          <p:cNvSpPr/>
          <p:nvPr/>
        </p:nvSpPr>
        <p:spPr>
          <a:xfrm flipH="1">
            <a:off x="6672064" y="3054821"/>
            <a:ext cx="198238" cy="316310"/>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2D2CDFF4-D3E6-4248-A069-3053137B8114}"/>
              </a:ext>
            </a:extLst>
          </p:cNvPr>
          <p:cNvSpPr/>
          <p:nvPr/>
        </p:nvSpPr>
        <p:spPr>
          <a:xfrm>
            <a:off x="7064636" y="2924944"/>
            <a:ext cx="1425271"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みんなやってるからやるべき</a:t>
            </a:r>
          </a:p>
        </p:txBody>
      </p:sp>
      <p:sp>
        <p:nvSpPr>
          <p:cNvPr id="16" name="テキスト ボックス 15">
            <a:extLst>
              <a:ext uri="{FF2B5EF4-FFF2-40B4-BE49-F238E27FC236}">
                <a16:creationId xmlns:a16="http://schemas.microsoft.com/office/drawing/2014/main" id="{6AA694C2-2746-4DE5-B4E3-B67534B52A58}"/>
              </a:ext>
            </a:extLst>
          </p:cNvPr>
          <p:cNvSpPr txBox="1"/>
          <p:nvPr/>
        </p:nvSpPr>
        <p:spPr>
          <a:xfrm>
            <a:off x="6968286" y="3561547"/>
            <a:ext cx="2728115" cy="861774"/>
          </a:xfrm>
          <a:prstGeom prst="rect">
            <a:avLst/>
          </a:prstGeom>
          <a:noFill/>
        </p:spPr>
        <p:txBody>
          <a:bodyPr wrap="square" rtlCol="0">
            <a:spAutoFit/>
          </a:bodyPr>
          <a:lstStyle/>
          <a:p>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全員赤信号を無視してるが交通事故にあっていないからといって、自分も赤信号を無視して交通事故にあわないという保証はないのと同じで、「みんながやってるから大丈夫」ということに納得性がない。</a:t>
            </a:r>
          </a:p>
        </p:txBody>
      </p:sp>
    </p:spTree>
    <p:extLst>
      <p:ext uri="{BB962C8B-B14F-4D97-AF65-F5344CB8AC3E}">
        <p14:creationId xmlns:p14="http://schemas.microsoft.com/office/powerpoint/2010/main" val="12835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par>
                          <p:cTn id="33" fill="hold">
                            <p:stCondLst>
                              <p:cond delay="2500"/>
                            </p:stCondLst>
                            <p:childTnLst>
                              <p:par>
                                <p:cTn id="34" presetID="14" presetClass="entr" presetSubtype="1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randombar(horizontal)">
                                      <p:cBhvr>
                                        <p:cTn id="44" dur="500"/>
                                        <p:tgtEl>
                                          <p:spTgt spid="15"/>
                                        </p:tgtEl>
                                      </p:cBhvr>
                                    </p:animEffect>
                                  </p:childTnLst>
                                </p:cTn>
                              </p:par>
                            </p:childTnLst>
                          </p:cTn>
                        </p:par>
                        <p:par>
                          <p:cTn id="45" fill="hold">
                            <p:stCondLst>
                              <p:cond delay="500"/>
                            </p:stCondLst>
                            <p:childTnLst>
                              <p:par>
                                <p:cTn id="46" presetID="14" presetClass="entr" presetSubtype="1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randombar(horizontal)">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4" grpId="0" animBg="1"/>
      <p:bldP spid="15"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2FF3F2-6EBA-426C-9C25-F5AA6C9DD032}"/>
              </a:ext>
            </a:extLst>
          </p:cNvPr>
          <p:cNvSpPr>
            <a:spLocks noGrp="1"/>
          </p:cNvSpPr>
          <p:nvPr>
            <p:ph type="title"/>
          </p:nvPr>
        </p:nvSpPr>
        <p:spPr/>
        <p:txBody>
          <a:bodyPr/>
          <a:lstStyle/>
          <a:p>
            <a:r>
              <a:rPr kumimoji="1" lang="ja-JP" altLang="en-US"/>
              <a:t>例題２：どこに誤りがあるか？</a:t>
            </a:r>
            <a:endParaRPr kumimoji="1" lang="ja-JP" altLang="en-US" dirty="0"/>
          </a:p>
        </p:txBody>
      </p:sp>
      <p:sp>
        <p:nvSpPr>
          <p:cNvPr id="3" name="コンテンツ プレースホルダー 2">
            <a:extLst>
              <a:ext uri="{FF2B5EF4-FFF2-40B4-BE49-F238E27FC236}">
                <a16:creationId xmlns:a16="http://schemas.microsoft.com/office/drawing/2014/main" id="{313270D6-215E-4AA1-AB9F-6B72E70290D2}"/>
              </a:ext>
            </a:extLst>
          </p:cNvPr>
          <p:cNvSpPr>
            <a:spLocks noGrp="1"/>
          </p:cNvSpPr>
          <p:nvPr>
            <p:ph idx="1"/>
          </p:nvPr>
        </p:nvSpPr>
        <p:spPr/>
        <p:txBody>
          <a:bodyPr>
            <a:normAutofit/>
          </a:bodyPr>
          <a:lstStyle/>
          <a:p>
            <a:pPr>
              <a:spcBef>
                <a:spcPts val="1200"/>
              </a:spcBef>
            </a:pPr>
            <a:r>
              <a:rPr lang="ja-JP" altLang="en-US" sz="1800" dirty="0"/>
              <a:t>現在の</a:t>
            </a:r>
            <a:r>
              <a:rPr lang="en-US" altLang="ja-JP" sz="1800" dirty="0"/>
              <a:t>LP</a:t>
            </a:r>
            <a:r>
              <a:rPr lang="ja-JP" altLang="en-US" sz="1800" dirty="0"/>
              <a:t>の訴求がターゲット顧客に適切に訴求できているかどうかを判断するために、ユーザー調査を行ったうえで定期的な</a:t>
            </a:r>
            <a:r>
              <a:rPr lang="en-US" altLang="ja-JP" sz="1800" dirty="0"/>
              <a:t>AB</a:t>
            </a:r>
            <a:r>
              <a:rPr lang="ja-JP" altLang="en-US" sz="1800" dirty="0"/>
              <a:t>テストを行うことは業界問わず各社が行っている。</a:t>
            </a:r>
            <a:endParaRPr lang="en-US" altLang="ja-JP" sz="1800" dirty="0"/>
          </a:p>
          <a:p>
            <a:pPr>
              <a:spcBef>
                <a:spcPts val="1200"/>
              </a:spcBef>
            </a:pPr>
            <a:r>
              <a:rPr lang="en-US" altLang="ja-JP" sz="1800" dirty="0"/>
              <a:t>AB</a:t>
            </a:r>
            <a:r>
              <a:rPr lang="ja-JP" altLang="en-US" sz="1800" dirty="0"/>
              <a:t>テストを実施してユーザーの</a:t>
            </a:r>
            <a:r>
              <a:rPr lang="en-US" altLang="ja-JP" sz="1800" dirty="0"/>
              <a:t>LP</a:t>
            </a:r>
            <a:r>
              <a:rPr lang="ja-JP" altLang="en-US" sz="1800" dirty="0"/>
              <a:t>内のコンバージョン行動を理解しておくことは重要である。</a:t>
            </a:r>
            <a:endParaRPr lang="en-US" altLang="ja-JP" sz="1800" dirty="0"/>
          </a:p>
          <a:p>
            <a:pPr>
              <a:spcBef>
                <a:spcPts val="1200"/>
              </a:spcBef>
            </a:pPr>
            <a:r>
              <a:rPr lang="en-US" altLang="ja-JP" sz="1800" dirty="0"/>
              <a:t>Web</a:t>
            </a:r>
            <a:r>
              <a:rPr lang="ja-JP" altLang="en-US" sz="1800" dirty="0"/>
              <a:t>マーケティングにおいて</a:t>
            </a:r>
            <a:r>
              <a:rPr lang="en-US" altLang="ja-JP" sz="1800" dirty="0"/>
              <a:t>AB</a:t>
            </a:r>
            <a:r>
              <a:rPr lang="ja-JP" altLang="en-US" sz="1800" dirty="0"/>
              <a:t>テストを実施してパフォーマンス改善に取り組むというのは当然の事として考えられており、御社の業界に目を向けると、競合</a:t>
            </a:r>
            <a:r>
              <a:rPr lang="en-US" altLang="ja-JP" sz="1800" dirty="0"/>
              <a:t>A</a:t>
            </a:r>
            <a:r>
              <a:rPr lang="ja-JP" altLang="en-US" sz="1800" dirty="0"/>
              <a:t>社も</a:t>
            </a:r>
            <a:r>
              <a:rPr lang="en-US" altLang="ja-JP" sz="1800" dirty="0"/>
              <a:t>B</a:t>
            </a:r>
            <a:r>
              <a:rPr lang="ja-JP" altLang="en-US" sz="1800" dirty="0"/>
              <a:t>社も</a:t>
            </a:r>
            <a:r>
              <a:rPr lang="en-US" altLang="ja-JP" sz="1800" dirty="0"/>
              <a:t>C</a:t>
            </a:r>
            <a:r>
              <a:rPr lang="ja-JP" altLang="en-US" sz="1800" dirty="0"/>
              <a:t>社も</a:t>
            </a:r>
            <a:r>
              <a:rPr lang="en-US" altLang="ja-JP" sz="1800" dirty="0"/>
              <a:t>LP</a:t>
            </a:r>
            <a:r>
              <a:rPr lang="ja-JP" altLang="en-US" sz="1800" dirty="0"/>
              <a:t>の改善に取り組んでいる。</a:t>
            </a:r>
            <a:endParaRPr lang="en-US" altLang="ja-JP" sz="1800" dirty="0"/>
          </a:p>
          <a:p>
            <a:pPr>
              <a:spcBef>
                <a:spcPts val="1200"/>
              </a:spcBef>
            </a:pPr>
            <a:r>
              <a:rPr lang="en-US" altLang="ja-JP" sz="1800" dirty="0"/>
              <a:t>A</a:t>
            </a:r>
            <a:r>
              <a:rPr lang="ja-JP" altLang="en-US" sz="1800" dirty="0"/>
              <a:t>社においては</a:t>
            </a:r>
            <a:r>
              <a:rPr lang="en-US" altLang="ja-JP" sz="1800" dirty="0"/>
              <a:t>LP</a:t>
            </a:r>
            <a:r>
              <a:rPr lang="ja-JP" altLang="en-US" sz="1800" dirty="0"/>
              <a:t>の修正を行ったことで</a:t>
            </a:r>
            <a:r>
              <a:rPr lang="en-US" altLang="ja-JP" sz="1800" dirty="0"/>
              <a:t>CVR</a:t>
            </a:r>
            <a:r>
              <a:rPr lang="ja-JP" altLang="en-US" sz="1800" dirty="0"/>
              <a:t>があがったと聞いている。</a:t>
            </a:r>
            <a:endParaRPr lang="en-US" altLang="ja-JP" sz="1800" dirty="0"/>
          </a:p>
          <a:p>
            <a:pPr>
              <a:spcBef>
                <a:spcPts val="1200"/>
              </a:spcBef>
            </a:pPr>
            <a:r>
              <a:rPr lang="ja-JP" altLang="en-US" sz="1800" dirty="0"/>
              <a:t>現在</a:t>
            </a:r>
            <a:r>
              <a:rPr lang="en-US" altLang="ja-JP" sz="1800" dirty="0"/>
              <a:t>D</a:t>
            </a:r>
            <a:r>
              <a:rPr lang="ja-JP" altLang="en-US" sz="1800" dirty="0"/>
              <a:t>社も</a:t>
            </a:r>
            <a:r>
              <a:rPr lang="en-US" altLang="ja-JP" sz="1800" dirty="0"/>
              <a:t>LP</a:t>
            </a:r>
            <a:r>
              <a:rPr lang="ja-JP" altLang="en-US" sz="1800" dirty="0"/>
              <a:t>改善に取り組み始めており、このままでは自社の訴求力が弱まってしまう可能性があるので</a:t>
            </a:r>
            <a:r>
              <a:rPr lang="en-US" altLang="ja-JP" sz="1800" dirty="0"/>
              <a:t>LP</a:t>
            </a:r>
            <a:r>
              <a:rPr lang="ja-JP" altLang="en-US" sz="1800" dirty="0"/>
              <a:t>改善に取り組むべきである。</a:t>
            </a:r>
          </a:p>
        </p:txBody>
      </p:sp>
      <p:sp>
        <p:nvSpPr>
          <p:cNvPr id="4" name="スライド番号プレースホルダー 3">
            <a:extLst>
              <a:ext uri="{FF2B5EF4-FFF2-40B4-BE49-F238E27FC236}">
                <a16:creationId xmlns:a16="http://schemas.microsoft.com/office/drawing/2014/main" id="{4FC9759F-2DFC-4423-BBF5-EFFB36A8D002}"/>
              </a:ext>
            </a:extLst>
          </p:cNvPr>
          <p:cNvSpPr>
            <a:spLocks noGrp="1"/>
          </p:cNvSpPr>
          <p:nvPr>
            <p:ph type="sldNum" sz="quarter" idx="4"/>
          </p:nvPr>
        </p:nvSpPr>
        <p:spPr/>
        <p:txBody>
          <a:bodyPr/>
          <a:lstStyle/>
          <a:p>
            <a:fld id="{C5CBEA7B-64A4-4354-845E-AE91C99E82B0}" type="slidenum">
              <a:rPr lang="ja-JP" altLang="en-US" smtClean="0"/>
              <a:pPr/>
              <a:t>22</a:t>
            </a:fld>
            <a:endParaRPr lang="ja-JP" altLang="en-US" dirty="0"/>
          </a:p>
        </p:txBody>
      </p:sp>
    </p:spTree>
    <p:extLst>
      <p:ext uri="{BB962C8B-B14F-4D97-AF65-F5344CB8AC3E}">
        <p14:creationId xmlns:p14="http://schemas.microsoft.com/office/powerpoint/2010/main" val="1238116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168AF4-33AB-41DD-9598-5FA8D6F6C8E1}"/>
              </a:ext>
            </a:extLst>
          </p:cNvPr>
          <p:cNvSpPr>
            <a:spLocks noGrp="1"/>
          </p:cNvSpPr>
          <p:nvPr>
            <p:ph type="title"/>
          </p:nvPr>
        </p:nvSpPr>
        <p:spPr/>
        <p:txBody>
          <a:bodyPr/>
          <a:lstStyle/>
          <a:p>
            <a:r>
              <a:rPr kumimoji="1" lang="ja-JP" altLang="en-US" dirty="0"/>
              <a:t>論理の誤りを見つける</a:t>
            </a:r>
          </a:p>
        </p:txBody>
      </p:sp>
      <p:sp>
        <p:nvSpPr>
          <p:cNvPr id="3" name="コンテンツ プレースホルダー 2">
            <a:extLst>
              <a:ext uri="{FF2B5EF4-FFF2-40B4-BE49-F238E27FC236}">
                <a16:creationId xmlns:a16="http://schemas.microsoft.com/office/drawing/2014/main" id="{0875E6BC-759F-4C03-BEE3-EB3DE039B694}"/>
              </a:ext>
            </a:extLst>
          </p:cNvPr>
          <p:cNvSpPr>
            <a:spLocks noGrp="1"/>
          </p:cNvSpPr>
          <p:nvPr>
            <p:ph idx="1"/>
          </p:nvPr>
        </p:nvSpPr>
        <p:spPr/>
        <p:txBody>
          <a:bodyPr/>
          <a:lstStyle/>
          <a:p>
            <a:r>
              <a:rPr kumimoji="1" lang="ja-JP" altLang="en-US" dirty="0"/>
              <a:t>どこに誤りがあるか？</a:t>
            </a:r>
          </a:p>
        </p:txBody>
      </p:sp>
      <p:sp>
        <p:nvSpPr>
          <p:cNvPr id="4" name="スライド番号プレースホルダー 3">
            <a:extLst>
              <a:ext uri="{FF2B5EF4-FFF2-40B4-BE49-F238E27FC236}">
                <a16:creationId xmlns:a16="http://schemas.microsoft.com/office/drawing/2014/main" id="{56199ABC-9F2C-4F9E-A3CD-34A39FDEB15B}"/>
              </a:ext>
            </a:extLst>
          </p:cNvPr>
          <p:cNvSpPr>
            <a:spLocks noGrp="1"/>
          </p:cNvSpPr>
          <p:nvPr>
            <p:ph type="sldNum" sz="quarter" idx="4"/>
          </p:nvPr>
        </p:nvSpPr>
        <p:spPr/>
        <p:txBody>
          <a:bodyPr/>
          <a:lstStyle/>
          <a:p>
            <a:fld id="{C5CBEA7B-64A4-4354-845E-AE91C99E82B0}" type="slidenum">
              <a:rPr lang="ja-JP" altLang="en-US" smtClean="0"/>
              <a:pPr/>
              <a:t>23</a:t>
            </a:fld>
            <a:endParaRPr lang="ja-JP" altLang="en-US" dirty="0"/>
          </a:p>
        </p:txBody>
      </p:sp>
    </p:spTree>
    <p:extLst>
      <p:ext uri="{BB962C8B-B14F-4D97-AF65-F5344CB8AC3E}">
        <p14:creationId xmlns:p14="http://schemas.microsoft.com/office/powerpoint/2010/main" val="4013622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FD1A6B-96E4-4979-9083-192BF691A278}"/>
              </a:ext>
            </a:extLst>
          </p:cNvPr>
          <p:cNvSpPr>
            <a:spLocks noGrp="1"/>
          </p:cNvSpPr>
          <p:nvPr>
            <p:ph type="title"/>
          </p:nvPr>
        </p:nvSpPr>
        <p:spPr/>
        <p:txBody>
          <a:bodyPr/>
          <a:lstStyle/>
          <a:p>
            <a:r>
              <a:rPr kumimoji="1" lang="ja-JP" altLang="en-US" dirty="0"/>
              <a:t>解答例</a:t>
            </a:r>
          </a:p>
        </p:txBody>
      </p:sp>
      <p:sp>
        <p:nvSpPr>
          <p:cNvPr id="3" name="コンテンツ プレースホルダー 2">
            <a:extLst>
              <a:ext uri="{FF2B5EF4-FFF2-40B4-BE49-F238E27FC236}">
                <a16:creationId xmlns:a16="http://schemas.microsoft.com/office/drawing/2014/main" id="{96AACA30-A297-4BD8-BC57-549225F313B5}"/>
              </a:ext>
            </a:extLst>
          </p:cNvPr>
          <p:cNvSpPr>
            <a:spLocks noGrp="1"/>
          </p:cNvSpPr>
          <p:nvPr>
            <p:ph idx="1"/>
          </p:nvPr>
        </p:nvSpPr>
        <p:spPr>
          <a:xfrm>
            <a:off x="1919536" y="781719"/>
            <a:ext cx="8491512" cy="5292000"/>
          </a:xfrm>
        </p:spPr>
        <p:txBody>
          <a:bodyPr>
            <a:normAutofit/>
          </a:bodyPr>
          <a:lstStyle/>
          <a:p>
            <a:pPr>
              <a:spcBef>
                <a:spcPts val="1200"/>
              </a:spcBef>
            </a:pPr>
            <a:r>
              <a:rPr lang="en-US" altLang="ja-JP" sz="2000" dirty="0"/>
              <a:t>LP</a:t>
            </a:r>
            <a:r>
              <a:rPr lang="ja-JP" altLang="en-US" sz="2000" dirty="0"/>
              <a:t>改善に取り組む</a:t>
            </a:r>
            <a:r>
              <a:rPr lang="ja-JP" altLang="en-US" sz="2000" b="1" u="sng" dirty="0">
                <a:solidFill>
                  <a:srgbClr val="0070C0"/>
                </a:solidFill>
              </a:rPr>
              <a:t>必要性は何となくわかった</a:t>
            </a:r>
            <a:r>
              <a:rPr lang="ja-JP" altLang="en-US" sz="2000" dirty="0"/>
              <a:t>が、今の状況で取り組むべきなのか</a:t>
            </a:r>
            <a:r>
              <a:rPr lang="ja-JP" altLang="en-US" sz="2000" b="1" u="sng" dirty="0">
                <a:solidFill>
                  <a:srgbClr val="FF0000"/>
                </a:solidFill>
              </a:rPr>
              <a:t>優先度</a:t>
            </a:r>
            <a:r>
              <a:rPr lang="ja-JP" altLang="en-US" sz="2000" dirty="0"/>
              <a:t>や</a:t>
            </a:r>
            <a:r>
              <a:rPr lang="ja-JP" altLang="en-US" sz="2000" b="1" u="sng" dirty="0">
                <a:solidFill>
                  <a:srgbClr val="FF0000"/>
                </a:solidFill>
              </a:rPr>
              <a:t>重要度</a:t>
            </a:r>
            <a:r>
              <a:rPr lang="ja-JP" altLang="en-US" sz="2000" dirty="0"/>
              <a:t>がわからないし、</a:t>
            </a:r>
            <a:r>
              <a:rPr lang="en-US" altLang="ja-JP" sz="2000" dirty="0"/>
              <a:t>CVR</a:t>
            </a:r>
            <a:r>
              <a:rPr lang="ja-JP" altLang="en-US" sz="2000" dirty="0"/>
              <a:t>の改善幅など、自分たちが</a:t>
            </a:r>
            <a:r>
              <a:rPr lang="en-US" altLang="ja-JP" sz="2000" dirty="0"/>
              <a:t>LP</a:t>
            </a:r>
            <a:r>
              <a:rPr lang="ja-JP" altLang="en-US" sz="2000" dirty="0"/>
              <a:t>改善に取り組む余地がどの程度あるのか</a:t>
            </a:r>
            <a:r>
              <a:rPr lang="ja-JP" altLang="en-US" sz="2000" b="1" u="sng" dirty="0">
                <a:solidFill>
                  <a:srgbClr val="FF0000"/>
                </a:solidFill>
              </a:rPr>
              <a:t>実行可能性</a:t>
            </a:r>
            <a:r>
              <a:rPr lang="ja-JP" altLang="en-US" sz="2000" dirty="0"/>
              <a:t>が不明。</a:t>
            </a:r>
            <a:endParaRPr lang="en-US" altLang="ja-JP" sz="2000" dirty="0"/>
          </a:p>
          <a:p>
            <a:pPr>
              <a:spcBef>
                <a:spcPts val="1200"/>
              </a:spcBef>
            </a:pPr>
            <a:r>
              <a:rPr lang="ja-JP" altLang="en-US" sz="2000" dirty="0"/>
              <a:t>やっぱり</a:t>
            </a:r>
            <a:r>
              <a:rPr lang="en-US" altLang="ja-JP" sz="2000" dirty="0"/>
              <a:t>『</a:t>
            </a:r>
            <a:r>
              <a:rPr lang="ja-JP" altLang="en-US" sz="2000" dirty="0"/>
              <a:t>皆がやっている＝自分たちもやらなければならない</a:t>
            </a:r>
            <a:r>
              <a:rPr lang="en-US" altLang="ja-JP" sz="2000" dirty="0"/>
              <a:t>』</a:t>
            </a:r>
            <a:r>
              <a:rPr lang="ja-JP" altLang="en-US" sz="2000" dirty="0"/>
              <a:t>とはならない。</a:t>
            </a:r>
            <a:endParaRPr lang="en-US" altLang="ja-JP" sz="2000" dirty="0"/>
          </a:p>
          <a:p>
            <a:pPr>
              <a:spcBef>
                <a:spcPts val="1200"/>
              </a:spcBef>
            </a:pPr>
            <a:endParaRPr lang="en-US" altLang="ja-JP" sz="2400" dirty="0"/>
          </a:p>
          <a:p>
            <a:pPr marL="457200" lvl="1" indent="0">
              <a:spcBef>
                <a:spcPts val="1200"/>
              </a:spcBef>
              <a:buNone/>
            </a:pPr>
            <a:r>
              <a:rPr lang="ja-JP" altLang="en-US" sz="1800" b="1" u="sng" dirty="0"/>
              <a:t>納得性が持てない理由の例＜反論＞</a:t>
            </a:r>
            <a:endParaRPr lang="en-US" altLang="ja-JP" sz="1800" b="1" u="sng" dirty="0"/>
          </a:p>
          <a:p>
            <a:pPr lvl="1">
              <a:spcBef>
                <a:spcPts val="1200"/>
              </a:spcBef>
            </a:pPr>
            <a:r>
              <a:rPr lang="ja-JP" altLang="en-US" sz="1800" dirty="0"/>
              <a:t>すでに各社よりも自社の</a:t>
            </a:r>
            <a:r>
              <a:rPr lang="en-US" altLang="ja-JP" sz="1800" dirty="0"/>
              <a:t>LP</a:t>
            </a:r>
            <a:r>
              <a:rPr lang="ja-JP" altLang="en-US" sz="1800" dirty="0"/>
              <a:t>のほうが</a:t>
            </a:r>
            <a:r>
              <a:rPr lang="en-US" altLang="ja-JP" sz="1800" dirty="0"/>
              <a:t>CVR</a:t>
            </a:r>
            <a:r>
              <a:rPr lang="ja-JP" altLang="en-US" sz="1800" dirty="0"/>
              <a:t>は高いかもしれないから、やっても改善効果がどこまであるんだ？</a:t>
            </a:r>
            <a:endParaRPr lang="en-US" altLang="ja-JP" sz="1800" dirty="0"/>
          </a:p>
          <a:p>
            <a:pPr lvl="1">
              <a:spcBef>
                <a:spcPts val="1200"/>
              </a:spcBef>
            </a:pPr>
            <a:r>
              <a:rPr lang="ja-JP" altLang="en-US" sz="1800" dirty="0"/>
              <a:t>やみくもに</a:t>
            </a:r>
            <a:r>
              <a:rPr lang="en-US" altLang="ja-JP" sz="1800" dirty="0"/>
              <a:t>AB</a:t>
            </a:r>
            <a:r>
              <a:rPr lang="ja-JP" altLang="en-US" sz="1800" dirty="0"/>
              <a:t>テストをやったところで効果が出るわけではないのでは？</a:t>
            </a:r>
            <a:endParaRPr lang="en-US" altLang="ja-JP" sz="1800" dirty="0"/>
          </a:p>
          <a:p>
            <a:pPr lvl="1">
              <a:spcBef>
                <a:spcPts val="1200"/>
              </a:spcBef>
            </a:pPr>
            <a:r>
              <a:rPr lang="en-US" altLang="ja-JP" sz="1800" dirty="0"/>
              <a:t>LP</a:t>
            </a:r>
            <a:r>
              <a:rPr lang="ja-JP" altLang="en-US" sz="1800" dirty="0"/>
              <a:t>を作る費用を考えたらその分広告に費用を回したほうが効果的に</a:t>
            </a:r>
            <a:r>
              <a:rPr lang="en-US" altLang="ja-JP" sz="1800" dirty="0"/>
              <a:t>CV</a:t>
            </a:r>
            <a:r>
              <a:rPr lang="ja-JP" altLang="en-US" sz="1800" dirty="0"/>
              <a:t>がとれるかもしれない。</a:t>
            </a:r>
            <a:r>
              <a:rPr lang="en-US" altLang="ja-JP" sz="1800" dirty="0"/>
              <a:t>LP</a:t>
            </a:r>
            <a:r>
              <a:rPr lang="ja-JP" altLang="en-US" sz="1800" dirty="0"/>
              <a:t>改修にわざわざ費用をかける意味はあるのか？</a:t>
            </a:r>
            <a:endParaRPr lang="en-US" altLang="ja-JP" sz="1800" dirty="0"/>
          </a:p>
        </p:txBody>
      </p:sp>
      <p:sp>
        <p:nvSpPr>
          <p:cNvPr id="4" name="スライド番号プレースホルダー 3">
            <a:extLst>
              <a:ext uri="{FF2B5EF4-FFF2-40B4-BE49-F238E27FC236}">
                <a16:creationId xmlns:a16="http://schemas.microsoft.com/office/drawing/2014/main" id="{00A863AC-9B5A-4CA1-A868-F01494ABF1E1}"/>
              </a:ext>
            </a:extLst>
          </p:cNvPr>
          <p:cNvSpPr>
            <a:spLocks noGrp="1"/>
          </p:cNvSpPr>
          <p:nvPr>
            <p:ph type="sldNum" sz="quarter" idx="4"/>
          </p:nvPr>
        </p:nvSpPr>
        <p:spPr/>
        <p:txBody>
          <a:bodyPr/>
          <a:lstStyle/>
          <a:p>
            <a:fld id="{C5CBEA7B-64A4-4354-845E-AE91C99E82B0}" type="slidenum">
              <a:rPr lang="ja-JP" altLang="en-US" smtClean="0"/>
              <a:pPr/>
              <a:t>24</a:t>
            </a:fld>
            <a:endParaRPr lang="ja-JP" altLang="en-US" dirty="0"/>
          </a:p>
        </p:txBody>
      </p:sp>
    </p:spTree>
    <p:extLst>
      <p:ext uri="{BB962C8B-B14F-4D97-AF65-F5344CB8AC3E}">
        <p14:creationId xmlns:p14="http://schemas.microsoft.com/office/powerpoint/2010/main" val="3257786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4F639A07-E44D-4F1E-8122-153339B185E3}"/>
              </a:ext>
            </a:extLst>
          </p:cNvPr>
          <p:cNvSpPr/>
          <p:nvPr/>
        </p:nvSpPr>
        <p:spPr>
          <a:xfrm>
            <a:off x="8369043" y="1916297"/>
            <a:ext cx="2035437" cy="648072"/>
          </a:xfrm>
          <a:prstGeom prst="rect">
            <a:avLst/>
          </a:prstGeom>
          <a:solidFill>
            <a:schemeClr val="accent2">
              <a:lumMod val="40000"/>
              <a:lumOff val="6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100" dirty="0">
                <a:latin typeface="メイリオ" panose="020B0604030504040204" pitchFamily="50" charset="-128"/>
                <a:ea typeface="メイリオ" panose="020B0604030504040204" pitchFamily="50" charset="-128"/>
              </a:rPr>
              <a:t>どれだけ広告を頑張ってもサイトがダメならコンバージョンにはつながらない（事実）</a:t>
            </a:r>
          </a:p>
        </p:txBody>
      </p:sp>
      <p:sp>
        <p:nvSpPr>
          <p:cNvPr id="2" name="タイトル 1">
            <a:extLst>
              <a:ext uri="{FF2B5EF4-FFF2-40B4-BE49-F238E27FC236}">
                <a16:creationId xmlns:a16="http://schemas.microsoft.com/office/drawing/2014/main" id="{5B03BF41-BD51-4A45-92CE-6615A31A532D}"/>
              </a:ext>
            </a:extLst>
          </p:cNvPr>
          <p:cNvSpPr>
            <a:spLocks noGrp="1"/>
          </p:cNvSpPr>
          <p:nvPr>
            <p:ph type="title"/>
          </p:nvPr>
        </p:nvSpPr>
        <p:spPr/>
        <p:txBody>
          <a:bodyPr/>
          <a:lstStyle/>
          <a:p>
            <a:r>
              <a:rPr kumimoji="1" lang="ja-JP" altLang="en-US" dirty="0"/>
              <a:t>改善の例</a:t>
            </a:r>
          </a:p>
        </p:txBody>
      </p:sp>
      <p:sp>
        <p:nvSpPr>
          <p:cNvPr id="3" name="コンテンツ プレースホルダー 2">
            <a:extLst>
              <a:ext uri="{FF2B5EF4-FFF2-40B4-BE49-F238E27FC236}">
                <a16:creationId xmlns:a16="http://schemas.microsoft.com/office/drawing/2014/main" id="{C2CD99A3-CFA3-4EA4-8836-55AA1C4D658A}"/>
              </a:ext>
            </a:extLst>
          </p:cNvPr>
          <p:cNvSpPr>
            <a:spLocks noGrp="1"/>
          </p:cNvSpPr>
          <p:nvPr>
            <p:ph idx="1"/>
          </p:nvPr>
        </p:nvSpPr>
        <p:spPr/>
        <p:txBody>
          <a:bodyPr>
            <a:normAutofit/>
          </a:bodyPr>
          <a:lstStyle/>
          <a:p>
            <a:r>
              <a:rPr lang="ja-JP" altLang="en-US" sz="2000"/>
              <a:t>納得してもらうには、論理</a:t>
            </a:r>
            <a:r>
              <a:rPr lang="ja-JP" altLang="en-US" sz="2000" dirty="0"/>
              <a:t>を体系的に積み上げていくことが重要である。</a:t>
            </a:r>
          </a:p>
        </p:txBody>
      </p:sp>
      <p:sp>
        <p:nvSpPr>
          <p:cNvPr id="4" name="スライド番号プレースホルダー 3">
            <a:extLst>
              <a:ext uri="{FF2B5EF4-FFF2-40B4-BE49-F238E27FC236}">
                <a16:creationId xmlns:a16="http://schemas.microsoft.com/office/drawing/2014/main" id="{2FF7E1F2-D1B8-44B6-B444-D63558370A9D}"/>
              </a:ext>
            </a:extLst>
          </p:cNvPr>
          <p:cNvSpPr>
            <a:spLocks noGrp="1"/>
          </p:cNvSpPr>
          <p:nvPr>
            <p:ph type="sldNum" sz="quarter" idx="4"/>
          </p:nvPr>
        </p:nvSpPr>
        <p:spPr/>
        <p:txBody>
          <a:bodyPr/>
          <a:lstStyle/>
          <a:p>
            <a:fld id="{C5CBEA7B-64A4-4354-845E-AE91C99E82B0}" type="slidenum">
              <a:rPr lang="ja-JP" altLang="en-US" smtClean="0"/>
              <a:pPr/>
              <a:t>25</a:t>
            </a:fld>
            <a:endParaRPr lang="ja-JP" altLang="en-US" dirty="0"/>
          </a:p>
        </p:txBody>
      </p:sp>
      <p:sp>
        <p:nvSpPr>
          <p:cNvPr id="6" name="正方形/長方形 5">
            <a:extLst>
              <a:ext uri="{FF2B5EF4-FFF2-40B4-BE49-F238E27FC236}">
                <a16:creationId xmlns:a16="http://schemas.microsoft.com/office/drawing/2014/main" id="{12454C28-B1D4-4981-8699-5CA72CF7955B}"/>
              </a:ext>
            </a:extLst>
          </p:cNvPr>
          <p:cNvSpPr/>
          <p:nvPr/>
        </p:nvSpPr>
        <p:spPr>
          <a:xfrm>
            <a:off x="2009954"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ユーザーニーズを把握し、</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内におけるユーザーの行動を知る事はプロモーションの改善に意味がある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（仮説）</a:t>
            </a:r>
          </a:p>
        </p:txBody>
      </p:sp>
      <p:sp>
        <p:nvSpPr>
          <p:cNvPr id="8" name="正方形/長方形 7">
            <a:extLst>
              <a:ext uri="{FF2B5EF4-FFF2-40B4-BE49-F238E27FC236}">
                <a16:creationId xmlns:a16="http://schemas.microsoft.com/office/drawing/2014/main" id="{692EE69B-41A3-434E-B19B-ED5B266B9CC3}"/>
              </a:ext>
            </a:extLst>
          </p:cNvPr>
          <p:cNvSpPr/>
          <p:nvPr/>
        </p:nvSpPr>
        <p:spPr>
          <a:xfrm>
            <a:off x="4962186"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これまで</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の改善は取り組んでいない</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（改善余地）</a:t>
            </a:r>
          </a:p>
        </p:txBody>
      </p:sp>
      <p:sp>
        <p:nvSpPr>
          <p:cNvPr id="9" name="正方形/長方形 8">
            <a:extLst>
              <a:ext uri="{FF2B5EF4-FFF2-40B4-BE49-F238E27FC236}">
                <a16:creationId xmlns:a16="http://schemas.microsoft.com/office/drawing/2014/main" id="{BA4A0257-CA54-4161-B645-2405BDA46B60}"/>
              </a:ext>
            </a:extLst>
          </p:cNvPr>
          <p:cNvSpPr/>
          <p:nvPr/>
        </p:nvSpPr>
        <p:spPr>
          <a:xfrm>
            <a:off x="5898194"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FV</a:t>
            </a:r>
            <a:r>
              <a:rPr lang="ja-JP" altLang="en-US" sz="800" dirty="0">
                <a:latin typeface="メイリオ" panose="020B0604030504040204" pitchFamily="50" charset="-128"/>
                <a:ea typeface="メイリオ" panose="020B0604030504040204" pitchFamily="50" charset="-128"/>
              </a:rPr>
              <a:t>の訴求テストだけなら費用はほとんどかからない</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（金銭リスク）</a:t>
            </a:r>
            <a:endParaRPr lang="en-US" altLang="ja-JP" sz="700"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6661C85C-D094-433A-9387-B97C23DE1E99}"/>
              </a:ext>
            </a:extLst>
          </p:cNvPr>
          <p:cNvSpPr/>
          <p:nvPr/>
        </p:nvSpPr>
        <p:spPr>
          <a:xfrm>
            <a:off x="2945962"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サイト内のコンバージョン行動が改善されることは自社にとって重要である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（事実）</a:t>
            </a:r>
          </a:p>
        </p:txBody>
      </p:sp>
      <p:sp>
        <p:nvSpPr>
          <p:cNvPr id="11" name="正方形/長方形 10">
            <a:extLst>
              <a:ext uri="{FF2B5EF4-FFF2-40B4-BE49-F238E27FC236}">
                <a16:creationId xmlns:a16="http://schemas.microsoft.com/office/drawing/2014/main" id="{1DF9DC97-8504-4C4C-884F-5E848B7F708A}"/>
              </a:ext>
            </a:extLst>
          </p:cNvPr>
          <p:cNvSpPr/>
          <p:nvPr/>
        </p:nvSpPr>
        <p:spPr>
          <a:xfrm>
            <a:off x="3882066"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競合各社は</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の改善行動をとっている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（これも事実ではあるが、これだけだと必要条件を満たさない）</a:t>
            </a:r>
          </a:p>
        </p:txBody>
      </p:sp>
      <p:sp>
        <p:nvSpPr>
          <p:cNvPr id="12" name="正方形/長方形 11">
            <a:extLst>
              <a:ext uri="{FF2B5EF4-FFF2-40B4-BE49-F238E27FC236}">
                <a16:creationId xmlns:a16="http://schemas.microsoft.com/office/drawing/2014/main" id="{03E32261-5CAD-4EFA-B940-1ABCD3445EB5}"/>
              </a:ext>
            </a:extLst>
          </p:cNvPr>
          <p:cNvSpPr/>
          <p:nvPr/>
        </p:nvSpPr>
        <p:spPr>
          <a:xfrm>
            <a:off x="6834298"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これまで</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改善に取り組んで、実績を出してきた知見のある担当者がついている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（リソース）</a:t>
            </a:r>
            <a:endParaRPr lang="en-US" altLang="ja-JP" sz="700"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9FDD622-3E1E-4FC6-AC37-6343B6E94E72}"/>
              </a:ext>
            </a:extLst>
          </p:cNvPr>
          <p:cNvSpPr/>
          <p:nvPr/>
        </p:nvSpPr>
        <p:spPr>
          <a:xfrm>
            <a:off x="2009954" y="3429000"/>
            <a:ext cx="273611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改善の取り組みを</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検討する事は価値がある</a:t>
            </a:r>
          </a:p>
        </p:txBody>
      </p:sp>
      <p:sp>
        <p:nvSpPr>
          <p:cNvPr id="17" name="正方形/長方形 16">
            <a:extLst>
              <a:ext uri="{FF2B5EF4-FFF2-40B4-BE49-F238E27FC236}">
                <a16:creationId xmlns:a16="http://schemas.microsoft.com/office/drawing/2014/main" id="{3B69101A-17F8-43E8-B06E-9A041B226F28}"/>
              </a:ext>
            </a:extLst>
          </p:cNvPr>
          <p:cNvSpPr/>
          <p:nvPr/>
        </p:nvSpPr>
        <p:spPr>
          <a:xfrm>
            <a:off x="4966469" y="3429000"/>
            <a:ext cx="273611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改善が売上につながるかは未知数だが、改善に取り組める状況にある</a:t>
            </a:r>
          </a:p>
        </p:txBody>
      </p:sp>
      <p:sp>
        <p:nvSpPr>
          <p:cNvPr id="18" name="正方形/長方形 17">
            <a:extLst>
              <a:ext uri="{FF2B5EF4-FFF2-40B4-BE49-F238E27FC236}">
                <a16:creationId xmlns:a16="http://schemas.microsoft.com/office/drawing/2014/main" id="{00F613FA-1D68-4576-B134-1B00910F6322}"/>
              </a:ext>
            </a:extLst>
          </p:cNvPr>
          <p:cNvSpPr/>
          <p:nvPr/>
        </p:nvSpPr>
        <p:spPr>
          <a:xfrm>
            <a:off x="7986522" y="3429000"/>
            <a:ext cx="1800056"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改善以上に優先的に取り組むべきタスクが今のところ見当たらない</a:t>
            </a:r>
            <a:endParaRPr lang="en-US" altLang="ja-JP" sz="1050" dirty="0">
              <a:latin typeface="メイリオ" panose="020B0604030504040204" pitchFamily="50" charset="-128"/>
              <a:ea typeface="メイリオ" panose="020B0604030504040204" pitchFamily="50" charset="-128"/>
            </a:endParaRPr>
          </a:p>
        </p:txBody>
      </p:sp>
      <p:cxnSp>
        <p:nvCxnSpPr>
          <p:cNvPr id="20" name="直線コネクタ 19">
            <a:extLst>
              <a:ext uri="{FF2B5EF4-FFF2-40B4-BE49-F238E27FC236}">
                <a16:creationId xmlns:a16="http://schemas.microsoft.com/office/drawing/2014/main" id="{3BF72282-5B64-4F3B-9791-66ACA1F577FB}"/>
              </a:ext>
            </a:extLst>
          </p:cNvPr>
          <p:cNvCxnSpPr>
            <a:cxnSpLocks/>
            <a:stCxn id="6" idx="0"/>
            <a:endCxn id="16" idx="2"/>
          </p:cNvCxnSpPr>
          <p:nvPr/>
        </p:nvCxnSpPr>
        <p:spPr>
          <a:xfrm flipV="1">
            <a:off x="2441954" y="4005064"/>
            <a:ext cx="936056"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4F35E80F-B12E-42FC-8F18-6A9C3EC7B028}"/>
              </a:ext>
            </a:extLst>
          </p:cNvPr>
          <p:cNvCxnSpPr>
            <a:cxnSpLocks/>
            <a:stCxn id="10" idx="0"/>
            <a:endCxn id="16" idx="2"/>
          </p:cNvCxnSpPr>
          <p:nvPr/>
        </p:nvCxnSpPr>
        <p:spPr>
          <a:xfrm flipV="1">
            <a:off x="3377962" y="4005064"/>
            <a:ext cx="48"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74015647-2F39-4160-B4E7-4E1DC83571EA}"/>
              </a:ext>
            </a:extLst>
          </p:cNvPr>
          <p:cNvCxnSpPr>
            <a:cxnSpLocks/>
            <a:stCxn id="11" idx="0"/>
          </p:cNvCxnSpPr>
          <p:nvPr/>
        </p:nvCxnSpPr>
        <p:spPr>
          <a:xfrm flipH="1" flipV="1">
            <a:off x="3377962" y="4005064"/>
            <a:ext cx="936104"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2F0552D7-3EA1-4355-B7BA-92ED52EFC998}"/>
              </a:ext>
            </a:extLst>
          </p:cNvPr>
          <p:cNvCxnSpPr>
            <a:cxnSpLocks/>
            <a:stCxn id="8" idx="0"/>
            <a:endCxn id="17" idx="2"/>
          </p:cNvCxnSpPr>
          <p:nvPr/>
        </p:nvCxnSpPr>
        <p:spPr>
          <a:xfrm flipV="1">
            <a:off x="5394187" y="4005064"/>
            <a:ext cx="940339"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直線コネクタ 30">
            <a:extLst>
              <a:ext uri="{FF2B5EF4-FFF2-40B4-BE49-F238E27FC236}">
                <a16:creationId xmlns:a16="http://schemas.microsoft.com/office/drawing/2014/main" id="{9ED33682-2382-4C69-9A69-FA6F20FA43D0}"/>
              </a:ext>
            </a:extLst>
          </p:cNvPr>
          <p:cNvCxnSpPr>
            <a:cxnSpLocks/>
            <a:stCxn id="9" idx="0"/>
            <a:endCxn id="17" idx="2"/>
          </p:cNvCxnSpPr>
          <p:nvPr/>
        </p:nvCxnSpPr>
        <p:spPr>
          <a:xfrm flipV="1">
            <a:off x="6330195" y="4005064"/>
            <a:ext cx="4331"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4" name="直線コネクタ 33">
            <a:extLst>
              <a:ext uri="{FF2B5EF4-FFF2-40B4-BE49-F238E27FC236}">
                <a16:creationId xmlns:a16="http://schemas.microsoft.com/office/drawing/2014/main" id="{AD698B39-31EF-4847-BE57-4503F13289DD}"/>
              </a:ext>
            </a:extLst>
          </p:cNvPr>
          <p:cNvCxnSpPr>
            <a:cxnSpLocks/>
            <a:stCxn id="12" idx="0"/>
            <a:endCxn id="17" idx="2"/>
          </p:cNvCxnSpPr>
          <p:nvPr/>
        </p:nvCxnSpPr>
        <p:spPr>
          <a:xfrm flipH="1" flipV="1">
            <a:off x="6334526" y="4005064"/>
            <a:ext cx="931773"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AC1A5122-9B9E-4BB3-BF6A-64C2943E426C}"/>
              </a:ext>
            </a:extLst>
          </p:cNvPr>
          <p:cNvSpPr txBox="1"/>
          <p:nvPr/>
        </p:nvSpPr>
        <p:spPr>
          <a:xfrm>
            <a:off x="1919537" y="3238127"/>
            <a:ext cx="588623" cy="253916"/>
          </a:xfrm>
          <a:prstGeom prst="rect">
            <a:avLst/>
          </a:prstGeom>
          <a:noFill/>
        </p:spPr>
        <p:txBody>
          <a:bodyPr wrap="none" rtlCol="0">
            <a:spAutoFit/>
          </a:bodyPr>
          <a:lstStyle/>
          <a:p>
            <a:r>
              <a:rPr lang="ja-JP" altLang="en-US" sz="1050" b="1" u="sng" dirty="0">
                <a:latin typeface="メイリオ" panose="020B0604030504040204" pitchFamily="50" charset="-128"/>
                <a:ea typeface="メイリオ" panose="020B0604030504040204" pitchFamily="50" charset="-128"/>
              </a:rPr>
              <a:t>必要性</a:t>
            </a:r>
          </a:p>
        </p:txBody>
      </p:sp>
      <p:sp>
        <p:nvSpPr>
          <p:cNvPr id="44" name="テキスト ボックス 43">
            <a:extLst>
              <a:ext uri="{FF2B5EF4-FFF2-40B4-BE49-F238E27FC236}">
                <a16:creationId xmlns:a16="http://schemas.microsoft.com/office/drawing/2014/main" id="{3469339E-66E9-4034-BC75-05CB8C06C77C}"/>
              </a:ext>
            </a:extLst>
          </p:cNvPr>
          <p:cNvSpPr txBox="1"/>
          <p:nvPr/>
        </p:nvSpPr>
        <p:spPr>
          <a:xfrm>
            <a:off x="4899048" y="3238127"/>
            <a:ext cx="857927" cy="253916"/>
          </a:xfrm>
          <a:prstGeom prst="rect">
            <a:avLst/>
          </a:prstGeom>
          <a:noFill/>
        </p:spPr>
        <p:txBody>
          <a:bodyPr wrap="none" rtlCol="0">
            <a:spAutoFit/>
          </a:bodyPr>
          <a:lstStyle/>
          <a:p>
            <a:r>
              <a:rPr lang="ja-JP" altLang="en-US" sz="1050" b="1" u="sng" dirty="0">
                <a:latin typeface="メイリオ" panose="020B0604030504040204" pitchFamily="50" charset="-128"/>
                <a:ea typeface="メイリオ" panose="020B0604030504040204" pitchFamily="50" charset="-128"/>
              </a:rPr>
              <a:t>実行可能性</a:t>
            </a:r>
          </a:p>
        </p:txBody>
      </p:sp>
      <p:sp>
        <p:nvSpPr>
          <p:cNvPr id="45" name="テキスト ボックス 44">
            <a:extLst>
              <a:ext uri="{FF2B5EF4-FFF2-40B4-BE49-F238E27FC236}">
                <a16:creationId xmlns:a16="http://schemas.microsoft.com/office/drawing/2014/main" id="{65F96D2E-8130-4CAB-854D-22CD9E099DE4}"/>
              </a:ext>
            </a:extLst>
          </p:cNvPr>
          <p:cNvSpPr txBox="1"/>
          <p:nvPr/>
        </p:nvSpPr>
        <p:spPr>
          <a:xfrm>
            <a:off x="7890067" y="3238127"/>
            <a:ext cx="938077" cy="253916"/>
          </a:xfrm>
          <a:prstGeom prst="rect">
            <a:avLst/>
          </a:prstGeom>
          <a:noFill/>
        </p:spPr>
        <p:txBody>
          <a:bodyPr wrap="none" rtlCol="0">
            <a:spAutoFit/>
          </a:bodyPr>
          <a:lstStyle/>
          <a:p>
            <a:r>
              <a:rPr lang="ja-JP" altLang="en-US" sz="1050" b="1" u="sng" dirty="0">
                <a:latin typeface="メイリオ" panose="020B0604030504040204" pitchFamily="50" charset="-128"/>
                <a:ea typeface="メイリオ" panose="020B0604030504040204" pitchFamily="50" charset="-128"/>
              </a:rPr>
              <a:t>優先</a:t>
            </a:r>
            <a:r>
              <a:rPr lang="en-US" altLang="ja-JP" sz="1050" b="1" u="sng" dirty="0">
                <a:latin typeface="メイリオ" panose="020B0604030504040204" pitchFamily="50" charset="-128"/>
                <a:ea typeface="メイリオ" panose="020B0604030504040204" pitchFamily="50" charset="-128"/>
              </a:rPr>
              <a:t>/</a:t>
            </a:r>
            <a:r>
              <a:rPr lang="ja-JP" altLang="en-US" sz="1050" b="1" u="sng" dirty="0">
                <a:latin typeface="メイリオ" panose="020B0604030504040204" pitchFamily="50" charset="-128"/>
                <a:ea typeface="メイリオ" panose="020B0604030504040204" pitchFamily="50" charset="-128"/>
              </a:rPr>
              <a:t>重要度</a:t>
            </a:r>
          </a:p>
        </p:txBody>
      </p:sp>
      <p:sp>
        <p:nvSpPr>
          <p:cNvPr id="46" name="正方形/長方形 45">
            <a:extLst>
              <a:ext uri="{FF2B5EF4-FFF2-40B4-BE49-F238E27FC236}">
                <a16:creationId xmlns:a16="http://schemas.microsoft.com/office/drawing/2014/main" id="{8394E473-CAA3-46F1-92DF-010BE96CA656}"/>
              </a:ext>
            </a:extLst>
          </p:cNvPr>
          <p:cNvSpPr/>
          <p:nvPr/>
        </p:nvSpPr>
        <p:spPr>
          <a:xfrm>
            <a:off x="3720025" y="1916832"/>
            <a:ext cx="4389675"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を向上させ広告費用対効果を上げるために</a:t>
            </a:r>
            <a:r>
              <a:rPr lang="en-US" altLang="ja-JP" sz="1400" dirty="0">
                <a:latin typeface="メイリオ" panose="020B0604030504040204" pitchFamily="50" charset="-128"/>
                <a:ea typeface="メイリオ" panose="020B0604030504040204" pitchFamily="50" charset="-128"/>
              </a:rPr>
              <a:t>LP</a:t>
            </a:r>
            <a:r>
              <a:rPr lang="ja-JP" altLang="en-US" sz="1400" dirty="0">
                <a:latin typeface="メイリオ" panose="020B0604030504040204" pitchFamily="50" charset="-128"/>
                <a:ea typeface="メイリオ" panose="020B0604030504040204" pitchFamily="50" charset="-128"/>
              </a:rPr>
              <a:t>改善に取り組みましょう！</a:t>
            </a:r>
          </a:p>
        </p:txBody>
      </p:sp>
      <p:cxnSp>
        <p:nvCxnSpPr>
          <p:cNvPr id="61" name="コネクタ: カギ線 60">
            <a:extLst>
              <a:ext uri="{FF2B5EF4-FFF2-40B4-BE49-F238E27FC236}">
                <a16:creationId xmlns:a16="http://schemas.microsoft.com/office/drawing/2014/main" id="{B00A397F-B712-492E-9A82-692B17A2A03B}"/>
              </a:ext>
            </a:extLst>
          </p:cNvPr>
          <p:cNvCxnSpPr>
            <a:cxnSpLocks/>
            <a:stCxn id="16" idx="0"/>
            <a:endCxn id="46" idx="2"/>
          </p:cNvCxnSpPr>
          <p:nvPr/>
        </p:nvCxnSpPr>
        <p:spPr>
          <a:xfrm rot="5400000" flipH="1" flipV="1">
            <a:off x="4214388" y="1728526"/>
            <a:ext cx="864096" cy="253685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3" name="コネクタ: カギ線 62">
            <a:extLst>
              <a:ext uri="{FF2B5EF4-FFF2-40B4-BE49-F238E27FC236}">
                <a16:creationId xmlns:a16="http://schemas.microsoft.com/office/drawing/2014/main" id="{1BB90AEC-7D99-4C5C-9D2F-8615D8612BEE}"/>
              </a:ext>
            </a:extLst>
          </p:cNvPr>
          <p:cNvCxnSpPr>
            <a:cxnSpLocks/>
            <a:stCxn id="17" idx="0"/>
            <a:endCxn id="46" idx="2"/>
          </p:cNvCxnSpPr>
          <p:nvPr/>
        </p:nvCxnSpPr>
        <p:spPr>
          <a:xfrm rot="16200000" flipV="1">
            <a:off x="5692646" y="2787121"/>
            <a:ext cx="864096" cy="41966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6" name="コネクタ: カギ線 65">
            <a:extLst>
              <a:ext uri="{FF2B5EF4-FFF2-40B4-BE49-F238E27FC236}">
                <a16:creationId xmlns:a16="http://schemas.microsoft.com/office/drawing/2014/main" id="{7D60A84A-47AF-46ED-BA2E-ED828EA4CC1E}"/>
              </a:ext>
            </a:extLst>
          </p:cNvPr>
          <p:cNvCxnSpPr>
            <a:cxnSpLocks/>
            <a:stCxn id="18" idx="0"/>
            <a:endCxn id="46" idx="2"/>
          </p:cNvCxnSpPr>
          <p:nvPr/>
        </p:nvCxnSpPr>
        <p:spPr>
          <a:xfrm rot="16200000" flipV="1">
            <a:off x="6968658" y="1511108"/>
            <a:ext cx="864096" cy="297168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8" name="正方形/長方形 37">
            <a:extLst>
              <a:ext uri="{FF2B5EF4-FFF2-40B4-BE49-F238E27FC236}">
                <a16:creationId xmlns:a16="http://schemas.microsoft.com/office/drawing/2014/main" id="{66F9DC34-FA32-4048-BD73-AEA6A4F7728E}"/>
              </a:ext>
            </a:extLst>
          </p:cNvPr>
          <p:cNvSpPr/>
          <p:nvPr/>
        </p:nvSpPr>
        <p:spPr>
          <a:xfrm>
            <a:off x="7985548" y="4581128"/>
            <a:ext cx="864000" cy="15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これまでも認知系・獲得系などいろんなメディアを試してきた</a:t>
            </a:r>
            <a:endParaRPr lang="en-US" altLang="ja-JP" sz="800" dirty="0">
              <a:latin typeface="メイリオ" panose="020B0604030504040204" pitchFamily="50" charset="-128"/>
              <a:ea typeface="メイリオ" panose="020B0604030504040204" pitchFamily="50" charset="-128"/>
            </a:endParaRPr>
          </a:p>
        </p:txBody>
      </p:sp>
      <p:sp>
        <p:nvSpPr>
          <p:cNvPr id="39" name="正方形/長方形 38">
            <a:extLst>
              <a:ext uri="{FF2B5EF4-FFF2-40B4-BE49-F238E27FC236}">
                <a16:creationId xmlns:a16="http://schemas.microsoft.com/office/drawing/2014/main" id="{4FBD115C-B245-489A-87D5-D3F6121205A6}"/>
              </a:ext>
            </a:extLst>
          </p:cNvPr>
          <p:cNvSpPr/>
          <p:nvPr/>
        </p:nvSpPr>
        <p:spPr>
          <a:xfrm>
            <a:off x="8921905" y="4580593"/>
            <a:ext cx="864000" cy="151216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広告の改善はある程度行っていて、効果が頭打ちになってきている</a:t>
            </a:r>
          </a:p>
        </p:txBody>
      </p:sp>
      <p:sp>
        <p:nvSpPr>
          <p:cNvPr id="41" name="テキスト ボックス 40">
            <a:extLst>
              <a:ext uri="{FF2B5EF4-FFF2-40B4-BE49-F238E27FC236}">
                <a16:creationId xmlns:a16="http://schemas.microsoft.com/office/drawing/2014/main" id="{F1071666-6169-4E3A-9176-9010BE3744DB}"/>
              </a:ext>
            </a:extLst>
          </p:cNvPr>
          <p:cNvSpPr txBox="1"/>
          <p:nvPr/>
        </p:nvSpPr>
        <p:spPr>
          <a:xfrm>
            <a:off x="8849548" y="1662916"/>
            <a:ext cx="1127232" cy="253916"/>
          </a:xfrm>
          <a:prstGeom prst="rect">
            <a:avLst/>
          </a:prstGeom>
          <a:noFill/>
        </p:spPr>
        <p:txBody>
          <a:bodyPr wrap="none" rtlCol="0">
            <a:spAutoFit/>
          </a:bodyPr>
          <a:lstStyle/>
          <a:p>
            <a:r>
              <a:rPr lang="ja-JP" altLang="en-US" sz="1050" u="sng" dirty="0">
                <a:solidFill>
                  <a:srgbClr val="FF0000"/>
                </a:solidFill>
                <a:latin typeface="メイリオ" panose="020B0604030504040204" pitchFamily="50" charset="-128"/>
                <a:ea typeface="メイリオ" panose="020B0604030504040204" pitchFamily="50" charset="-128"/>
              </a:rPr>
              <a:t>隠れた前提条件</a:t>
            </a:r>
          </a:p>
        </p:txBody>
      </p:sp>
      <p:sp>
        <p:nvSpPr>
          <p:cNvPr id="26" name="矢印: 右 25">
            <a:extLst>
              <a:ext uri="{FF2B5EF4-FFF2-40B4-BE49-F238E27FC236}">
                <a16:creationId xmlns:a16="http://schemas.microsoft.com/office/drawing/2014/main" id="{1BE5E2FF-CD4F-40B9-83ED-0EBA76E55E64}"/>
              </a:ext>
            </a:extLst>
          </p:cNvPr>
          <p:cNvSpPr/>
          <p:nvPr/>
        </p:nvSpPr>
        <p:spPr>
          <a:xfrm flipH="1">
            <a:off x="8176840" y="2120745"/>
            <a:ext cx="135002" cy="33633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cxnSp>
        <p:nvCxnSpPr>
          <p:cNvPr id="42" name="直線コネクタ 41">
            <a:extLst>
              <a:ext uri="{FF2B5EF4-FFF2-40B4-BE49-F238E27FC236}">
                <a16:creationId xmlns:a16="http://schemas.microsoft.com/office/drawing/2014/main" id="{D521BCC5-6CDB-410F-90D4-6B0B7075A4D4}"/>
              </a:ext>
            </a:extLst>
          </p:cNvPr>
          <p:cNvCxnSpPr>
            <a:cxnSpLocks/>
            <a:stCxn id="39" idx="0"/>
            <a:endCxn id="18" idx="2"/>
          </p:cNvCxnSpPr>
          <p:nvPr/>
        </p:nvCxnSpPr>
        <p:spPr>
          <a:xfrm flipH="1" flipV="1">
            <a:off x="8886551" y="4005065"/>
            <a:ext cx="467355" cy="575529"/>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直線コネクタ 46">
            <a:extLst>
              <a:ext uri="{FF2B5EF4-FFF2-40B4-BE49-F238E27FC236}">
                <a16:creationId xmlns:a16="http://schemas.microsoft.com/office/drawing/2014/main" id="{862BB8DF-CAAF-49A2-B362-CAF794DC9ED4}"/>
              </a:ext>
            </a:extLst>
          </p:cNvPr>
          <p:cNvCxnSpPr>
            <a:cxnSpLocks/>
            <a:stCxn id="38" idx="0"/>
            <a:endCxn id="18" idx="2"/>
          </p:cNvCxnSpPr>
          <p:nvPr/>
        </p:nvCxnSpPr>
        <p:spPr>
          <a:xfrm flipV="1">
            <a:off x="8417548" y="4005065"/>
            <a:ext cx="469002" cy="576063"/>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133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4"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par>
                                <p:cTn id="23" presetID="2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randombar(horizontal)">
                                      <p:cBhvr>
                                        <p:cTn id="29" dur="500"/>
                                        <p:tgtEl>
                                          <p:spTgt spid="4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par>
                          <p:cTn id="38" fill="hold">
                            <p:stCondLst>
                              <p:cond delay="500"/>
                            </p:stCondLst>
                            <p:childTnLst>
                              <p:par>
                                <p:cTn id="39" presetID="14" presetClass="entr" presetSubtype="1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500"/>
                                        <p:tgtEl>
                                          <p:spTgt spid="9"/>
                                        </p:tgtEl>
                                      </p:cBhvr>
                                    </p:animEffect>
                                  </p:childTnLst>
                                </p:cTn>
                              </p:par>
                            </p:childTnLst>
                          </p:cTn>
                        </p:par>
                        <p:par>
                          <p:cTn id="42" fill="hold">
                            <p:stCondLst>
                              <p:cond delay="1000"/>
                            </p:stCondLst>
                            <p:childTnLst>
                              <p:par>
                                <p:cTn id="43" presetID="14" presetClass="entr" presetSubtype="1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500"/>
                                        <p:tgtEl>
                                          <p:spTgt spid="12"/>
                                        </p:tgtEl>
                                      </p:cBhvr>
                                    </p:animEffect>
                                  </p:childTnLst>
                                </p:cTn>
                              </p:par>
                            </p:childTnLst>
                          </p:cTn>
                        </p:par>
                        <p:par>
                          <p:cTn id="46" fill="hold">
                            <p:stCondLst>
                              <p:cond delay="1500"/>
                            </p:stCondLst>
                            <p:childTnLst>
                              <p:par>
                                <p:cTn id="47" presetID="22" presetClass="entr" presetSubtype="4"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par>
                                <p:cTn id="50" presetID="22" presetClass="entr" presetSubtype="4"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childTnLst>
                          </p:cTn>
                        </p:par>
                        <p:par>
                          <p:cTn id="56" fill="hold">
                            <p:stCondLst>
                              <p:cond delay="2000"/>
                            </p:stCondLst>
                            <p:childTnLst>
                              <p:par>
                                <p:cTn id="57" presetID="14" presetClass="entr" presetSubtype="1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randombar(horizontal)">
                                      <p:cBhvr>
                                        <p:cTn id="59" dur="500"/>
                                        <p:tgtEl>
                                          <p:spTgt spid="44"/>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randombar(horizontal)">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500"/>
                                        <p:tgtEl>
                                          <p:spTgt spid="38"/>
                                        </p:tgtEl>
                                      </p:cBhvr>
                                    </p:animEffect>
                                  </p:childTnLst>
                                </p:cTn>
                              </p:par>
                            </p:childTnLst>
                          </p:cTn>
                        </p:par>
                        <p:par>
                          <p:cTn id="68" fill="hold">
                            <p:stCondLst>
                              <p:cond delay="500"/>
                            </p:stCondLst>
                            <p:childTnLst>
                              <p:par>
                                <p:cTn id="69" presetID="14" presetClass="entr" presetSubtype="10" fill="hold" grpId="0"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randombar(horizontal)">
                                      <p:cBhvr>
                                        <p:cTn id="71" dur="500"/>
                                        <p:tgtEl>
                                          <p:spTgt spid="39"/>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childTnLst>
                          </p:cTn>
                        </p:par>
                        <p:par>
                          <p:cTn id="79" fill="hold">
                            <p:stCondLst>
                              <p:cond delay="1500"/>
                            </p:stCondLst>
                            <p:childTnLst>
                              <p:par>
                                <p:cTn id="80" presetID="14" presetClass="entr" presetSubtype="1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randombar(horizontal)">
                                      <p:cBhvr>
                                        <p:cTn id="82" dur="500"/>
                                        <p:tgtEl>
                                          <p:spTgt spid="18"/>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randombar(horizontal)">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down)">
                                      <p:cBhvr>
                                        <p:cTn id="90" dur="500"/>
                                        <p:tgtEl>
                                          <p:spTgt spid="61"/>
                                        </p:tgtEl>
                                      </p:cBhvr>
                                    </p:animEffect>
                                  </p:childTnLst>
                                </p:cTn>
                              </p:par>
                              <p:par>
                                <p:cTn id="91" presetID="22" presetClass="entr" presetSubtype="4"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wipe(down)">
                                      <p:cBhvr>
                                        <p:cTn id="93" dur="500"/>
                                        <p:tgtEl>
                                          <p:spTgt spid="63"/>
                                        </p:tgtEl>
                                      </p:cBhvr>
                                    </p:animEffect>
                                  </p:childTnLst>
                                </p:cTn>
                              </p:par>
                              <p:par>
                                <p:cTn id="94" presetID="22" presetClass="entr" presetSubtype="4" fill="hold" nodeType="with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down)">
                                      <p:cBhvr>
                                        <p:cTn id="96" dur="500"/>
                                        <p:tgtEl>
                                          <p:spTgt spid="66"/>
                                        </p:tgtEl>
                                      </p:cBhvr>
                                    </p:animEffect>
                                  </p:childTnLst>
                                </p:cTn>
                              </p:par>
                            </p:childTnLst>
                          </p:cTn>
                        </p:par>
                        <p:par>
                          <p:cTn id="97" fill="hold">
                            <p:stCondLst>
                              <p:cond delay="500"/>
                            </p:stCondLst>
                            <p:childTnLst>
                              <p:par>
                                <p:cTn id="98" presetID="14" presetClass="entr" presetSubtype="10" fill="hold" grpId="0" nodeType="after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randombar(horizontal)">
                                      <p:cBhvr>
                                        <p:cTn id="100" dur="500"/>
                                        <p:tgtEl>
                                          <p:spTgt spid="46"/>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randombar(horizontal)">
                                      <p:cBhvr>
                                        <p:cTn id="105" dur="500"/>
                                        <p:tgtEl>
                                          <p:spTgt spid="26"/>
                                        </p:tgtEl>
                                      </p:cBhvr>
                                    </p:animEffect>
                                  </p:childTnLst>
                                </p:cTn>
                              </p:par>
                            </p:childTnLst>
                          </p:cTn>
                        </p:par>
                        <p:par>
                          <p:cTn id="106" fill="hold">
                            <p:stCondLst>
                              <p:cond delay="500"/>
                            </p:stCondLst>
                            <p:childTnLst>
                              <p:par>
                                <p:cTn id="107" presetID="14" presetClass="entr" presetSubtype="10" fill="hold" grpId="0" nodeType="after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randombar(horizontal)">
                                      <p:cBhvr>
                                        <p:cTn id="109" dur="500"/>
                                        <p:tgtEl>
                                          <p:spTgt spid="24"/>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randombar(horizontal)">
                                      <p:cBhvr>
                                        <p:cTn id="1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8" grpId="0" animBg="1"/>
      <p:bldP spid="9" grpId="0" animBg="1"/>
      <p:bldP spid="10" grpId="0" animBg="1"/>
      <p:bldP spid="11" grpId="0" animBg="1"/>
      <p:bldP spid="12" grpId="0" animBg="1"/>
      <p:bldP spid="16" grpId="0" animBg="1"/>
      <p:bldP spid="17" grpId="0" animBg="1"/>
      <p:bldP spid="18" grpId="0" animBg="1"/>
      <p:bldP spid="43" grpId="0"/>
      <p:bldP spid="44" grpId="0"/>
      <p:bldP spid="45" grpId="0"/>
      <p:bldP spid="46" grpId="0" animBg="1"/>
      <p:bldP spid="38" grpId="0" animBg="1"/>
      <p:bldP spid="39" grpId="0" animBg="1"/>
      <p:bldP spid="41" grpId="0"/>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0FAD0-D835-4907-A05B-BEC98EF0CE9E}"/>
              </a:ext>
            </a:extLst>
          </p:cNvPr>
          <p:cNvSpPr>
            <a:spLocks noGrp="1"/>
          </p:cNvSpPr>
          <p:nvPr>
            <p:ph type="title"/>
          </p:nvPr>
        </p:nvSpPr>
        <p:spPr/>
        <p:txBody>
          <a:bodyPr/>
          <a:lstStyle/>
          <a:p>
            <a:r>
              <a:rPr lang="ja-JP" altLang="en-US" b="0" i="0">
                <a:solidFill>
                  <a:srgbClr val="000000"/>
                </a:solidFill>
                <a:effectLst/>
                <a:latin typeface="ヒラギノ角ゴ ProN W3"/>
              </a:rPr>
              <a:t>論理の基本：ピラミッドストラクチャー（</a:t>
            </a:r>
            <a:r>
              <a:rPr lang="ja-JP" altLang="en-US">
                <a:solidFill>
                  <a:srgbClr val="000000"/>
                </a:solidFill>
                <a:latin typeface="ヒラギノ角ゴ ProN W3"/>
              </a:rPr>
              <a:t>講座</a:t>
            </a:r>
            <a:r>
              <a:rPr lang="ja-JP" altLang="en-US" b="0" i="0">
                <a:solidFill>
                  <a:srgbClr val="000000"/>
                </a:solidFill>
                <a:effectLst/>
                <a:latin typeface="ヒラギノ角ゴ ProN W3"/>
              </a:rPr>
              <a:t>の中で学びます）</a:t>
            </a:r>
            <a:endParaRPr kumimoji="1" lang="ja-JP" altLang="en-US" dirty="0"/>
          </a:p>
        </p:txBody>
      </p:sp>
      <p:sp>
        <p:nvSpPr>
          <p:cNvPr id="3" name="コンテンツ プレースホルダー 2">
            <a:extLst>
              <a:ext uri="{FF2B5EF4-FFF2-40B4-BE49-F238E27FC236}">
                <a16:creationId xmlns:a16="http://schemas.microsoft.com/office/drawing/2014/main" id="{1F4C1F54-6104-4C6C-B258-6C1C1BA3626C}"/>
              </a:ext>
            </a:extLst>
          </p:cNvPr>
          <p:cNvSpPr>
            <a:spLocks noGrp="1"/>
          </p:cNvSpPr>
          <p:nvPr>
            <p:ph idx="1"/>
          </p:nvPr>
        </p:nvSpPr>
        <p:spPr/>
        <p:txBody>
          <a:bodyPr>
            <a:normAutofit/>
          </a:bodyPr>
          <a:lstStyle/>
          <a:p>
            <a:r>
              <a:rPr kumimoji="1" lang="ja-JP" altLang="en-US" sz="2400" dirty="0"/>
              <a:t>先ほどの例のように、伝えたい</a:t>
            </a:r>
            <a:r>
              <a:rPr lang="ja-JP" altLang="en-US" sz="2400" b="0" i="0" dirty="0">
                <a:solidFill>
                  <a:srgbClr val="000000"/>
                </a:solidFill>
                <a:effectLst/>
                <a:latin typeface="ヒラギノ角ゴ ProN W3"/>
              </a:rPr>
              <a:t>主張とその根拠を構造的に表した</a:t>
            </a:r>
            <a:r>
              <a:rPr lang="ja-JP" altLang="en-US" sz="2400" b="0" i="0">
                <a:solidFill>
                  <a:srgbClr val="000000"/>
                </a:solidFill>
                <a:effectLst/>
                <a:latin typeface="ヒラギノ角ゴ ProN W3"/>
              </a:rPr>
              <a:t>ものを</a:t>
            </a:r>
            <a:br>
              <a:rPr lang="en-US" altLang="ja-JP" sz="2400" b="0" i="0" dirty="0">
                <a:solidFill>
                  <a:srgbClr val="000000"/>
                </a:solidFill>
                <a:effectLst/>
                <a:latin typeface="ヒラギノ角ゴ ProN W3"/>
              </a:rPr>
            </a:br>
            <a:r>
              <a:rPr lang="ja-JP" altLang="en-US" sz="2400" b="0" i="0">
                <a:solidFill>
                  <a:srgbClr val="000000"/>
                </a:solidFill>
                <a:effectLst/>
                <a:latin typeface="ヒラギノ角ゴ ProN W3"/>
              </a:rPr>
              <a:t>「</a:t>
            </a:r>
            <a:r>
              <a:rPr lang="ja-JP" altLang="en-US" sz="2400" b="0" i="0" dirty="0">
                <a:solidFill>
                  <a:srgbClr val="000000"/>
                </a:solidFill>
                <a:effectLst/>
                <a:latin typeface="ヒラギノ角ゴ ProN W3"/>
              </a:rPr>
              <a:t>ピラミッドストラクチャー」と</a:t>
            </a:r>
            <a:r>
              <a:rPr lang="ja-JP" altLang="en-US" sz="2400" b="0" i="0">
                <a:solidFill>
                  <a:srgbClr val="000000"/>
                </a:solidFill>
                <a:effectLst/>
                <a:latin typeface="ヒラギノ角ゴ ProN W3"/>
              </a:rPr>
              <a:t>言います。</a:t>
            </a:r>
            <a:endParaRPr lang="en-US" altLang="ja-JP" sz="2400" b="0" i="0" dirty="0">
              <a:solidFill>
                <a:srgbClr val="000000"/>
              </a:solidFill>
              <a:effectLst/>
              <a:latin typeface="ヒラギノ角ゴ ProN W3"/>
            </a:endParaRPr>
          </a:p>
          <a:p>
            <a:pPr marL="0" indent="0">
              <a:buNone/>
            </a:pPr>
            <a:r>
              <a:rPr lang="ja-JP" altLang="en-US" sz="2400">
                <a:solidFill>
                  <a:srgbClr val="000000"/>
                </a:solidFill>
                <a:latin typeface="ヒラギノ角ゴ ProN W3"/>
              </a:rPr>
              <a:t>　（三角形みたいだから）</a:t>
            </a:r>
            <a:endParaRPr kumimoji="1" lang="ja-JP" altLang="en-US" sz="2400" dirty="0"/>
          </a:p>
        </p:txBody>
      </p:sp>
      <p:sp>
        <p:nvSpPr>
          <p:cNvPr id="4" name="スライド番号プレースホルダー 3">
            <a:extLst>
              <a:ext uri="{FF2B5EF4-FFF2-40B4-BE49-F238E27FC236}">
                <a16:creationId xmlns:a16="http://schemas.microsoft.com/office/drawing/2014/main" id="{378454A1-72FB-471A-AD21-E984042A4B7F}"/>
              </a:ext>
            </a:extLst>
          </p:cNvPr>
          <p:cNvSpPr>
            <a:spLocks noGrp="1"/>
          </p:cNvSpPr>
          <p:nvPr>
            <p:ph type="sldNum" sz="quarter" idx="4"/>
          </p:nvPr>
        </p:nvSpPr>
        <p:spPr/>
        <p:txBody>
          <a:bodyPr/>
          <a:lstStyle/>
          <a:p>
            <a:fld id="{C5CBEA7B-64A4-4354-845E-AE91C99E82B0}" type="slidenum">
              <a:rPr lang="ja-JP" altLang="en-US" smtClean="0"/>
              <a:pPr/>
              <a:t>26</a:t>
            </a:fld>
            <a:endParaRPr lang="ja-JP" altLang="en-US" dirty="0"/>
          </a:p>
        </p:txBody>
      </p:sp>
      <p:sp>
        <p:nvSpPr>
          <p:cNvPr id="23" name="正方形/長方形 22">
            <a:extLst>
              <a:ext uri="{FF2B5EF4-FFF2-40B4-BE49-F238E27FC236}">
                <a16:creationId xmlns:a16="http://schemas.microsoft.com/office/drawing/2014/main" id="{6F53DA85-12DA-4F63-8A2F-6955EF785843}"/>
              </a:ext>
            </a:extLst>
          </p:cNvPr>
          <p:cNvSpPr/>
          <p:nvPr/>
        </p:nvSpPr>
        <p:spPr>
          <a:xfrm>
            <a:off x="5455442" y="3016529"/>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メイリオ" panose="020B0604030504040204" pitchFamily="50" charset="-128"/>
                <a:ea typeface="メイリオ" panose="020B0604030504040204" pitchFamily="50" charset="-128"/>
              </a:rPr>
              <a:t>結論</a:t>
            </a:r>
            <a:endParaRPr lang="ja-JP" altLang="en-US" sz="1400"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9E85E226-FEBE-4C1D-A8B5-665A23DA699C}"/>
              </a:ext>
            </a:extLst>
          </p:cNvPr>
          <p:cNvSpPr/>
          <p:nvPr/>
        </p:nvSpPr>
        <p:spPr>
          <a:xfrm>
            <a:off x="3820380"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根拠①</a:t>
            </a:r>
          </a:p>
        </p:txBody>
      </p:sp>
      <p:sp>
        <p:nvSpPr>
          <p:cNvPr id="25" name="正方形/長方形 24">
            <a:extLst>
              <a:ext uri="{FF2B5EF4-FFF2-40B4-BE49-F238E27FC236}">
                <a16:creationId xmlns:a16="http://schemas.microsoft.com/office/drawing/2014/main" id="{1B43815D-0819-4B64-9F0E-AA697BF600BE}"/>
              </a:ext>
            </a:extLst>
          </p:cNvPr>
          <p:cNvSpPr/>
          <p:nvPr/>
        </p:nvSpPr>
        <p:spPr>
          <a:xfrm>
            <a:off x="5455442"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根拠②</a:t>
            </a:r>
          </a:p>
        </p:txBody>
      </p:sp>
      <p:sp>
        <p:nvSpPr>
          <p:cNvPr id="26" name="正方形/長方形 25">
            <a:extLst>
              <a:ext uri="{FF2B5EF4-FFF2-40B4-BE49-F238E27FC236}">
                <a16:creationId xmlns:a16="http://schemas.microsoft.com/office/drawing/2014/main" id="{2BB7FAE2-69AD-45B5-9C11-D6D4A207FAC4}"/>
              </a:ext>
            </a:extLst>
          </p:cNvPr>
          <p:cNvSpPr/>
          <p:nvPr/>
        </p:nvSpPr>
        <p:spPr>
          <a:xfrm>
            <a:off x="7104112"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根拠③</a:t>
            </a:r>
          </a:p>
        </p:txBody>
      </p:sp>
      <p:cxnSp>
        <p:nvCxnSpPr>
          <p:cNvPr id="27" name="コネクタ: カギ線 26">
            <a:extLst>
              <a:ext uri="{FF2B5EF4-FFF2-40B4-BE49-F238E27FC236}">
                <a16:creationId xmlns:a16="http://schemas.microsoft.com/office/drawing/2014/main" id="{0542996A-5131-4227-AA57-067F1F85C608}"/>
              </a:ext>
            </a:extLst>
          </p:cNvPr>
          <p:cNvCxnSpPr>
            <a:cxnSpLocks/>
            <a:stCxn id="24" idx="0"/>
            <a:endCxn id="23" idx="2"/>
          </p:cNvCxnSpPr>
          <p:nvPr/>
        </p:nvCxnSpPr>
        <p:spPr>
          <a:xfrm rot="5400000" flipH="1" flipV="1">
            <a:off x="5007741" y="3341338"/>
            <a:ext cx="556487" cy="163506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コネクタ: カギ線 27">
            <a:extLst>
              <a:ext uri="{FF2B5EF4-FFF2-40B4-BE49-F238E27FC236}">
                <a16:creationId xmlns:a16="http://schemas.microsoft.com/office/drawing/2014/main" id="{33E0BB8E-2F76-463E-BAF6-4034771D08F7}"/>
              </a:ext>
            </a:extLst>
          </p:cNvPr>
          <p:cNvCxnSpPr>
            <a:cxnSpLocks/>
            <a:stCxn id="26" idx="0"/>
            <a:endCxn id="23" idx="2"/>
          </p:cNvCxnSpPr>
          <p:nvPr/>
        </p:nvCxnSpPr>
        <p:spPr>
          <a:xfrm rot="16200000" flipV="1">
            <a:off x="6649607" y="3334534"/>
            <a:ext cx="556487" cy="164867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9" name="直線コネクタ 28">
            <a:extLst>
              <a:ext uri="{FF2B5EF4-FFF2-40B4-BE49-F238E27FC236}">
                <a16:creationId xmlns:a16="http://schemas.microsoft.com/office/drawing/2014/main" id="{7D84B89E-41F7-4261-8ECC-64BC6061CFEA}"/>
              </a:ext>
            </a:extLst>
          </p:cNvPr>
          <p:cNvCxnSpPr>
            <a:cxnSpLocks/>
            <a:stCxn id="23" idx="2"/>
            <a:endCxn id="25" idx="0"/>
          </p:cNvCxnSpPr>
          <p:nvPr/>
        </p:nvCxnSpPr>
        <p:spPr>
          <a:xfrm>
            <a:off x="6103514" y="3880626"/>
            <a:ext cx="0" cy="556487"/>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 name="テキスト ボックス 11">
            <a:extLst>
              <a:ext uri="{FF2B5EF4-FFF2-40B4-BE49-F238E27FC236}">
                <a16:creationId xmlns:a16="http://schemas.microsoft.com/office/drawing/2014/main" id="{8E15DF15-B0E3-49BB-85E5-C8E50441CD50}"/>
              </a:ext>
            </a:extLst>
          </p:cNvPr>
          <p:cNvSpPr txBox="1"/>
          <p:nvPr/>
        </p:nvSpPr>
        <p:spPr>
          <a:xfrm>
            <a:off x="6888088" y="2996953"/>
            <a:ext cx="1350634" cy="877163"/>
          </a:xfrm>
          <a:prstGeom prst="rect">
            <a:avLst/>
          </a:prstGeom>
          <a:noFill/>
        </p:spPr>
        <p:txBody>
          <a:bodyPr wrap="square" rtlCol="0">
            <a:spAutoFit/>
          </a:bodyPr>
          <a:lstStyle/>
          <a:p>
            <a:pPr>
              <a:spcBef>
                <a:spcPts val="600"/>
              </a:spcBef>
            </a:pPr>
            <a:r>
              <a:rPr lang="ja-JP" altLang="en-US" sz="1000" u="sng" dirty="0">
                <a:latin typeface="メイリオ" panose="020B0604030504040204" pitchFamily="50" charset="-128"/>
                <a:ea typeface="メイリオ" panose="020B0604030504040204" pitchFamily="50" charset="-128"/>
              </a:rPr>
              <a:t>隠れた前提条件</a:t>
            </a:r>
            <a:endParaRPr lang="en-US" altLang="ja-JP" sz="1000" u="sng" dirty="0">
              <a:latin typeface="メイリオ" panose="020B0604030504040204" pitchFamily="50" charset="-128"/>
              <a:ea typeface="メイリオ" panose="020B0604030504040204" pitchFamily="50" charset="-128"/>
            </a:endParaRPr>
          </a:p>
          <a:p>
            <a:pPr>
              <a:spcBef>
                <a:spcPts val="600"/>
              </a:spcBef>
            </a:pPr>
            <a:r>
              <a:rPr lang="ja-JP" altLang="en-US" sz="1200" dirty="0">
                <a:latin typeface="メイリオ" panose="020B0604030504040204" pitchFamily="50" charset="-128"/>
                <a:ea typeface="メイリオ" panose="020B0604030504040204" pitchFamily="50" charset="-128"/>
              </a:rPr>
              <a:t>状況：</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事実：</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疑問：</a:t>
            </a:r>
            <a:endParaRPr lang="en-US" altLang="ja-JP"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4598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8C448-0274-BD0D-D4BA-1ECB49930ED2}"/>
              </a:ext>
            </a:extLst>
          </p:cNvPr>
          <p:cNvSpPr>
            <a:spLocks noGrp="1"/>
          </p:cNvSpPr>
          <p:nvPr>
            <p:ph type="title"/>
          </p:nvPr>
        </p:nvSpPr>
        <p:spPr/>
        <p:txBody>
          <a:bodyPr/>
          <a:lstStyle/>
          <a:p>
            <a:r>
              <a:rPr kumimoji="1" lang="ja-JP" altLang="en-US"/>
              <a:t>先輩コンサルタントのお言葉</a:t>
            </a:r>
          </a:p>
        </p:txBody>
      </p:sp>
      <p:sp>
        <p:nvSpPr>
          <p:cNvPr id="3" name="コンテンツ プレースホルダー 2">
            <a:extLst>
              <a:ext uri="{FF2B5EF4-FFF2-40B4-BE49-F238E27FC236}">
                <a16:creationId xmlns:a16="http://schemas.microsoft.com/office/drawing/2014/main" id="{01604294-2629-CE55-8420-4B3130B28346}"/>
              </a:ext>
            </a:extLst>
          </p:cNvPr>
          <p:cNvSpPr>
            <a:spLocks noGrp="1"/>
          </p:cNvSpPr>
          <p:nvPr>
            <p:ph idx="1"/>
          </p:nvPr>
        </p:nvSpPr>
        <p:spPr>
          <a:xfrm>
            <a:off x="609600" y="891129"/>
            <a:ext cx="10972800" cy="5292000"/>
          </a:xfrm>
        </p:spPr>
        <p:txBody>
          <a:bodyPr>
            <a:normAutofit/>
          </a:bodyPr>
          <a:lstStyle/>
          <a:p>
            <a:pPr marL="0" indent="0">
              <a:buNone/>
            </a:pPr>
            <a:r>
              <a:rPr kumimoji="1" lang="ja-JP" altLang="en-US" sz="2400"/>
              <a:t>「コンサルタントは部外者である。</a:t>
            </a:r>
            <a:endParaRPr kumimoji="1" lang="en-US" altLang="ja-JP" sz="2400" dirty="0"/>
          </a:p>
          <a:p>
            <a:pPr marL="0" indent="0">
              <a:buNone/>
            </a:pPr>
            <a:br>
              <a:rPr kumimoji="1" lang="en-US" altLang="ja-JP" sz="2400" dirty="0"/>
            </a:br>
            <a:r>
              <a:rPr kumimoji="1" lang="ja-JP" altLang="en-US" sz="2400"/>
              <a:t>部外者がその事業の専門家であり当事者であるクライアントに納得してもらうには、第一義的には論理による説得しかない。</a:t>
            </a:r>
            <a:endParaRPr kumimoji="1" lang="en-US" altLang="ja-JP" sz="2400" dirty="0"/>
          </a:p>
          <a:p>
            <a:pPr marL="0" indent="0">
              <a:buNone/>
            </a:pPr>
            <a:br>
              <a:rPr kumimoji="1" lang="en-US" altLang="ja-JP" sz="2400" dirty="0"/>
            </a:br>
            <a:r>
              <a:rPr kumimoji="1" lang="ja-JP" altLang="en-US" sz="2400"/>
              <a:t>事業の専門知識も十分でなく、</a:t>
            </a:r>
            <a:endParaRPr kumimoji="1" lang="en-US" altLang="ja-JP" sz="2400" dirty="0"/>
          </a:p>
          <a:p>
            <a:pPr marL="0" indent="0">
              <a:buNone/>
            </a:pPr>
            <a:r>
              <a:rPr kumimoji="1" lang="ja-JP" altLang="en-US" sz="2400"/>
              <a:t>社員のような共感ベースも持ち合わせていないとなったら、</a:t>
            </a:r>
            <a:endParaRPr kumimoji="1" lang="en-US" altLang="ja-JP" sz="2400" dirty="0"/>
          </a:p>
          <a:p>
            <a:pPr marL="0" indent="0">
              <a:buNone/>
            </a:pPr>
            <a:endParaRPr kumimoji="1" lang="en-US" altLang="ja-JP" sz="2400" dirty="0"/>
          </a:p>
          <a:p>
            <a:pPr marL="0" indent="0">
              <a:buNone/>
            </a:pPr>
            <a:r>
              <a:rPr kumimoji="1" lang="ja-JP" altLang="en-US" sz="2400" b="1" u="sng"/>
              <a:t>言うことが</a:t>
            </a:r>
            <a:r>
              <a:rPr lang="en-US" altLang="ja-JP" sz="2400" b="1" u="sng" dirty="0"/>
              <a:t>“</a:t>
            </a:r>
            <a:r>
              <a:rPr lang="ja-JP" altLang="en-US" sz="2400" b="1" u="sng"/>
              <a:t>論理的に正しく、頷ける</a:t>
            </a:r>
            <a:r>
              <a:rPr kumimoji="1" lang="en-US" altLang="ja-JP" sz="2400" b="1" u="sng" dirty="0"/>
              <a:t>”</a:t>
            </a:r>
            <a:r>
              <a:rPr kumimoji="1" lang="ja-JP" altLang="en-US" sz="2400" b="1" u="sng"/>
              <a:t>というのでなければ、</a:t>
            </a:r>
            <a:endParaRPr kumimoji="1" lang="en-US" altLang="ja-JP" sz="2400" b="1" u="sng" dirty="0"/>
          </a:p>
          <a:p>
            <a:pPr marL="0" indent="0">
              <a:buNone/>
            </a:pPr>
            <a:endParaRPr lang="en-US" altLang="ja-JP" sz="2400" b="1" u="sng" dirty="0"/>
          </a:p>
          <a:p>
            <a:pPr marL="0" indent="0">
              <a:buNone/>
            </a:pPr>
            <a:r>
              <a:rPr kumimoji="1" lang="ja-JP" altLang="en-US" sz="2400" b="1" u="sng"/>
              <a:t>説得の根拠はまるで存在しないのである。</a:t>
            </a:r>
            <a:r>
              <a:rPr kumimoji="1" lang="ja-JP" altLang="en-US" sz="2400"/>
              <a:t>」</a:t>
            </a:r>
          </a:p>
        </p:txBody>
      </p:sp>
      <p:sp>
        <p:nvSpPr>
          <p:cNvPr id="4" name="スライド番号プレースホルダー 3">
            <a:extLst>
              <a:ext uri="{FF2B5EF4-FFF2-40B4-BE49-F238E27FC236}">
                <a16:creationId xmlns:a16="http://schemas.microsoft.com/office/drawing/2014/main" id="{4433F7DA-0967-7570-9657-1470BCCE414F}"/>
              </a:ext>
            </a:extLst>
          </p:cNvPr>
          <p:cNvSpPr>
            <a:spLocks noGrp="1"/>
          </p:cNvSpPr>
          <p:nvPr>
            <p:ph type="sldNum" sz="quarter" idx="4"/>
          </p:nvPr>
        </p:nvSpPr>
        <p:spPr/>
        <p:txBody>
          <a:bodyPr/>
          <a:lstStyle/>
          <a:p>
            <a:fld id="{C5CBEA7B-64A4-4354-845E-AE91C99E82B0}" type="slidenum">
              <a:rPr lang="ja-JP" altLang="en-US" smtClean="0"/>
              <a:pPr/>
              <a:t>27</a:t>
            </a:fld>
            <a:endParaRPr lang="ja-JP" altLang="en-US" dirty="0"/>
          </a:p>
        </p:txBody>
      </p:sp>
      <p:sp>
        <p:nvSpPr>
          <p:cNvPr id="5" name="テキスト ボックス 4">
            <a:extLst>
              <a:ext uri="{FF2B5EF4-FFF2-40B4-BE49-F238E27FC236}">
                <a16:creationId xmlns:a16="http://schemas.microsoft.com/office/drawing/2014/main" id="{8A5B13E1-47AF-5791-F109-6DBC105C73AB}"/>
              </a:ext>
            </a:extLst>
          </p:cNvPr>
          <p:cNvSpPr txBox="1"/>
          <p:nvPr/>
        </p:nvSpPr>
        <p:spPr>
          <a:xfrm>
            <a:off x="8400256" y="6073719"/>
            <a:ext cx="3305713" cy="276999"/>
          </a:xfrm>
          <a:prstGeom prst="rect">
            <a:avLst/>
          </a:prstGeom>
          <a:noFill/>
        </p:spPr>
        <p:txBody>
          <a:bodyPr wrap="none" rtlCol="0">
            <a:spAutoFit/>
          </a:bodyPr>
          <a:lstStyle/>
          <a:p>
            <a:r>
              <a:rPr kumimoji="1" lang="ja-JP" altLang="en-US" sz="1200">
                <a:latin typeface="Yu Gothic" panose="020B0400000000000000" pitchFamily="34" charset="-128"/>
                <a:ea typeface="Yu Gothic" panose="020B0400000000000000" pitchFamily="34" charset="-128"/>
              </a:rPr>
              <a:t>引用）後</a:t>
            </a:r>
            <a:r>
              <a:rPr kumimoji="1" lang="en-US" altLang="ja-JP" sz="1200" dirty="0">
                <a:latin typeface="Yu Gothic" panose="020B0400000000000000" pitchFamily="34" charset="-128"/>
                <a:ea typeface="Yu Gothic" panose="020B0400000000000000" pitchFamily="34" charset="-128"/>
              </a:rPr>
              <a:t> </a:t>
            </a:r>
            <a:r>
              <a:rPr kumimoji="1" lang="ja-JP" altLang="en-US" sz="1200">
                <a:latin typeface="Yu Gothic" panose="020B0400000000000000" pitchFamily="34" charset="-128"/>
                <a:ea typeface="Yu Gothic" panose="020B0400000000000000" pitchFamily="34" charset="-128"/>
              </a:rPr>
              <a:t>正武</a:t>
            </a:r>
            <a:r>
              <a:rPr kumimoji="1" lang="en-US" altLang="ja-JP" sz="1200" dirty="0">
                <a:latin typeface="Yu Gothic" panose="020B0400000000000000" pitchFamily="34" charset="-128"/>
                <a:ea typeface="Yu Gothic" panose="020B0400000000000000" pitchFamily="34" charset="-128"/>
              </a:rPr>
              <a:t>『</a:t>
            </a:r>
            <a:r>
              <a:rPr kumimoji="1" lang="ja-JP" altLang="en-US" sz="1200">
                <a:latin typeface="Yu Gothic" panose="020B0400000000000000" pitchFamily="34" charset="-128"/>
                <a:ea typeface="Yu Gothic" panose="020B0400000000000000" pitchFamily="34" charset="-128"/>
              </a:rPr>
              <a:t>論理思考と発想の技術</a:t>
            </a:r>
            <a:r>
              <a:rPr kumimoji="1" lang="en-US" altLang="ja-JP" sz="1200" dirty="0">
                <a:latin typeface="Yu Gothic" panose="020B0400000000000000" pitchFamily="34" charset="-128"/>
                <a:ea typeface="Yu Gothic" panose="020B0400000000000000" pitchFamily="34" charset="-128"/>
              </a:rPr>
              <a:t>』</a:t>
            </a:r>
            <a:r>
              <a:rPr kumimoji="1" lang="ja-JP" altLang="en-US" sz="1200">
                <a:latin typeface="Yu Gothic" panose="020B0400000000000000" pitchFamily="34" charset="-128"/>
                <a:ea typeface="Yu Gothic" panose="020B0400000000000000" pitchFamily="34" charset="-128"/>
              </a:rPr>
              <a:t>より</a:t>
            </a:r>
            <a:endParaRPr kumimoji="1" lang="ja-JP" altLang="en-US" sz="1200"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1845700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CF327-0090-6042-CFE3-A75219DCA794}"/>
              </a:ext>
            </a:extLst>
          </p:cNvPr>
          <p:cNvSpPr>
            <a:spLocks noGrp="1"/>
          </p:cNvSpPr>
          <p:nvPr>
            <p:ph type="title"/>
          </p:nvPr>
        </p:nvSpPr>
        <p:spPr/>
        <p:txBody>
          <a:bodyPr/>
          <a:lstStyle/>
          <a:p>
            <a:r>
              <a:rPr kumimoji="1" lang="ja-JP" altLang="en-US"/>
              <a:t>疑問</a:t>
            </a:r>
          </a:p>
        </p:txBody>
      </p:sp>
      <p:sp>
        <p:nvSpPr>
          <p:cNvPr id="3" name="コンテンツ プレースホルダー 2">
            <a:extLst>
              <a:ext uri="{FF2B5EF4-FFF2-40B4-BE49-F238E27FC236}">
                <a16:creationId xmlns:a16="http://schemas.microsoft.com/office/drawing/2014/main" id="{119B6886-9341-4B02-DF3A-E092FE2B3885}"/>
              </a:ext>
            </a:extLst>
          </p:cNvPr>
          <p:cNvSpPr>
            <a:spLocks noGrp="1"/>
          </p:cNvSpPr>
          <p:nvPr>
            <p:ph idx="1"/>
          </p:nvPr>
        </p:nvSpPr>
        <p:spPr/>
        <p:txBody>
          <a:bodyPr>
            <a:normAutofit/>
          </a:bodyPr>
          <a:lstStyle/>
          <a:p>
            <a:pPr marL="0" indent="0" algn="ctr">
              <a:buNone/>
            </a:pPr>
            <a:endParaRPr lang="en-US" altLang="ja-JP" sz="4800" dirty="0"/>
          </a:p>
          <a:p>
            <a:pPr marL="0" indent="0" algn="ctr">
              <a:buNone/>
            </a:pPr>
            <a:endParaRPr lang="en-US" altLang="ja-JP" sz="4800" dirty="0"/>
          </a:p>
          <a:p>
            <a:pPr marL="0" indent="0" algn="ctr">
              <a:buNone/>
            </a:pPr>
            <a:r>
              <a:rPr lang="ja-JP" altLang="en-US" sz="4800" b="1"/>
              <a:t>納得できる論理を積み上げて</a:t>
            </a:r>
            <a:endParaRPr lang="en-US" altLang="ja-JP" sz="4800" b="1" dirty="0"/>
          </a:p>
          <a:p>
            <a:pPr marL="0" indent="0" algn="ctr">
              <a:buNone/>
            </a:pPr>
            <a:r>
              <a:rPr lang="ja-JP" altLang="en-US" sz="4800" b="1"/>
              <a:t>私たちは何を伝えたいのか？</a:t>
            </a:r>
            <a:endParaRPr kumimoji="1" lang="ja-JP" altLang="en-US" sz="4800" b="1"/>
          </a:p>
        </p:txBody>
      </p:sp>
      <p:sp>
        <p:nvSpPr>
          <p:cNvPr id="4" name="スライド番号プレースホルダー 3">
            <a:extLst>
              <a:ext uri="{FF2B5EF4-FFF2-40B4-BE49-F238E27FC236}">
                <a16:creationId xmlns:a16="http://schemas.microsoft.com/office/drawing/2014/main" id="{5DE73178-138B-6E82-589B-07C9ADF323C0}"/>
              </a:ext>
            </a:extLst>
          </p:cNvPr>
          <p:cNvSpPr>
            <a:spLocks noGrp="1"/>
          </p:cNvSpPr>
          <p:nvPr>
            <p:ph type="sldNum" sz="quarter" idx="4"/>
          </p:nvPr>
        </p:nvSpPr>
        <p:spPr/>
        <p:txBody>
          <a:bodyPr/>
          <a:lstStyle/>
          <a:p>
            <a:fld id="{C5CBEA7B-64A4-4354-845E-AE91C99E82B0}" type="slidenum">
              <a:rPr lang="ja-JP" altLang="en-US" smtClean="0"/>
              <a:pPr/>
              <a:t>28</a:t>
            </a:fld>
            <a:endParaRPr lang="ja-JP" altLang="en-US" dirty="0"/>
          </a:p>
        </p:txBody>
      </p:sp>
    </p:spTree>
    <p:extLst>
      <p:ext uri="{BB962C8B-B14F-4D97-AF65-F5344CB8AC3E}">
        <p14:creationId xmlns:p14="http://schemas.microsoft.com/office/powerpoint/2010/main" val="3131497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630011-38A4-5C39-A455-E23DA0F7D957}"/>
              </a:ext>
            </a:extLst>
          </p:cNvPr>
          <p:cNvSpPr>
            <a:spLocks noGrp="1"/>
          </p:cNvSpPr>
          <p:nvPr>
            <p:ph type="title"/>
          </p:nvPr>
        </p:nvSpPr>
        <p:spPr/>
        <p:txBody>
          <a:bodyPr/>
          <a:lstStyle/>
          <a:p>
            <a:r>
              <a:rPr kumimoji="1" lang="en-US" altLang="ja-JP" dirty="0"/>
              <a:t>2</a:t>
            </a:r>
            <a:r>
              <a:rPr kumimoji="1" lang="ja-JP" altLang="en-US"/>
              <a:t>日間の研修で学ぶこと</a:t>
            </a:r>
          </a:p>
        </p:txBody>
      </p:sp>
      <p:sp>
        <p:nvSpPr>
          <p:cNvPr id="3" name="コンテンツ プレースホルダー 2">
            <a:extLst>
              <a:ext uri="{FF2B5EF4-FFF2-40B4-BE49-F238E27FC236}">
                <a16:creationId xmlns:a16="http://schemas.microsoft.com/office/drawing/2014/main" id="{0A885B0D-BFFD-C484-B8CC-585485C0CCE2}"/>
              </a:ext>
            </a:extLst>
          </p:cNvPr>
          <p:cNvSpPr>
            <a:spLocks noGrp="1"/>
          </p:cNvSpPr>
          <p:nvPr>
            <p:ph idx="1"/>
          </p:nvPr>
        </p:nvSpPr>
        <p:spPr/>
        <p:txBody>
          <a:bodyPr/>
          <a:lstStyle/>
          <a:p>
            <a:r>
              <a:rPr lang="ja-JP" altLang="en-US"/>
              <a:t>人に納得してもらえる論理の基本</a:t>
            </a:r>
            <a:endParaRPr lang="en-US" altLang="ja-JP" dirty="0"/>
          </a:p>
          <a:p>
            <a:r>
              <a:rPr lang="ja-JP" altLang="en-US"/>
              <a:t>仕事で求められる問題解決の基本</a:t>
            </a:r>
            <a:endParaRPr lang="en-US" altLang="ja-JP" dirty="0"/>
          </a:p>
          <a:p>
            <a:r>
              <a:rPr lang="ja-JP" altLang="en-US"/>
              <a:t>論理思考力を鍛えるトレーニング</a:t>
            </a:r>
            <a:endParaRPr lang="en-US" altLang="ja-JP" dirty="0"/>
          </a:p>
          <a:p>
            <a:r>
              <a:rPr lang="ja-JP" altLang="en-US"/>
              <a:t>問題解決力を鍛えるトレーニング</a:t>
            </a:r>
            <a:endParaRPr lang="en-US" altLang="ja-JP" dirty="0"/>
          </a:p>
          <a:p>
            <a:r>
              <a:rPr lang="ja-JP" altLang="en-US"/>
              <a:t>プレゼンや提案に応用する方法</a:t>
            </a:r>
            <a:endParaRPr lang="en-US" altLang="ja-JP" dirty="0"/>
          </a:p>
          <a:p>
            <a:endParaRPr lang="en-US" altLang="ja-JP" dirty="0"/>
          </a:p>
          <a:p>
            <a:pPr marL="0" indent="0">
              <a:buNone/>
            </a:pP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AC245B3E-5988-7773-1D0B-6F95D2CC47DC}"/>
              </a:ext>
            </a:extLst>
          </p:cNvPr>
          <p:cNvSpPr>
            <a:spLocks noGrp="1"/>
          </p:cNvSpPr>
          <p:nvPr>
            <p:ph type="sldNum" sz="quarter" idx="4"/>
          </p:nvPr>
        </p:nvSpPr>
        <p:spPr/>
        <p:txBody>
          <a:bodyPr/>
          <a:lstStyle/>
          <a:p>
            <a:fld id="{C5CBEA7B-64A4-4354-845E-AE91C99E82B0}" type="slidenum">
              <a:rPr lang="ja-JP" altLang="en-US" smtClean="0"/>
              <a:pPr/>
              <a:t>2</a:t>
            </a:fld>
            <a:endParaRPr lang="ja-JP" altLang="en-US" dirty="0"/>
          </a:p>
        </p:txBody>
      </p:sp>
    </p:spTree>
    <p:extLst>
      <p:ext uri="{BB962C8B-B14F-4D97-AF65-F5344CB8AC3E}">
        <p14:creationId xmlns:p14="http://schemas.microsoft.com/office/powerpoint/2010/main" val="2568852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0B8046-CFA1-144E-B4BE-8068046CBFAA}"/>
              </a:ext>
            </a:extLst>
          </p:cNvPr>
          <p:cNvSpPr>
            <a:spLocks noGrp="1"/>
          </p:cNvSpPr>
          <p:nvPr>
            <p:ph type="title"/>
          </p:nvPr>
        </p:nvSpPr>
        <p:spPr/>
        <p:txBody>
          <a:bodyPr/>
          <a:lstStyle/>
          <a:p>
            <a:r>
              <a:rPr kumimoji="1" lang="ja-JP" altLang="en-US"/>
              <a:t>私たちが伝えたい、かつクライアントが求めていること</a:t>
            </a:r>
          </a:p>
        </p:txBody>
      </p:sp>
      <p:sp>
        <p:nvSpPr>
          <p:cNvPr id="3" name="コンテンツ プレースホルダー 2">
            <a:extLst>
              <a:ext uri="{FF2B5EF4-FFF2-40B4-BE49-F238E27FC236}">
                <a16:creationId xmlns:a16="http://schemas.microsoft.com/office/drawing/2014/main" id="{3328A4FC-A1D5-7A4C-ACE3-9CAC309EFD1C}"/>
              </a:ext>
            </a:extLst>
          </p:cNvPr>
          <p:cNvSpPr>
            <a:spLocks noGrp="1"/>
          </p:cNvSpPr>
          <p:nvPr>
            <p:ph idx="1"/>
          </p:nvPr>
        </p:nvSpPr>
        <p:spPr>
          <a:xfrm>
            <a:off x="609600" y="1988840"/>
            <a:ext cx="10972800" cy="3770631"/>
          </a:xfrm>
        </p:spPr>
        <p:txBody>
          <a:bodyPr/>
          <a:lstStyle/>
          <a:p>
            <a:pPr marL="0" indent="0" algn="ctr">
              <a:buNone/>
            </a:pPr>
            <a:r>
              <a:rPr kumimoji="1" lang="ja-JP" altLang="en-US"/>
              <a:t>成果を出せる</a:t>
            </a:r>
            <a:endParaRPr kumimoji="1" lang="en-US" altLang="ja-JP" dirty="0"/>
          </a:p>
          <a:p>
            <a:pPr marL="0" indent="0" algn="ctr">
              <a:buNone/>
            </a:pPr>
            <a:r>
              <a:rPr kumimoji="1" lang="ja-JP" altLang="en-US" sz="10000" b="1"/>
              <a:t>問題解決</a:t>
            </a:r>
          </a:p>
        </p:txBody>
      </p:sp>
      <p:sp>
        <p:nvSpPr>
          <p:cNvPr id="4" name="スライド番号プレースホルダー 3">
            <a:extLst>
              <a:ext uri="{FF2B5EF4-FFF2-40B4-BE49-F238E27FC236}">
                <a16:creationId xmlns:a16="http://schemas.microsoft.com/office/drawing/2014/main" id="{2C95DD62-E612-5E4B-8786-8A03B0519F51}"/>
              </a:ext>
            </a:extLst>
          </p:cNvPr>
          <p:cNvSpPr>
            <a:spLocks noGrp="1"/>
          </p:cNvSpPr>
          <p:nvPr>
            <p:ph type="sldNum" sz="quarter" idx="4"/>
          </p:nvPr>
        </p:nvSpPr>
        <p:spPr/>
        <p:txBody>
          <a:bodyPr/>
          <a:lstStyle/>
          <a:p>
            <a:fld id="{C5CBEA7B-64A4-4354-845E-AE91C99E82B0}" type="slidenum">
              <a:rPr lang="ja-JP" altLang="en-US" smtClean="0"/>
              <a:pPr/>
              <a:t>29</a:t>
            </a:fld>
            <a:endParaRPr lang="ja-JP" altLang="en-US" dirty="0"/>
          </a:p>
        </p:txBody>
      </p:sp>
    </p:spTree>
    <p:extLst>
      <p:ext uri="{BB962C8B-B14F-4D97-AF65-F5344CB8AC3E}">
        <p14:creationId xmlns:p14="http://schemas.microsoft.com/office/powerpoint/2010/main" val="90133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BCA92-02C8-4C10-8977-8483ACBA85A7}"/>
              </a:ext>
            </a:extLst>
          </p:cNvPr>
          <p:cNvSpPr>
            <a:spLocks noGrp="1"/>
          </p:cNvSpPr>
          <p:nvPr>
            <p:ph type="title"/>
          </p:nvPr>
        </p:nvSpPr>
        <p:spPr/>
        <p:txBody>
          <a:bodyPr/>
          <a:lstStyle/>
          <a:p>
            <a:r>
              <a:rPr kumimoji="1" lang="ja-JP" altLang="en-US"/>
              <a:t>私たちが目指している立場はどっちでしょう？</a:t>
            </a:r>
            <a:endParaRPr kumimoji="1" lang="ja-JP" altLang="en-US" dirty="0"/>
          </a:p>
        </p:txBody>
      </p:sp>
      <p:sp>
        <p:nvSpPr>
          <p:cNvPr id="4" name="スライド番号プレースホルダー 3">
            <a:extLst>
              <a:ext uri="{FF2B5EF4-FFF2-40B4-BE49-F238E27FC236}">
                <a16:creationId xmlns:a16="http://schemas.microsoft.com/office/drawing/2014/main" id="{806DABAE-47E8-4C31-9BE8-A75B845C985B}"/>
              </a:ext>
            </a:extLst>
          </p:cNvPr>
          <p:cNvSpPr>
            <a:spLocks noGrp="1"/>
          </p:cNvSpPr>
          <p:nvPr>
            <p:ph type="sldNum" sz="quarter" idx="4"/>
          </p:nvPr>
        </p:nvSpPr>
        <p:spPr/>
        <p:txBody>
          <a:bodyPr/>
          <a:lstStyle/>
          <a:p>
            <a:fld id="{C5CBEA7B-64A4-4354-845E-AE91C99E82B0}"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F8E3D2DE-924E-42C7-835D-E8DC89877902}"/>
              </a:ext>
            </a:extLst>
          </p:cNvPr>
          <p:cNvSpPr txBox="1"/>
          <p:nvPr/>
        </p:nvSpPr>
        <p:spPr>
          <a:xfrm>
            <a:off x="1931345" y="1904958"/>
            <a:ext cx="4134465" cy="769441"/>
          </a:xfrm>
          <a:prstGeom prst="rect">
            <a:avLst/>
          </a:prstGeom>
          <a:noFill/>
        </p:spPr>
        <p:txBody>
          <a:bodyPr wrap="none" rtlCol="0">
            <a:spAutoFit/>
          </a:bodyPr>
          <a:lstStyle/>
          <a:p>
            <a:pPr algn="ctr"/>
            <a:r>
              <a:rPr lang="ja-JP" altLang="en-US" sz="4400" b="1" dirty="0">
                <a:latin typeface="メイリオ" panose="020B0604030504040204" pitchFamily="50" charset="-128"/>
                <a:ea typeface="メイリオ" panose="020B0604030504040204" pitchFamily="50" charset="-128"/>
              </a:rPr>
              <a:t>コンサルタント</a:t>
            </a:r>
          </a:p>
        </p:txBody>
      </p:sp>
      <p:sp>
        <p:nvSpPr>
          <p:cNvPr id="6" name="テキスト ボックス 5">
            <a:extLst>
              <a:ext uri="{FF2B5EF4-FFF2-40B4-BE49-F238E27FC236}">
                <a16:creationId xmlns:a16="http://schemas.microsoft.com/office/drawing/2014/main" id="{F0036E07-67F9-4017-A755-7D2A0853094D}"/>
              </a:ext>
            </a:extLst>
          </p:cNvPr>
          <p:cNvSpPr txBox="1"/>
          <p:nvPr/>
        </p:nvSpPr>
        <p:spPr>
          <a:xfrm>
            <a:off x="6762458" y="1904958"/>
            <a:ext cx="3005951" cy="769441"/>
          </a:xfrm>
          <a:prstGeom prst="rect">
            <a:avLst/>
          </a:prstGeom>
          <a:noFill/>
        </p:spPr>
        <p:txBody>
          <a:bodyPr wrap="none" rtlCol="0">
            <a:spAutoFit/>
          </a:bodyPr>
          <a:lstStyle/>
          <a:p>
            <a:pPr algn="ctr"/>
            <a:r>
              <a:rPr lang="ja-JP" altLang="en-US" sz="4400" b="1" dirty="0">
                <a:latin typeface="メイリオ" panose="020B0604030504040204" pitchFamily="50" charset="-128"/>
                <a:ea typeface="メイリオ" panose="020B0604030504040204" pitchFamily="50" charset="-128"/>
              </a:rPr>
              <a:t>プランナー</a:t>
            </a:r>
          </a:p>
        </p:txBody>
      </p:sp>
      <p:sp>
        <p:nvSpPr>
          <p:cNvPr id="7" name="テキスト ボックス 6">
            <a:extLst>
              <a:ext uri="{FF2B5EF4-FFF2-40B4-BE49-F238E27FC236}">
                <a16:creationId xmlns:a16="http://schemas.microsoft.com/office/drawing/2014/main" id="{2702D043-2D8C-481F-9BBD-76005EDC0E50}"/>
              </a:ext>
            </a:extLst>
          </p:cNvPr>
          <p:cNvSpPr txBox="1"/>
          <p:nvPr/>
        </p:nvSpPr>
        <p:spPr>
          <a:xfrm>
            <a:off x="2320607" y="2987660"/>
            <a:ext cx="3416320" cy="369332"/>
          </a:xfrm>
          <a:prstGeom prst="rect">
            <a:avLst/>
          </a:prstGeom>
          <a:noFill/>
        </p:spPr>
        <p:txBody>
          <a:bodyPr wrap="none" rtlCol="0">
            <a:spAutoFit/>
          </a:bodyPr>
          <a:lstStyle/>
          <a:p>
            <a:r>
              <a:rPr lang="en-US" altLang="ja-JP" dirty="0">
                <a:latin typeface="Yu Gothic" panose="020B0400000000000000" pitchFamily="34" charset="-128"/>
                <a:ea typeface="Yu Gothic" panose="020B0400000000000000" pitchFamily="34" charset="-128"/>
              </a:rPr>
              <a:t>『</a:t>
            </a:r>
            <a:r>
              <a:rPr lang="ja-JP" altLang="en-US" dirty="0">
                <a:latin typeface="Yu Gothic" panose="020B0400000000000000" pitchFamily="34" charset="-128"/>
                <a:ea typeface="Yu Gothic" panose="020B0400000000000000" pitchFamily="34" charset="-128"/>
              </a:rPr>
              <a:t>問題解決</a:t>
            </a:r>
            <a:r>
              <a:rPr lang="en-US" altLang="ja-JP" dirty="0">
                <a:latin typeface="Yu Gothic" panose="020B0400000000000000" pitchFamily="34" charset="-128"/>
                <a:ea typeface="Yu Gothic" panose="020B0400000000000000" pitchFamily="34" charset="-128"/>
              </a:rPr>
              <a:t>』</a:t>
            </a:r>
            <a:r>
              <a:rPr lang="ja-JP" altLang="en-US" dirty="0">
                <a:latin typeface="Yu Gothic" panose="020B0400000000000000" pitchFamily="34" charset="-128"/>
                <a:ea typeface="Yu Gothic" panose="020B0400000000000000" pitchFamily="34" charset="-128"/>
              </a:rPr>
              <a:t>にコミットする人</a:t>
            </a:r>
            <a:endParaRPr lang="en-US" altLang="ja-JP" dirty="0">
              <a:latin typeface="Yu Gothic" panose="020B0400000000000000" pitchFamily="34" charset="-128"/>
              <a:ea typeface="Yu Gothic" panose="020B0400000000000000" pitchFamily="34" charset="-128"/>
            </a:endParaRPr>
          </a:p>
        </p:txBody>
      </p:sp>
      <p:sp>
        <p:nvSpPr>
          <p:cNvPr id="8" name="テキスト ボックス 7">
            <a:extLst>
              <a:ext uri="{FF2B5EF4-FFF2-40B4-BE49-F238E27FC236}">
                <a16:creationId xmlns:a16="http://schemas.microsoft.com/office/drawing/2014/main" id="{72F93030-F6CC-43FB-83E5-A11231D961C7}"/>
              </a:ext>
            </a:extLst>
          </p:cNvPr>
          <p:cNvSpPr txBox="1"/>
          <p:nvPr/>
        </p:nvSpPr>
        <p:spPr>
          <a:xfrm>
            <a:off x="6903516" y="3003636"/>
            <a:ext cx="2723823" cy="369332"/>
          </a:xfrm>
          <a:prstGeom prst="rect">
            <a:avLst/>
          </a:prstGeom>
          <a:noFill/>
        </p:spPr>
        <p:txBody>
          <a:bodyPr wrap="none" rtlCol="0">
            <a:spAutoFit/>
          </a:bodyPr>
          <a:lstStyle/>
          <a:p>
            <a:r>
              <a:rPr lang="ja-JP" altLang="en-US">
                <a:latin typeface="Yu Gothic" panose="020B0400000000000000" pitchFamily="34" charset="-128"/>
                <a:ea typeface="Yu Gothic" panose="020B0400000000000000" pitchFamily="34" charset="-128"/>
              </a:rPr>
              <a:t>できることを計画する人</a:t>
            </a:r>
            <a:endParaRPr lang="ja-JP" altLang="en-US" dirty="0">
              <a:latin typeface="Yu Gothic" panose="020B0400000000000000" pitchFamily="34" charset="-128"/>
              <a:ea typeface="Yu Gothic" panose="020B0400000000000000" pitchFamily="34" charset="-128"/>
            </a:endParaRPr>
          </a:p>
        </p:txBody>
      </p:sp>
      <p:sp>
        <p:nvSpPr>
          <p:cNvPr id="9" name="テキスト ボックス 8">
            <a:extLst>
              <a:ext uri="{FF2B5EF4-FFF2-40B4-BE49-F238E27FC236}">
                <a16:creationId xmlns:a16="http://schemas.microsoft.com/office/drawing/2014/main" id="{213E287B-51B6-4E37-ADBA-20AC8B74B9F6}"/>
              </a:ext>
            </a:extLst>
          </p:cNvPr>
          <p:cNvSpPr txBox="1"/>
          <p:nvPr/>
        </p:nvSpPr>
        <p:spPr>
          <a:xfrm>
            <a:off x="2660443" y="3356992"/>
            <a:ext cx="2736647" cy="3154710"/>
          </a:xfrm>
          <a:prstGeom prst="rect">
            <a:avLst/>
          </a:prstGeom>
          <a:noFill/>
        </p:spPr>
        <p:txBody>
          <a:bodyPr wrap="none" rtlCol="0">
            <a:spAutoFit/>
          </a:bodyPr>
          <a:lstStyle/>
          <a:p>
            <a:r>
              <a:rPr lang="ja-JP" altLang="en-US" sz="19900" dirty="0">
                <a:solidFill>
                  <a:srgbClr val="0070C0"/>
                </a:solidFill>
                <a:latin typeface="メイリオ" panose="020B0604030504040204" pitchFamily="50" charset="-128"/>
                <a:ea typeface="メイリオ" panose="020B0604030504040204" pitchFamily="50" charset="-128"/>
              </a:rPr>
              <a:t>〇</a:t>
            </a:r>
            <a:endParaRPr lang="ja-JP" altLang="en-US" sz="3200" dirty="0">
              <a:solidFill>
                <a:srgbClr val="0070C0"/>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3B6B997-C84E-40BE-B1DD-44BEAE9D947C}"/>
              </a:ext>
            </a:extLst>
          </p:cNvPr>
          <p:cNvSpPr txBox="1"/>
          <p:nvPr/>
        </p:nvSpPr>
        <p:spPr>
          <a:xfrm>
            <a:off x="6933911" y="3049215"/>
            <a:ext cx="2648482" cy="3770263"/>
          </a:xfrm>
          <a:prstGeom prst="rect">
            <a:avLst/>
          </a:prstGeom>
          <a:noFill/>
        </p:spPr>
        <p:txBody>
          <a:bodyPr wrap="none" rtlCol="0">
            <a:spAutoFit/>
          </a:bodyPr>
          <a:lstStyle/>
          <a:p>
            <a:r>
              <a:rPr lang="en-US" altLang="ja-JP" sz="23900" dirty="0">
                <a:latin typeface="メイリオ" panose="020B0604030504040204" pitchFamily="50" charset="-128"/>
                <a:ea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61B786D0-8076-444A-A31E-3453FC7C34AD}"/>
              </a:ext>
            </a:extLst>
          </p:cNvPr>
          <p:cNvSpPr/>
          <p:nvPr/>
        </p:nvSpPr>
        <p:spPr>
          <a:xfrm>
            <a:off x="1116346" y="3501008"/>
            <a:ext cx="1668028" cy="1008112"/>
          </a:xfrm>
          <a:prstGeom prst="wedgeRectCallout">
            <a:avLst>
              <a:gd name="adj1" fmla="val 36703"/>
              <a:gd name="adj2" fmla="val -69618"/>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3600" b="1">
                <a:solidFill>
                  <a:srgbClr val="C00000"/>
                </a:solidFill>
                <a:latin typeface="Yu Gothic" panose="020B0400000000000000" pitchFamily="34" charset="-128"/>
                <a:ea typeface="Yu Gothic" panose="020B0400000000000000" pitchFamily="34" charset="-128"/>
              </a:rPr>
              <a:t>こっち</a:t>
            </a:r>
            <a:endParaRPr lang="ja-JP" altLang="en-US" sz="3600" b="1" dirty="0">
              <a:solidFill>
                <a:srgbClr val="C00000"/>
              </a:solidFill>
              <a:latin typeface="Yu Gothic" panose="020B0400000000000000" pitchFamily="34" charset="-128"/>
              <a:ea typeface="Yu Gothic" panose="020B0400000000000000" pitchFamily="34" charset="-128"/>
            </a:endParaRPr>
          </a:p>
        </p:txBody>
      </p:sp>
      <p:cxnSp>
        <p:nvCxnSpPr>
          <p:cNvPr id="13" name="直線コネクタ 12">
            <a:extLst>
              <a:ext uri="{FF2B5EF4-FFF2-40B4-BE49-F238E27FC236}">
                <a16:creationId xmlns:a16="http://schemas.microsoft.com/office/drawing/2014/main" id="{D2C09807-96BB-49B8-82EA-33486AD4A314}"/>
              </a:ext>
            </a:extLst>
          </p:cNvPr>
          <p:cNvCxnSpPr/>
          <p:nvPr/>
        </p:nvCxnSpPr>
        <p:spPr>
          <a:xfrm>
            <a:off x="2609607" y="3284984"/>
            <a:ext cx="952172" cy="0"/>
          </a:xfrm>
          <a:prstGeom prst="line">
            <a:avLst/>
          </a:prstGeom>
          <a:ln w="9525">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3577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862BF-E185-4DC3-8A66-FFF45CC3DC63}"/>
              </a:ext>
            </a:extLst>
          </p:cNvPr>
          <p:cNvSpPr>
            <a:spLocks noGrp="1"/>
          </p:cNvSpPr>
          <p:nvPr>
            <p:ph type="title"/>
          </p:nvPr>
        </p:nvSpPr>
        <p:spPr/>
        <p:txBody>
          <a:bodyPr/>
          <a:lstStyle/>
          <a:p>
            <a:r>
              <a:rPr kumimoji="1" lang="ja-JP" altLang="en-US"/>
              <a:t>研修のゴール（再掲載）</a:t>
            </a:r>
            <a:endParaRPr kumimoji="1" lang="ja-JP" altLang="en-US" dirty="0"/>
          </a:p>
        </p:txBody>
      </p:sp>
      <p:sp>
        <p:nvSpPr>
          <p:cNvPr id="3" name="コンテンツ プレースホルダー 2">
            <a:extLst>
              <a:ext uri="{FF2B5EF4-FFF2-40B4-BE49-F238E27FC236}">
                <a16:creationId xmlns:a16="http://schemas.microsoft.com/office/drawing/2014/main" id="{AE7BFF75-1BDA-4903-A1D6-5AC280347466}"/>
              </a:ext>
            </a:extLst>
          </p:cNvPr>
          <p:cNvSpPr>
            <a:spLocks noGrp="1"/>
          </p:cNvSpPr>
          <p:nvPr>
            <p:ph idx="1"/>
          </p:nvPr>
        </p:nvSpPr>
        <p:spPr>
          <a:xfrm>
            <a:off x="1626332" y="954512"/>
            <a:ext cx="8939336" cy="4948975"/>
          </a:xfrm>
        </p:spPr>
        <p:txBody>
          <a:bodyPr anchor="ctr">
            <a:normAutofit/>
          </a:bodyPr>
          <a:lstStyle/>
          <a:p>
            <a:pPr marL="0" indent="0" algn="ctr">
              <a:buNone/>
            </a:pPr>
            <a:r>
              <a:rPr lang="ja-JP" altLang="en-US" sz="6000" b="1" u="sng"/>
              <a:t>論理的</a:t>
            </a:r>
            <a:r>
              <a:rPr lang="en-US" altLang="ja-JP" sz="6000" b="1" dirty="0"/>
              <a:t> </a:t>
            </a:r>
            <a:r>
              <a:rPr lang="ja-JP" altLang="en-US" sz="3200"/>
              <a:t>に</a:t>
            </a:r>
            <a:r>
              <a:rPr lang="en-US" altLang="ja-JP" sz="3200" dirty="0"/>
              <a:t> </a:t>
            </a:r>
            <a:r>
              <a:rPr lang="ja-JP" altLang="en-US" sz="6000" b="1" u="sng"/>
              <a:t>問題解決</a:t>
            </a:r>
            <a:r>
              <a:rPr lang="en-US" altLang="ja-JP" sz="6000" b="1" dirty="0"/>
              <a:t> </a:t>
            </a:r>
            <a:r>
              <a:rPr lang="ja-JP" altLang="en-US" sz="3200"/>
              <a:t>できる</a:t>
            </a:r>
            <a:endParaRPr lang="en-US" altLang="ja-JP" sz="3200" dirty="0"/>
          </a:p>
          <a:p>
            <a:pPr marL="0" indent="0" algn="ctr">
              <a:buNone/>
            </a:pPr>
            <a:br>
              <a:rPr lang="en-US" altLang="ja-JP" sz="3200" dirty="0"/>
            </a:br>
            <a:r>
              <a:rPr lang="ja-JP" altLang="en-US" sz="3200"/>
              <a:t>思考と技術を身につけよう</a:t>
            </a:r>
            <a:endParaRPr lang="ja-JP" altLang="en-US" sz="3200" dirty="0"/>
          </a:p>
        </p:txBody>
      </p:sp>
      <p:sp>
        <p:nvSpPr>
          <p:cNvPr id="4" name="スライド番号プレースホルダー 3">
            <a:extLst>
              <a:ext uri="{FF2B5EF4-FFF2-40B4-BE49-F238E27FC236}">
                <a16:creationId xmlns:a16="http://schemas.microsoft.com/office/drawing/2014/main" id="{C5CA4D96-451E-45CF-9B8F-4DCD9A2EE7FF}"/>
              </a:ext>
            </a:extLst>
          </p:cNvPr>
          <p:cNvSpPr>
            <a:spLocks noGrp="1"/>
          </p:cNvSpPr>
          <p:nvPr>
            <p:ph type="sldNum" sz="quarter" idx="4"/>
          </p:nvPr>
        </p:nvSpPr>
        <p:spPr/>
        <p:txBody>
          <a:bodyPr/>
          <a:lstStyle/>
          <a:p>
            <a:fld id="{C5CBEA7B-64A4-4354-845E-AE91C99E82B0}" type="slidenum">
              <a:rPr lang="ja-JP" altLang="en-US" smtClean="0"/>
              <a:pPr/>
              <a:t>31</a:t>
            </a:fld>
            <a:endParaRPr lang="ja-JP" altLang="en-US" dirty="0"/>
          </a:p>
        </p:txBody>
      </p:sp>
    </p:spTree>
    <p:extLst>
      <p:ext uri="{BB962C8B-B14F-4D97-AF65-F5344CB8AC3E}">
        <p14:creationId xmlns:p14="http://schemas.microsoft.com/office/powerpoint/2010/main" val="40854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630011-38A4-5C39-A455-E23DA0F7D957}"/>
              </a:ext>
            </a:extLst>
          </p:cNvPr>
          <p:cNvSpPr>
            <a:spLocks noGrp="1"/>
          </p:cNvSpPr>
          <p:nvPr>
            <p:ph type="title"/>
          </p:nvPr>
        </p:nvSpPr>
        <p:spPr/>
        <p:txBody>
          <a:bodyPr/>
          <a:lstStyle/>
          <a:p>
            <a:r>
              <a:rPr kumimoji="1" lang="en-US" altLang="ja-JP" dirty="0"/>
              <a:t>2</a:t>
            </a:r>
            <a:r>
              <a:rPr kumimoji="1" lang="ja-JP" altLang="en-US"/>
              <a:t>日間の研修で学ぶこと（再掲載）</a:t>
            </a:r>
          </a:p>
        </p:txBody>
      </p:sp>
      <p:sp>
        <p:nvSpPr>
          <p:cNvPr id="3" name="コンテンツ プレースホルダー 2">
            <a:extLst>
              <a:ext uri="{FF2B5EF4-FFF2-40B4-BE49-F238E27FC236}">
                <a16:creationId xmlns:a16="http://schemas.microsoft.com/office/drawing/2014/main" id="{0A885B0D-BFFD-C484-B8CC-585485C0CCE2}"/>
              </a:ext>
            </a:extLst>
          </p:cNvPr>
          <p:cNvSpPr>
            <a:spLocks noGrp="1"/>
          </p:cNvSpPr>
          <p:nvPr>
            <p:ph idx="1"/>
          </p:nvPr>
        </p:nvSpPr>
        <p:spPr/>
        <p:txBody>
          <a:bodyPr/>
          <a:lstStyle/>
          <a:p>
            <a:r>
              <a:rPr lang="ja-JP" altLang="en-US"/>
              <a:t>人に納得してもらえる論理の基本</a:t>
            </a:r>
            <a:endParaRPr lang="en-US" altLang="ja-JP" dirty="0"/>
          </a:p>
          <a:p>
            <a:r>
              <a:rPr lang="ja-JP" altLang="en-US"/>
              <a:t>仕事で求められる問題解決の基本</a:t>
            </a:r>
            <a:endParaRPr lang="en-US" altLang="ja-JP" dirty="0"/>
          </a:p>
          <a:p>
            <a:r>
              <a:rPr lang="ja-JP" altLang="en-US"/>
              <a:t>論理思考力を鍛えるトレーニング</a:t>
            </a:r>
            <a:endParaRPr lang="en-US" altLang="ja-JP" dirty="0"/>
          </a:p>
          <a:p>
            <a:r>
              <a:rPr lang="ja-JP" altLang="en-US"/>
              <a:t>問題解決力を鍛えるトレーニング</a:t>
            </a:r>
            <a:endParaRPr lang="en-US" altLang="ja-JP" dirty="0"/>
          </a:p>
          <a:p>
            <a:r>
              <a:rPr lang="ja-JP" altLang="en-US"/>
              <a:t>プレゼンや提案に応用する方法</a:t>
            </a:r>
            <a:endParaRPr lang="en-US" altLang="ja-JP" dirty="0"/>
          </a:p>
          <a:p>
            <a:endParaRPr lang="en-US" altLang="ja-JP" dirty="0"/>
          </a:p>
          <a:p>
            <a:pPr marL="0" indent="0">
              <a:buNone/>
            </a:pP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AC245B3E-5988-7773-1D0B-6F95D2CC47DC}"/>
              </a:ext>
            </a:extLst>
          </p:cNvPr>
          <p:cNvSpPr>
            <a:spLocks noGrp="1"/>
          </p:cNvSpPr>
          <p:nvPr>
            <p:ph type="sldNum" sz="quarter" idx="4"/>
          </p:nvPr>
        </p:nvSpPr>
        <p:spPr/>
        <p:txBody>
          <a:bodyPr/>
          <a:lstStyle/>
          <a:p>
            <a:fld id="{C5CBEA7B-64A4-4354-845E-AE91C99E82B0}" type="slidenum">
              <a:rPr lang="ja-JP" altLang="en-US" smtClean="0"/>
              <a:pPr/>
              <a:t>32</a:t>
            </a:fld>
            <a:endParaRPr lang="ja-JP" altLang="en-US" dirty="0"/>
          </a:p>
        </p:txBody>
      </p:sp>
    </p:spTree>
    <p:extLst>
      <p:ext uri="{BB962C8B-B14F-4D97-AF65-F5344CB8AC3E}">
        <p14:creationId xmlns:p14="http://schemas.microsoft.com/office/powerpoint/2010/main" val="70866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正方形/長方形 49">
            <a:extLst>
              <a:ext uri="{FF2B5EF4-FFF2-40B4-BE49-F238E27FC236}">
                <a16:creationId xmlns:a16="http://schemas.microsoft.com/office/drawing/2014/main" id="{47EB6DC2-B71F-787F-F19D-5D771A75C306}"/>
              </a:ext>
            </a:extLst>
          </p:cNvPr>
          <p:cNvSpPr/>
          <p:nvPr/>
        </p:nvSpPr>
        <p:spPr>
          <a:xfrm>
            <a:off x="9103261" y="1587864"/>
            <a:ext cx="2303573" cy="4032448"/>
          </a:xfrm>
          <a:prstGeom prst="rect">
            <a:avLst/>
          </a:prstGeom>
          <a:solidFill>
            <a:schemeClr val="accent2">
              <a:lumMod val="40000"/>
              <a:lumOff val="60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 name="タイトル 1">
            <a:extLst>
              <a:ext uri="{FF2B5EF4-FFF2-40B4-BE49-F238E27FC236}">
                <a16:creationId xmlns:a16="http://schemas.microsoft.com/office/drawing/2014/main" id="{BF7772A8-3CE1-4115-824C-2E0E98652403}"/>
              </a:ext>
            </a:extLst>
          </p:cNvPr>
          <p:cNvSpPr>
            <a:spLocks noGrp="1"/>
          </p:cNvSpPr>
          <p:nvPr>
            <p:ph type="title"/>
          </p:nvPr>
        </p:nvSpPr>
        <p:spPr>
          <a:xfrm>
            <a:off x="609600" y="130622"/>
            <a:ext cx="10972800" cy="490066"/>
          </a:xfrm>
        </p:spPr>
        <p:txBody>
          <a:bodyPr/>
          <a:lstStyle/>
          <a:p>
            <a:r>
              <a:rPr lang="ja-JP" altLang="en-US"/>
              <a:t>論理思考を用いた問題解決の流れ（参考）</a:t>
            </a:r>
            <a:endParaRPr kumimoji="1" lang="ja-JP" altLang="en-US" dirty="0"/>
          </a:p>
        </p:txBody>
      </p:sp>
      <p:sp>
        <p:nvSpPr>
          <p:cNvPr id="4" name="スライド番号プレースホルダー 3">
            <a:extLst>
              <a:ext uri="{FF2B5EF4-FFF2-40B4-BE49-F238E27FC236}">
                <a16:creationId xmlns:a16="http://schemas.microsoft.com/office/drawing/2014/main" id="{8FA01329-77DB-45B9-8CE2-60282F8F7D6E}"/>
              </a:ext>
            </a:extLst>
          </p:cNvPr>
          <p:cNvSpPr>
            <a:spLocks noGrp="1"/>
          </p:cNvSpPr>
          <p:nvPr>
            <p:ph type="sldNum" sz="quarter" idx="4"/>
          </p:nvPr>
        </p:nvSpPr>
        <p:spPr/>
        <p:txBody>
          <a:bodyPr/>
          <a:lstStyle/>
          <a:p>
            <a:fld id="{C5CBEA7B-64A4-4354-845E-AE91C99E82B0}" type="slidenum">
              <a:rPr lang="ja-JP" altLang="en-US" smtClean="0"/>
              <a:pPr/>
              <a:t>33</a:t>
            </a:fld>
            <a:endParaRPr lang="ja-JP" altLang="en-US" dirty="0"/>
          </a:p>
        </p:txBody>
      </p:sp>
      <p:sp>
        <p:nvSpPr>
          <p:cNvPr id="18" name="正方形/長方形 17">
            <a:extLst>
              <a:ext uri="{FF2B5EF4-FFF2-40B4-BE49-F238E27FC236}">
                <a16:creationId xmlns:a16="http://schemas.microsoft.com/office/drawing/2014/main" id="{A5F30118-4B5F-466D-857B-28C065E94945}"/>
              </a:ext>
            </a:extLst>
          </p:cNvPr>
          <p:cNvSpPr/>
          <p:nvPr/>
        </p:nvSpPr>
        <p:spPr>
          <a:xfrm>
            <a:off x="925386"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問題の定義</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0" name="正方形/長方形 19">
            <a:extLst>
              <a:ext uri="{FF2B5EF4-FFF2-40B4-BE49-F238E27FC236}">
                <a16:creationId xmlns:a16="http://schemas.microsoft.com/office/drawing/2014/main" id="{FCBBC31D-F5CD-45A5-BD46-370C54E292AB}"/>
              </a:ext>
            </a:extLst>
          </p:cNvPr>
          <p:cNvSpPr/>
          <p:nvPr/>
        </p:nvSpPr>
        <p:spPr>
          <a:xfrm>
            <a:off x="3690714"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イシューの設定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2" name="正方形/長方形 21">
            <a:extLst>
              <a:ext uri="{FF2B5EF4-FFF2-40B4-BE49-F238E27FC236}">
                <a16:creationId xmlns:a16="http://schemas.microsoft.com/office/drawing/2014/main" id="{B4734B4D-B04B-416B-976D-06B59A8CC330}"/>
              </a:ext>
            </a:extLst>
          </p:cNvPr>
          <p:cNvSpPr/>
          <p:nvPr/>
        </p:nvSpPr>
        <p:spPr>
          <a:xfrm>
            <a:off x="6456040"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解決策の設定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9" name="テキスト ボックス 28">
            <a:extLst>
              <a:ext uri="{FF2B5EF4-FFF2-40B4-BE49-F238E27FC236}">
                <a16:creationId xmlns:a16="http://schemas.microsoft.com/office/drawing/2014/main" id="{145EF4F6-008B-459E-BB27-B29BDCF9E2C5}"/>
              </a:ext>
            </a:extLst>
          </p:cNvPr>
          <p:cNvSpPr txBox="1"/>
          <p:nvPr/>
        </p:nvSpPr>
        <p:spPr>
          <a:xfrm>
            <a:off x="925385"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理想と現実のギャップを分析して構造化する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373BA7AB-0AAF-4242-8EF7-AC24CA876684}"/>
              </a:ext>
            </a:extLst>
          </p:cNvPr>
          <p:cNvSpPr txBox="1"/>
          <p:nvPr/>
        </p:nvSpPr>
        <p:spPr>
          <a:xfrm>
            <a:off x="3686777" y="2673508"/>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ギャップを生み出す</a:t>
            </a:r>
            <a:br>
              <a:rPr lang="en-US" altLang="ja-JP" sz="1400" dirty="0">
                <a:latin typeface="Hiragino Kaku Gothic Pro W3" panose="020B0300000000000000" pitchFamily="34" charset="-128"/>
                <a:ea typeface="Hiragino Kaku Gothic Pro W3" panose="020B0300000000000000" pitchFamily="34" charset="-128"/>
              </a:rPr>
            </a:br>
            <a:r>
              <a:rPr lang="ja-JP" altLang="en-US" sz="1400">
                <a:latin typeface="Hiragino Kaku Gothic Pro W3" panose="020B0300000000000000" pitchFamily="34" charset="-128"/>
                <a:ea typeface="Hiragino Kaku Gothic Pro W3" panose="020B0300000000000000" pitchFamily="34" charset="-128"/>
              </a:rPr>
              <a:t>イシューを設定する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2" name="テキスト ボックス 31">
            <a:extLst>
              <a:ext uri="{FF2B5EF4-FFF2-40B4-BE49-F238E27FC236}">
                <a16:creationId xmlns:a16="http://schemas.microsoft.com/office/drawing/2014/main" id="{9EA7EDF9-5060-4CCD-A4C6-B841883F804C}"/>
              </a:ext>
            </a:extLst>
          </p:cNvPr>
          <p:cNvSpPr txBox="1"/>
          <p:nvPr/>
        </p:nvSpPr>
        <p:spPr>
          <a:xfrm>
            <a:off x="6460896"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解決策を論理的に整理して伝わる表現にする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3" name="矢印: 右 32">
            <a:extLst>
              <a:ext uri="{FF2B5EF4-FFF2-40B4-BE49-F238E27FC236}">
                <a16:creationId xmlns:a16="http://schemas.microsoft.com/office/drawing/2014/main" id="{8D71C331-8EA6-4D27-BCE0-5D7FFDFE12F9}"/>
              </a:ext>
            </a:extLst>
          </p:cNvPr>
          <p:cNvSpPr/>
          <p:nvPr/>
        </p:nvSpPr>
        <p:spPr>
          <a:xfrm>
            <a:off x="3221084"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4" name="矢印: 右 33">
            <a:extLst>
              <a:ext uri="{FF2B5EF4-FFF2-40B4-BE49-F238E27FC236}">
                <a16:creationId xmlns:a16="http://schemas.microsoft.com/office/drawing/2014/main" id="{68B7491F-B28A-4E3F-A3CB-715097988F60}"/>
              </a:ext>
            </a:extLst>
          </p:cNvPr>
          <p:cNvSpPr/>
          <p:nvPr/>
        </p:nvSpPr>
        <p:spPr>
          <a:xfrm>
            <a:off x="5986412"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7" name="正方形/長方形 36">
            <a:extLst>
              <a:ext uri="{FF2B5EF4-FFF2-40B4-BE49-F238E27FC236}">
                <a16:creationId xmlns:a16="http://schemas.microsoft.com/office/drawing/2014/main" id="{7772F6C6-E595-471B-8520-9E3BA2383FA9}"/>
              </a:ext>
            </a:extLst>
          </p:cNvPr>
          <p:cNvSpPr/>
          <p:nvPr/>
        </p:nvSpPr>
        <p:spPr>
          <a:xfrm>
            <a:off x="925385" y="384884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ありたい</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理想の姿</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8" name="正方形/長方形 37">
            <a:extLst>
              <a:ext uri="{FF2B5EF4-FFF2-40B4-BE49-F238E27FC236}">
                <a16:creationId xmlns:a16="http://schemas.microsoft.com/office/drawing/2014/main" id="{40DBB20C-852D-494C-B5C3-9458E26E5278}"/>
              </a:ext>
            </a:extLst>
          </p:cNvPr>
          <p:cNvSpPr/>
          <p:nvPr/>
        </p:nvSpPr>
        <p:spPr>
          <a:xfrm>
            <a:off x="92538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現状とのギャップ</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9" name="正方形/長方形 38">
            <a:extLst>
              <a:ext uri="{FF2B5EF4-FFF2-40B4-BE49-F238E27FC236}">
                <a16:creationId xmlns:a16="http://schemas.microsoft.com/office/drawing/2014/main" id="{FD382745-CB99-4DA6-A4B8-FA51582A6221}"/>
              </a:ext>
            </a:extLst>
          </p:cNvPr>
          <p:cNvSpPr/>
          <p:nvPr/>
        </p:nvSpPr>
        <p:spPr>
          <a:xfrm>
            <a:off x="4309055" y="385265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本質的な</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選択肢</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0" name="正方形/長方形 39">
            <a:extLst>
              <a:ext uri="{FF2B5EF4-FFF2-40B4-BE49-F238E27FC236}">
                <a16:creationId xmlns:a16="http://schemas.microsoft.com/office/drawing/2014/main" id="{04752C25-531D-41AA-9050-9C592ECFEF9B}"/>
              </a:ext>
            </a:extLst>
          </p:cNvPr>
          <p:cNvSpPr/>
          <p:nvPr/>
        </p:nvSpPr>
        <p:spPr>
          <a:xfrm>
            <a:off x="4309055" y="436317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深い仮説を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立てる</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1" name="正方形/長方形 40">
            <a:extLst>
              <a:ext uri="{FF2B5EF4-FFF2-40B4-BE49-F238E27FC236}">
                <a16:creationId xmlns:a16="http://schemas.microsoft.com/office/drawing/2014/main" id="{395002A1-AAC0-4873-B355-1BDB078C97BD}"/>
              </a:ext>
            </a:extLst>
          </p:cNvPr>
          <p:cNvSpPr/>
          <p:nvPr/>
        </p:nvSpPr>
        <p:spPr>
          <a:xfrm>
            <a:off x="430905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イシューの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設定</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2" name="正方形/長方形 41">
            <a:extLst>
              <a:ext uri="{FF2B5EF4-FFF2-40B4-BE49-F238E27FC236}">
                <a16:creationId xmlns:a16="http://schemas.microsoft.com/office/drawing/2014/main" id="{BE691FEA-94AE-4E54-82CB-41152C964A00}"/>
              </a:ext>
            </a:extLst>
          </p:cNvPr>
          <p:cNvSpPr/>
          <p:nvPr/>
        </p:nvSpPr>
        <p:spPr>
          <a:xfrm>
            <a:off x="2396670" y="4353199"/>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ギャップの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構造化</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64" name="直線矢印コネクタ 63">
            <a:extLst>
              <a:ext uri="{FF2B5EF4-FFF2-40B4-BE49-F238E27FC236}">
                <a16:creationId xmlns:a16="http://schemas.microsoft.com/office/drawing/2014/main" id="{17B05E14-FFFC-4E29-BB0D-240BF172DC63}"/>
              </a:ext>
            </a:extLst>
          </p:cNvPr>
          <p:cNvCxnSpPr>
            <a:cxnSpLocks/>
            <a:stCxn id="39" idx="2"/>
            <a:endCxn id="40" idx="0"/>
          </p:cNvCxnSpPr>
          <p:nvPr/>
        </p:nvCxnSpPr>
        <p:spPr>
          <a:xfrm>
            <a:off x="4750156" y="4231857"/>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66" name="直線矢印コネクタ 65">
            <a:extLst>
              <a:ext uri="{FF2B5EF4-FFF2-40B4-BE49-F238E27FC236}">
                <a16:creationId xmlns:a16="http://schemas.microsoft.com/office/drawing/2014/main" id="{12F3F368-ACFD-4F33-8FF1-BDF28B912B74}"/>
              </a:ext>
            </a:extLst>
          </p:cNvPr>
          <p:cNvCxnSpPr>
            <a:cxnSpLocks/>
            <a:stCxn id="40" idx="2"/>
            <a:endCxn id="41" idx="0"/>
          </p:cNvCxnSpPr>
          <p:nvPr/>
        </p:nvCxnSpPr>
        <p:spPr>
          <a:xfrm>
            <a:off x="4750156" y="4742377"/>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70" name="コネクタ: カギ線 69">
            <a:extLst>
              <a:ext uri="{FF2B5EF4-FFF2-40B4-BE49-F238E27FC236}">
                <a16:creationId xmlns:a16="http://schemas.microsoft.com/office/drawing/2014/main" id="{30B6D3BC-AD48-4345-B1D9-78252C81447C}"/>
              </a:ext>
            </a:extLst>
          </p:cNvPr>
          <p:cNvCxnSpPr>
            <a:cxnSpLocks/>
            <a:stCxn id="41" idx="3"/>
            <a:endCxn id="95" idx="1"/>
          </p:cNvCxnSpPr>
          <p:nvPr/>
        </p:nvCxnSpPr>
        <p:spPr>
          <a:xfrm flipV="1">
            <a:off x="5191257" y="4037433"/>
            <a:ext cx="1849638" cy="1030624"/>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84" name="コネクタ: カギ線 83">
            <a:extLst>
              <a:ext uri="{FF2B5EF4-FFF2-40B4-BE49-F238E27FC236}">
                <a16:creationId xmlns:a16="http://schemas.microsoft.com/office/drawing/2014/main" id="{990D6723-5327-4B95-8BA0-0722CE3E8B97}"/>
              </a:ext>
            </a:extLst>
          </p:cNvPr>
          <p:cNvCxnSpPr>
            <a:cxnSpLocks/>
            <a:stCxn id="42" idx="3"/>
            <a:endCxn id="39" idx="1"/>
          </p:cNvCxnSpPr>
          <p:nvPr/>
        </p:nvCxnSpPr>
        <p:spPr>
          <a:xfrm flipV="1">
            <a:off x="3278872" y="4042255"/>
            <a:ext cx="1030183" cy="50054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81" name="正方形/長方形 80">
            <a:extLst>
              <a:ext uri="{FF2B5EF4-FFF2-40B4-BE49-F238E27FC236}">
                <a16:creationId xmlns:a16="http://schemas.microsoft.com/office/drawing/2014/main" id="{E051C7D4-E588-C749-88E3-38562FBE6220}"/>
              </a:ext>
            </a:extLst>
          </p:cNvPr>
          <p:cNvSpPr/>
          <p:nvPr/>
        </p:nvSpPr>
        <p:spPr>
          <a:xfrm>
            <a:off x="9253919" y="1723843"/>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提案</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82" name="テキスト ボックス 81">
            <a:extLst>
              <a:ext uri="{FF2B5EF4-FFF2-40B4-BE49-F238E27FC236}">
                <a16:creationId xmlns:a16="http://schemas.microsoft.com/office/drawing/2014/main" id="{B9F551CF-E72C-7841-882A-337BAB2F46FF}"/>
              </a:ext>
            </a:extLst>
          </p:cNvPr>
          <p:cNvSpPr txBox="1"/>
          <p:nvPr/>
        </p:nvSpPr>
        <p:spPr>
          <a:xfrm>
            <a:off x="9258775" y="2669699"/>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論理に基づいた問題の解決策を発表</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85" name="矢印: 右 33">
            <a:extLst>
              <a:ext uri="{FF2B5EF4-FFF2-40B4-BE49-F238E27FC236}">
                <a16:creationId xmlns:a16="http://schemas.microsoft.com/office/drawing/2014/main" id="{9501ACB4-3355-2B41-95C4-DC39ACD87B40}"/>
              </a:ext>
            </a:extLst>
          </p:cNvPr>
          <p:cNvSpPr/>
          <p:nvPr/>
        </p:nvSpPr>
        <p:spPr>
          <a:xfrm>
            <a:off x="8784291" y="1939867"/>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3" name="直線矢印コネクタ 12">
            <a:extLst>
              <a:ext uri="{FF2B5EF4-FFF2-40B4-BE49-F238E27FC236}">
                <a16:creationId xmlns:a16="http://schemas.microsoft.com/office/drawing/2014/main" id="{A0A7876C-FAA5-D742-B1D7-2CCD75418F27}"/>
              </a:ext>
            </a:extLst>
          </p:cNvPr>
          <p:cNvCxnSpPr>
            <a:stCxn id="37" idx="2"/>
            <a:endCxn id="38" idx="0"/>
          </p:cNvCxnSpPr>
          <p:nvPr/>
        </p:nvCxnSpPr>
        <p:spPr>
          <a:xfrm>
            <a:off x="1366486" y="4228049"/>
            <a:ext cx="0" cy="650406"/>
          </a:xfrm>
          <a:prstGeom prst="straightConnector1">
            <a:avLst/>
          </a:prstGeom>
          <a:ln w="3175">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9" name="直線矢印コネクタ 18">
            <a:extLst>
              <a:ext uri="{FF2B5EF4-FFF2-40B4-BE49-F238E27FC236}">
                <a16:creationId xmlns:a16="http://schemas.microsoft.com/office/drawing/2014/main" id="{A0F9E363-9C2F-C943-BA0C-88BC207C95CC}"/>
              </a:ext>
            </a:extLst>
          </p:cNvPr>
          <p:cNvCxnSpPr>
            <a:cxnSpLocks/>
            <a:endCxn id="42" idx="1"/>
          </p:cNvCxnSpPr>
          <p:nvPr/>
        </p:nvCxnSpPr>
        <p:spPr>
          <a:xfrm>
            <a:off x="1366486" y="4542801"/>
            <a:ext cx="1030184" cy="0"/>
          </a:xfrm>
          <a:prstGeom prst="straightConnector1">
            <a:avLst/>
          </a:prstGeom>
          <a:ln w="31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95" name="正方形/長方形 94">
            <a:extLst>
              <a:ext uri="{FF2B5EF4-FFF2-40B4-BE49-F238E27FC236}">
                <a16:creationId xmlns:a16="http://schemas.microsoft.com/office/drawing/2014/main" id="{481E8DE6-D2B4-4547-B340-66530082313F}"/>
              </a:ext>
            </a:extLst>
          </p:cNvPr>
          <p:cNvSpPr/>
          <p:nvPr/>
        </p:nvSpPr>
        <p:spPr>
          <a:xfrm>
            <a:off x="7040895"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論理展開の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基本</a:t>
            </a:r>
          </a:p>
        </p:txBody>
      </p:sp>
      <p:sp>
        <p:nvSpPr>
          <p:cNvPr id="96" name="正方形/長方形 95">
            <a:extLst>
              <a:ext uri="{FF2B5EF4-FFF2-40B4-BE49-F238E27FC236}">
                <a16:creationId xmlns:a16="http://schemas.microsoft.com/office/drawing/2014/main" id="{69FC47F9-0A00-0148-BD83-911E2A9E936D}"/>
              </a:ext>
            </a:extLst>
          </p:cNvPr>
          <p:cNvSpPr/>
          <p:nvPr/>
        </p:nvSpPr>
        <p:spPr>
          <a:xfrm>
            <a:off x="7040895" y="435835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ストーリー</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構築</a:t>
            </a:r>
          </a:p>
        </p:txBody>
      </p:sp>
      <p:sp>
        <p:nvSpPr>
          <p:cNvPr id="97" name="正方形/長方形 96">
            <a:extLst>
              <a:ext uri="{FF2B5EF4-FFF2-40B4-BE49-F238E27FC236}">
                <a16:creationId xmlns:a16="http://schemas.microsoft.com/office/drawing/2014/main" id="{02F686D6-B199-F149-AA8A-328AF9812FBF}"/>
              </a:ext>
            </a:extLst>
          </p:cNvPr>
          <p:cNvSpPr/>
          <p:nvPr/>
        </p:nvSpPr>
        <p:spPr>
          <a:xfrm>
            <a:off x="7040895" y="487363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差を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図解で表現</a:t>
            </a:r>
          </a:p>
        </p:txBody>
      </p:sp>
      <p:cxnSp>
        <p:nvCxnSpPr>
          <p:cNvPr id="98" name="直線矢印コネクタ 97">
            <a:extLst>
              <a:ext uri="{FF2B5EF4-FFF2-40B4-BE49-F238E27FC236}">
                <a16:creationId xmlns:a16="http://schemas.microsoft.com/office/drawing/2014/main" id="{524BD8F9-90C3-2F4D-B809-E4866959B0FA}"/>
              </a:ext>
            </a:extLst>
          </p:cNvPr>
          <p:cNvCxnSpPr>
            <a:cxnSpLocks/>
            <a:stCxn id="95" idx="2"/>
            <a:endCxn id="96" idx="0"/>
          </p:cNvCxnSpPr>
          <p:nvPr/>
        </p:nvCxnSpPr>
        <p:spPr>
          <a:xfrm>
            <a:off x="7481996" y="4227035"/>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99" name="直線矢印コネクタ 98">
            <a:extLst>
              <a:ext uri="{FF2B5EF4-FFF2-40B4-BE49-F238E27FC236}">
                <a16:creationId xmlns:a16="http://schemas.microsoft.com/office/drawing/2014/main" id="{0EC72957-BF18-904D-B5E7-D90624AB4B78}"/>
              </a:ext>
            </a:extLst>
          </p:cNvPr>
          <p:cNvCxnSpPr>
            <a:cxnSpLocks/>
            <a:stCxn id="96" idx="2"/>
            <a:endCxn id="97" idx="0"/>
          </p:cNvCxnSpPr>
          <p:nvPr/>
        </p:nvCxnSpPr>
        <p:spPr>
          <a:xfrm>
            <a:off x="7481996" y="4737555"/>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0" name="正方形/長方形 99">
            <a:extLst>
              <a:ext uri="{FF2B5EF4-FFF2-40B4-BE49-F238E27FC236}">
                <a16:creationId xmlns:a16="http://schemas.microsoft.com/office/drawing/2014/main" id="{615B5D7F-8D7D-8547-BFA7-FA2D737A27AE}"/>
              </a:ext>
            </a:extLst>
          </p:cNvPr>
          <p:cNvSpPr/>
          <p:nvPr/>
        </p:nvSpPr>
        <p:spPr>
          <a:xfrm>
            <a:off x="9813948"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グループワーク</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1" name="コネクタ: カギ線 69">
            <a:extLst>
              <a:ext uri="{FF2B5EF4-FFF2-40B4-BE49-F238E27FC236}">
                <a16:creationId xmlns:a16="http://schemas.microsoft.com/office/drawing/2014/main" id="{01BF33F6-1FC1-2C46-A767-BD05BF78FB0E}"/>
              </a:ext>
            </a:extLst>
          </p:cNvPr>
          <p:cNvCxnSpPr>
            <a:cxnSpLocks/>
            <a:endCxn id="100" idx="1"/>
          </p:cNvCxnSpPr>
          <p:nvPr/>
        </p:nvCxnSpPr>
        <p:spPr>
          <a:xfrm flipV="1">
            <a:off x="7923097" y="4037433"/>
            <a:ext cx="1890851" cy="103590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2" name="正方形/長方形 101">
            <a:extLst>
              <a:ext uri="{FF2B5EF4-FFF2-40B4-BE49-F238E27FC236}">
                <a16:creationId xmlns:a16="http://schemas.microsoft.com/office/drawing/2014/main" id="{FDDC69C4-7699-9B48-A419-827D6A55A8CF}"/>
              </a:ext>
            </a:extLst>
          </p:cNvPr>
          <p:cNvSpPr/>
          <p:nvPr/>
        </p:nvSpPr>
        <p:spPr>
          <a:xfrm>
            <a:off x="9813948" y="4875972"/>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提案書を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発表</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3" name="直線矢印コネクタ 102">
            <a:extLst>
              <a:ext uri="{FF2B5EF4-FFF2-40B4-BE49-F238E27FC236}">
                <a16:creationId xmlns:a16="http://schemas.microsoft.com/office/drawing/2014/main" id="{D28F1ADD-D9C1-9647-8BB3-49CF9136D7D9}"/>
              </a:ext>
            </a:extLst>
          </p:cNvPr>
          <p:cNvCxnSpPr>
            <a:cxnSpLocks/>
            <a:stCxn id="100" idx="2"/>
            <a:endCxn id="102" idx="0"/>
          </p:cNvCxnSpPr>
          <p:nvPr/>
        </p:nvCxnSpPr>
        <p:spPr>
          <a:xfrm>
            <a:off x="10255049" y="4227035"/>
            <a:ext cx="0" cy="648937"/>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5" name="テキスト ボックス 4">
            <a:extLst>
              <a:ext uri="{FF2B5EF4-FFF2-40B4-BE49-F238E27FC236}">
                <a16:creationId xmlns:a16="http://schemas.microsoft.com/office/drawing/2014/main" id="{6C4B629F-59DE-B889-75EC-4881B3A920F8}"/>
              </a:ext>
            </a:extLst>
          </p:cNvPr>
          <p:cNvSpPr txBox="1"/>
          <p:nvPr/>
        </p:nvSpPr>
        <p:spPr>
          <a:xfrm>
            <a:off x="2060289" y="648628"/>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問題解決</a:t>
            </a:r>
            <a:endParaRPr kumimoji="1" lang="ja-JP" altLang="en-US" sz="4000" b="1" dirty="0">
              <a:latin typeface="Yu Gothic" panose="020B0400000000000000" pitchFamily="34" charset="-128"/>
              <a:ea typeface="Yu Gothic" panose="020B0400000000000000" pitchFamily="34" charset="-128"/>
            </a:endParaRPr>
          </a:p>
        </p:txBody>
      </p:sp>
      <p:sp>
        <p:nvSpPr>
          <p:cNvPr id="43" name="テキスト ボックス 42">
            <a:extLst>
              <a:ext uri="{FF2B5EF4-FFF2-40B4-BE49-F238E27FC236}">
                <a16:creationId xmlns:a16="http://schemas.microsoft.com/office/drawing/2014/main" id="{631BF282-EF7C-4C13-811C-B7DFDB0D70FD}"/>
              </a:ext>
            </a:extLst>
          </p:cNvPr>
          <p:cNvSpPr txBox="1"/>
          <p:nvPr/>
        </p:nvSpPr>
        <p:spPr>
          <a:xfrm>
            <a:off x="7721551" y="5854837"/>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論理思考</a:t>
            </a:r>
            <a:endParaRPr kumimoji="1" lang="ja-JP" altLang="en-US" sz="4000" b="1" dirty="0">
              <a:latin typeface="Yu Gothic" panose="020B0400000000000000" pitchFamily="34" charset="-128"/>
              <a:ea typeface="Yu Gothic" panose="020B0400000000000000" pitchFamily="34" charset="-128"/>
            </a:endParaRPr>
          </a:p>
        </p:txBody>
      </p:sp>
      <p:sp>
        <p:nvSpPr>
          <p:cNvPr id="6" name="右中かっこ 5">
            <a:extLst>
              <a:ext uri="{FF2B5EF4-FFF2-40B4-BE49-F238E27FC236}">
                <a16:creationId xmlns:a16="http://schemas.microsoft.com/office/drawing/2014/main" id="{37FC805F-B69E-4CEC-A454-D15E803DFAC5}"/>
              </a:ext>
            </a:extLst>
          </p:cNvPr>
          <p:cNvSpPr/>
          <p:nvPr/>
        </p:nvSpPr>
        <p:spPr>
          <a:xfrm rot="16200000">
            <a:off x="3188547" y="-796803"/>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4" name="右中かっこ 43">
            <a:extLst>
              <a:ext uri="{FF2B5EF4-FFF2-40B4-BE49-F238E27FC236}">
                <a16:creationId xmlns:a16="http://schemas.microsoft.com/office/drawing/2014/main" id="{8B99F45F-20B1-AD0C-BAAB-E4B843356237}"/>
              </a:ext>
            </a:extLst>
          </p:cNvPr>
          <p:cNvSpPr/>
          <p:nvPr/>
        </p:nvSpPr>
        <p:spPr>
          <a:xfrm rot="5400000">
            <a:off x="8849809" y="3312252"/>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cxnSp>
        <p:nvCxnSpPr>
          <p:cNvPr id="15" name="カギ線コネクタ 14">
            <a:extLst>
              <a:ext uri="{FF2B5EF4-FFF2-40B4-BE49-F238E27FC236}">
                <a16:creationId xmlns:a16="http://schemas.microsoft.com/office/drawing/2014/main" id="{44F6F171-96B7-4718-77CB-96B38B8207E6}"/>
              </a:ext>
            </a:extLst>
          </p:cNvPr>
          <p:cNvCxnSpPr>
            <a:stCxn id="42" idx="2"/>
            <a:endCxn id="43" idx="1"/>
          </p:cNvCxnSpPr>
          <p:nvPr/>
        </p:nvCxnSpPr>
        <p:spPr>
          <a:xfrm rot="16200000" flipH="1">
            <a:off x="4541473" y="3028701"/>
            <a:ext cx="1476377" cy="4883780"/>
          </a:xfrm>
          <a:prstGeom prst="bentConnector2">
            <a:avLst/>
          </a:prstGeom>
          <a:ln w="158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51" name="四角形吹き出し 50">
            <a:extLst>
              <a:ext uri="{FF2B5EF4-FFF2-40B4-BE49-F238E27FC236}">
                <a16:creationId xmlns:a16="http://schemas.microsoft.com/office/drawing/2014/main" id="{15DC9C1F-46D4-8B8A-2180-CA53B519DD58}"/>
              </a:ext>
            </a:extLst>
          </p:cNvPr>
          <p:cNvSpPr/>
          <p:nvPr/>
        </p:nvSpPr>
        <p:spPr>
          <a:xfrm>
            <a:off x="10825514" y="4185817"/>
            <a:ext cx="1270328" cy="724272"/>
          </a:xfrm>
          <a:prstGeom prst="wedgeRectCallout">
            <a:avLst>
              <a:gd name="adj1" fmla="val -33343"/>
              <a:gd name="adj2" fmla="val 80324"/>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a:solidFill>
                  <a:schemeClr val="bg1"/>
                </a:solidFill>
                <a:latin typeface="メイリオ" panose="020B0604030504040204" pitchFamily="50" charset="-128"/>
                <a:ea typeface="メイリオ" panose="020B0604030504040204" pitchFamily="50" charset="-128"/>
              </a:rPr>
              <a:t>お題</a:t>
            </a:r>
            <a:endParaRPr kumimoji="1" lang="ja-JP" altLang="en-US" sz="16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997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dissolve">
                                      <p:cBhvr>
                                        <p:cTn id="15" dur="500"/>
                                        <p:tgtEl>
                                          <p:spTgt spid="4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dissolv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dissolve">
                                      <p:cBhvr>
                                        <p:cTn id="28" dur="500"/>
                                        <p:tgtEl>
                                          <p:spTgt spid="5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dissolve">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 grpId="0" animBg="1"/>
      <p:bldP spid="43" grpId="0" animBg="1"/>
      <p:bldP spid="6" grpId="0" animBg="1"/>
      <p:bldP spid="44"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862BF-E185-4DC3-8A66-FFF45CC3DC63}"/>
              </a:ext>
            </a:extLst>
          </p:cNvPr>
          <p:cNvSpPr>
            <a:spLocks noGrp="1"/>
          </p:cNvSpPr>
          <p:nvPr>
            <p:ph type="title"/>
          </p:nvPr>
        </p:nvSpPr>
        <p:spPr/>
        <p:txBody>
          <a:bodyPr/>
          <a:lstStyle/>
          <a:p>
            <a:r>
              <a:rPr kumimoji="1" lang="ja-JP" altLang="en-US"/>
              <a:t>まずは問題解決から</a:t>
            </a:r>
            <a:endParaRPr kumimoji="1" lang="ja-JP" altLang="en-US" dirty="0"/>
          </a:p>
        </p:txBody>
      </p:sp>
      <p:sp>
        <p:nvSpPr>
          <p:cNvPr id="3" name="コンテンツ プレースホルダー 2">
            <a:extLst>
              <a:ext uri="{FF2B5EF4-FFF2-40B4-BE49-F238E27FC236}">
                <a16:creationId xmlns:a16="http://schemas.microsoft.com/office/drawing/2014/main" id="{AE7BFF75-1BDA-4903-A1D6-5AC280347466}"/>
              </a:ext>
            </a:extLst>
          </p:cNvPr>
          <p:cNvSpPr>
            <a:spLocks noGrp="1"/>
          </p:cNvSpPr>
          <p:nvPr>
            <p:ph idx="1"/>
          </p:nvPr>
        </p:nvSpPr>
        <p:spPr>
          <a:xfrm>
            <a:off x="1626332" y="954512"/>
            <a:ext cx="8939336" cy="4948975"/>
          </a:xfrm>
        </p:spPr>
        <p:txBody>
          <a:bodyPr anchor="ctr">
            <a:normAutofit/>
          </a:bodyPr>
          <a:lstStyle/>
          <a:p>
            <a:pPr marL="0" indent="0" algn="ctr">
              <a:buNone/>
            </a:pPr>
            <a:r>
              <a:rPr lang="ja-JP" altLang="en-US" sz="6000" b="1" u="sng"/>
              <a:t>論理的</a:t>
            </a:r>
            <a:r>
              <a:rPr lang="en-US" altLang="ja-JP" sz="6000" b="1" dirty="0"/>
              <a:t> </a:t>
            </a:r>
            <a:r>
              <a:rPr lang="ja-JP" altLang="en-US" sz="3200"/>
              <a:t>に</a:t>
            </a:r>
            <a:r>
              <a:rPr lang="en-US" altLang="ja-JP" sz="3200" dirty="0"/>
              <a:t> </a:t>
            </a:r>
            <a:r>
              <a:rPr lang="ja-JP" altLang="en-US" sz="6000" b="1" u="sng">
                <a:solidFill>
                  <a:srgbClr val="C00000"/>
                </a:solidFill>
              </a:rPr>
              <a:t>問題解決</a:t>
            </a:r>
            <a:r>
              <a:rPr lang="en-US" altLang="ja-JP" sz="6000" b="1" dirty="0">
                <a:solidFill>
                  <a:srgbClr val="C00000"/>
                </a:solidFill>
              </a:rPr>
              <a:t> </a:t>
            </a:r>
            <a:r>
              <a:rPr lang="ja-JP" altLang="en-US" sz="3200"/>
              <a:t>できる</a:t>
            </a:r>
            <a:endParaRPr lang="en-US" altLang="ja-JP" sz="3200" dirty="0"/>
          </a:p>
          <a:p>
            <a:pPr marL="0" indent="0" algn="ctr">
              <a:buNone/>
            </a:pPr>
            <a:br>
              <a:rPr lang="en-US" altLang="ja-JP" sz="3200" dirty="0"/>
            </a:br>
            <a:r>
              <a:rPr lang="ja-JP" altLang="en-US" sz="3200"/>
              <a:t>思考と技術を身につけよう</a:t>
            </a:r>
            <a:endParaRPr lang="ja-JP" altLang="en-US" sz="3200" dirty="0"/>
          </a:p>
        </p:txBody>
      </p:sp>
      <p:sp>
        <p:nvSpPr>
          <p:cNvPr id="4" name="スライド番号プレースホルダー 3">
            <a:extLst>
              <a:ext uri="{FF2B5EF4-FFF2-40B4-BE49-F238E27FC236}">
                <a16:creationId xmlns:a16="http://schemas.microsoft.com/office/drawing/2014/main" id="{C5CA4D96-451E-45CF-9B8F-4DCD9A2EE7FF}"/>
              </a:ext>
            </a:extLst>
          </p:cNvPr>
          <p:cNvSpPr>
            <a:spLocks noGrp="1"/>
          </p:cNvSpPr>
          <p:nvPr>
            <p:ph type="sldNum" sz="quarter" idx="4"/>
          </p:nvPr>
        </p:nvSpPr>
        <p:spPr/>
        <p:txBody>
          <a:bodyPr/>
          <a:lstStyle/>
          <a:p>
            <a:fld id="{C5CBEA7B-64A4-4354-845E-AE91C99E82B0}" type="slidenum">
              <a:rPr lang="ja-JP" altLang="en-US" smtClean="0"/>
              <a:pPr/>
              <a:t>34</a:t>
            </a:fld>
            <a:endParaRPr lang="ja-JP" altLang="en-US" dirty="0"/>
          </a:p>
        </p:txBody>
      </p:sp>
    </p:spTree>
    <p:extLst>
      <p:ext uri="{BB962C8B-B14F-4D97-AF65-F5344CB8AC3E}">
        <p14:creationId xmlns:p14="http://schemas.microsoft.com/office/powerpoint/2010/main" val="2549244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114C7-42F7-4886-86EA-0CB8FFF0612E}"/>
              </a:ext>
            </a:extLst>
          </p:cNvPr>
          <p:cNvSpPr>
            <a:spLocks noGrp="1"/>
          </p:cNvSpPr>
          <p:nvPr>
            <p:ph type="title"/>
          </p:nvPr>
        </p:nvSpPr>
        <p:spPr/>
        <p:txBody>
          <a:bodyPr/>
          <a:lstStyle/>
          <a:p>
            <a:r>
              <a:rPr kumimoji="1" lang="ja-JP" altLang="en-US" dirty="0"/>
              <a:t>思考トレーニング</a:t>
            </a:r>
          </a:p>
        </p:txBody>
      </p:sp>
      <p:sp>
        <p:nvSpPr>
          <p:cNvPr id="3" name="コンテンツ プレースホルダー 2">
            <a:extLst>
              <a:ext uri="{FF2B5EF4-FFF2-40B4-BE49-F238E27FC236}">
                <a16:creationId xmlns:a16="http://schemas.microsoft.com/office/drawing/2014/main" id="{BFAAC8B3-CA1C-4ADF-A01E-66EB652D4C4E}"/>
              </a:ext>
            </a:extLst>
          </p:cNvPr>
          <p:cNvSpPr>
            <a:spLocks noGrp="1"/>
          </p:cNvSpPr>
          <p:nvPr>
            <p:ph idx="1"/>
          </p:nvPr>
        </p:nvSpPr>
        <p:spPr/>
        <p:txBody>
          <a:bodyPr/>
          <a:lstStyle/>
          <a:p>
            <a:r>
              <a:rPr lang="ja-JP" altLang="en-US" dirty="0"/>
              <a:t>以下の質問に答えてください</a:t>
            </a:r>
            <a:endParaRPr lang="en-US" altLang="ja-JP" dirty="0"/>
          </a:p>
          <a:p>
            <a:pPr lvl="1"/>
            <a:r>
              <a:rPr lang="ja-JP" altLang="en-US" dirty="0"/>
              <a:t>問題解決とは何をすることでしょうか？</a:t>
            </a:r>
          </a:p>
          <a:p>
            <a:endParaRPr kumimoji="1" lang="ja-JP" altLang="en-US" dirty="0"/>
          </a:p>
        </p:txBody>
      </p:sp>
      <p:sp>
        <p:nvSpPr>
          <p:cNvPr id="4" name="スライド番号プレースホルダー 3">
            <a:extLst>
              <a:ext uri="{FF2B5EF4-FFF2-40B4-BE49-F238E27FC236}">
                <a16:creationId xmlns:a16="http://schemas.microsoft.com/office/drawing/2014/main" id="{4E078A26-1CF7-4882-A88F-7AFB51711E74}"/>
              </a:ext>
            </a:extLst>
          </p:cNvPr>
          <p:cNvSpPr>
            <a:spLocks noGrp="1"/>
          </p:cNvSpPr>
          <p:nvPr>
            <p:ph type="sldNum" sz="quarter" idx="4"/>
          </p:nvPr>
        </p:nvSpPr>
        <p:spPr/>
        <p:txBody>
          <a:bodyPr/>
          <a:lstStyle/>
          <a:p>
            <a:fld id="{C5CBEA7B-64A4-4354-845E-AE91C99E82B0}" type="slidenum">
              <a:rPr lang="ja-JP" altLang="en-US" smtClean="0"/>
              <a:pPr/>
              <a:t>35</a:t>
            </a:fld>
            <a:endParaRPr lang="ja-JP" altLang="en-US" dirty="0"/>
          </a:p>
        </p:txBody>
      </p:sp>
      <p:sp>
        <p:nvSpPr>
          <p:cNvPr id="5" name="テキスト ボックス 4">
            <a:extLst>
              <a:ext uri="{FF2B5EF4-FFF2-40B4-BE49-F238E27FC236}">
                <a16:creationId xmlns:a16="http://schemas.microsoft.com/office/drawing/2014/main" id="{E238E3CD-81F9-475F-A24C-028E75B31C5E}"/>
              </a:ext>
            </a:extLst>
          </p:cNvPr>
          <p:cNvSpPr txBox="1"/>
          <p:nvPr/>
        </p:nvSpPr>
        <p:spPr>
          <a:xfrm>
            <a:off x="5990268" y="5799687"/>
            <a:ext cx="4426212" cy="307777"/>
          </a:xfrm>
          <a:prstGeom prst="rect">
            <a:avLst/>
          </a:prstGeom>
          <a:noFill/>
        </p:spPr>
        <p:txBody>
          <a:bodyPr wrap="none" rtlCol="0">
            <a:spAutoFit/>
          </a:bodyPr>
          <a:lstStyle/>
          <a:p>
            <a:r>
              <a:rPr lang="en-US" altLang="ja-JP" sz="1400" dirty="0">
                <a:latin typeface="Yu Gothic" panose="020B0400000000000000" pitchFamily="34" charset="-128"/>
                <a:ea typeface="Yu Gothic" panose="020B0400000000000000" pitchFamily="34" charset="-128"/>
              </a:rPr>
              <a:t>※2</a:t>
            </a:r>
            <a:r>
              <a:rPr lang="ja-JP" altLang="en-US" sz="1400" dirty="0">
                <a:latin typeface="Yu Gothic" panose="020B0400000000000000" pitchFamily="34" charset="-128"/>
                <a:ea typeface="Yu Gothic" panose="020B0400000000000000" pitchFamily="34" charset="-128"/>
              </a:rPr>
              <a:t>分で考えをまとめてチャットにコメントください</a:t>
            </a:r>
          </a:p>
        </p:txBody>
      </p:sp>
    </p:spTree>
    <p:extLst>
      <p:ext uri="{BB962C8B-B14F-4D97-AF65-F5344CB8AC3E}">
        <p14:creationId xmlns:p14="http://schemas.microsoft.com/office/powerpoint/2010/main" val="4159130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8AA5AB2-EF1C-4A38-AEA4-AEB9C7698C7E}"/>
              </a:ext>
            </a:extLst>
          </p:cNvPr>
          <p:cNvPicPr>
            <a:picLocks noChangeAspect="1"/>
          </p:cNvPicPr>
          <p:nvPr/>
        </p:nvPicPr>
        <p:blipFill>
          <a:blip r:embed="rId2"/>
          <a:stretch>
            <a:fillRect/>
          </a:stretch>
        </p:blipFill>
        <p:spPr>
          <a:xfrm>
            <a:off x="3035281" y="1660876"/>
            <a:ext cx="5741502" cy="3928364"/>
          </a:xfrm>
          <a:prstGeom prst="rect">
            <a:avLst/>
          </a:prstGeom>
        </p:spPr>
      </p:pic>
      <p:sp>
        <p:nvSpPr>
          <p:cNvPr id="2" name="タイトル 1">
            <a:extLst>
              <a:ext uri="{FF2B5EF4-FFF2-40B4-BE49-F238E27FC236}">
                <a16:creationId xmlns:a16="http://schemas.microsoft.com/office/drawing/2014/main" id="{475FC178-2EF1-4F1A-A042-35F09BB2D954}"/>
              </a:ext>
            </a:extLst>
          </p:cNvPr>
          <p:cNvSpPr>
            <a:spLocks noGrp="1"/>
          </p:cNvSpPr>
          <p:nvPr>
            <p:ph type="title"/>
          </p:nvPr>
        </p:nvSpPr>
        <p:spPr/>
        <p:txBody>
          <a:bodyPr/>
          <a:lstStyle/>
          <a:p>
            <a:r>
              <a:rPr kumimoji="1" lang="ja-JP" altLang="en-US" dirty="0"/>
              <a:t>問題とは何か？</a:t>
            </a:r>
          </a:p>
        </p:txBody>
      </p:sp>
      <p:sp>
        <p:nvSpPr>
          <p:cNvPr id="3" name="コンテンツ プレースホルダー 2">
            <a:extLst>
              <a:ext uri="{FF2B5EF4-FFF2-40B4-BE49-F238E27FC236}">
                <a16:creationId xmlns:a16="http://schemas.microsoft.com/office/drawing/2014/main" id="{B8B1BEC7-0B0C-41B5-917B-2B24ED01EA19}"/>
              </a:ext>
            </a:extLst>
          </p:cNvPr>
          <p:cNvSpPr>
            <a:spLocks noGrp="1"/>
          </p:cNvSpPr>
          <p:nvPr>
            <p:ph idx="1"/>
          </p:nvPr>
        </p:nvSpPr>
        <p:spPr/>
        <p:txBody>
          <a:bodyPr/>
          <a:lstStyle/>
          <a:p>
            <a:r>
              <a:rPr lang="ja-JP" altLang="en-US" dirty="0"/>
              <a:t>理想と現実との差異</a:t>
            </a:r>
            <a:endParaRPr lang="en-US" altLang="ja-JP" dirty="0"/>
          </a:p>
          <a:p>
            <a:r>
              <a:rPr kumimoji="1" lang="ja-JP" altLang="en-US" dirty="0"/>
              <a:t>人々はこのギャップを感じると</a:t>
            </a:r>
            <a:r>
              <a:rPr kumimoji="1" lang="ja-JP" altLang="en-US" b="1" u="sng" dirty="0"/>
              <a:t>問題と認識</a:t>
            </a:r>
            <a:r>
              <a:rPr kumimoji="1" lang="ja-JP" altLang="en-US" dirty="0"/>
              <a:t>する</a:t>
            </a:r>
          </a:p>
        </p:txBody>
      </p:sp>
      <p:sp>
        <p:nvSpPr>
          <p:cNvPr id="4" name="スライド番号プレースホルダー 3">
            <a:extLst>
              <a:ext uri="{FF2B5EF4-FFF2-40B4-BE49-F238E27FC236}">
                <a16:creationId xmlns:a16="http://schemas.microsoft.com/office/drawing/2014/main" id="{D9A1A762-D2EA-4E37-988F-74F3A3E32969}"/>
              </a:ext>
            </a:extLst>
          </p:cNvPr>
          <p:cNvSpPr>
            <a:spLocks noGrp="1"/>
          </p:cNvSpPr>
          <p:nvPr>
            <p:ph type="sldNum" sz="quarter" idx="4"/>
          </p:nvPr>
        </p:nvSpPr>
        <p:spPr/>
        <p:txBody>
          <a:bodyPr/>
          <a:lstStyle/>
          <a:p>
            <a:fld id="{C5CBEA7B-64A4-4354-845E-AE91C99E82B0}" type="slidenum">
              <a:rPr lang="ja-JP" altLang="en-US" smtClean="0"/>
              <a:pPr/>
              <a:t>36</a:t>
            </a:fld>
            <a:endParaRPr lang="ja-JP" altLang="en-US" dirty="0"/>
          </a:p>
        </p:txBody>
      </p:sp>
      <p:cxnSp>
        <p:nvCxnSpPr>
          <p:cNvPr id="9" name="直線コネクタ 8">
            <a:extLst>
              <a:ext uri="{FF2B5EF4-FFF2-40B4-BE49-F238E27FC236}">
                <a16:creationId xmlns:a16="http://schemas.microsoft.com/office/drawing/2014/main" id="{EE70B725-E9EC-4627-9708-5760780CC9F5}"/>
              </a:ext>
            </a:extLst>
          </p:cNvPr>
          <p:cNvCxnSpPr/>
          <p:nvPr/>
        </p:nvCxnSpPr>
        <p:spPr>
          <a:xfrm>
            <a:off x="5591945" y="2553029"/>
            <a:ext cx="3638705" cy="0"/>
          </a:xfrm>
          <a:prstGeom prst="line">
            <a:avLst/>
          </a:prstGeom>
          <a:ln w="19050">
            <a:solidFill>
              <a:schemeClr val="tx1">
                <a:lumMod val="50000"/>
                <a:lumOff val="50000"/>
              </a:schemeClr>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2" name="直線コネクタ 11">
            <a:extLst>
              <a:ext uri="{FF2B5EF4-FFF2-40B4-BE49-F238E27FC236}">
                <a16:creationId xmlns:a16="http://schemas.microsoft.com/office/drawing/2014/main" id="{692488C9-C9D6-4BCE-8946-5A8FB4DA9343}"/>
              </a:ext>
            </a:extLst>
          </p:cNvPr>
          <p:cNvCxnSpPr/>
          <p:nvPr/>
        </p:nvCxnSpPr>
        <p:spPr>
          <a:xfrm>
            <a:off x="5591945" y="3968681"/>
            <a:ext cx="3638705" cy="0"/>
          </a:xfrm>
          <a:prstGeom prst="line">
            <a:avLst/>
          </a:prstGeom>
          <a:ln w="19050">
            <a:solidFill>
              <a:schemeClr val="tx1">
                <a:lumMod val="50000"/>
                <a:lumOff val="50000"/>
              </a:schemeClr>
            </a:solidFill>
            <a:prstDash val="dash"/>
            <a:tailEnd type="none"/>
          </a:ln>
          <a:effectLst/>
        </p:spPr>
        <p:style>
          <a:lnRef idx="2">
            <a:schemeClr val="dk1"/>
          </a:lnRef>
          <a:fillRef idx="0">
            <a:schemeClr val="dk1"/>
          </a:fillRef>
          <a:effectRef idx="1">
            <a:schemeClr val="dk1"/>
          </a:effectRef>
          <a:fontRef idx="minor">
            <a:schemeClr val="tx1"/>
          </a:fontRef>
        </p:style>
      </p:cxnSp>
      <p:sp>
        <p:nvSpPr>
          <p:cNvPr id="13" name="矢印: 上下 12">
            <a:extLst>
              <a:ext uri="{FF2B5EF4-FFF2-40B4-BE49-F238E27FC236}">
                <a16:creationId xmlns:a16="http://schemas.microsoft.com/office/drawing/2014/main" id="{88989920-02B4-476E-A144-0245F2574582}"/>
              </a:ext>
            </a:extLst>
          </p:cNvPr>
          <p:cNvSpPr/>
          <p:nvPr/>
        </p:nvSpPr>
        <p:spPr>
          <a:xfrm>
            <a:off x="6983846" y="2536255"/>
            <a:ext cx="504056" cy="1437640"/>
          </a:xfrm>
          <a:prstGeom prst="up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E4CE9B83-6223-4A3A-8D99-B0AE0EAE658B}"/>
              </a:ext>
            </a:extLst>
          </p:cNvPr>
          <p:cNvSpPr txBox="1"/>
          <p:nvPr/>
        </p:nvSpPr>
        <p:spPr>
          <a:xfrm>
            <a:off x="3647729" y="4725145"/>
            <a:ext cx="1723549" cy="461665"/>
          </a:xfrm>
          <a:prstGeom prst="rect">
            <a:avLst/>
          </a:prstGeom>
          <a:noFill/>
        </p:spPr>
        <p:txBody>
          <a:bodyPr wrap="none" rtlCol="0">
            <a:spAutoFit/>
          </a:bodyPr>
          <a:lstStyle/>
          <a:p>
            <a:pPr algn="ctr"/>
            <a:r>
              <a:rPr lang="ja-JP" altLang="en-US" sz="2400" b="1">
                <a:latin typeface="メイリオ" panose="020B0604030504040204" pitchFamily="50" charset="-128"/>
                <a:ea typeface="メイリオ" panose="020B0604030504040204" pitchFamily="50" charset="-128"/>
              </a:rPr>
              <a:t>ありたい姿</a:t>
            </a:r>
            <a:endParaRPr lang="ja-JP" altLang="en-US" sz="24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E42607C-E7BE-4792-8C0C-588F205E8886}"/>
              </a:ext>
            </a:extLst>
          </p:cNvPr>
          <p:cNvSpPr txBox="1"/>
          <p:nvPr/>
        </p:nvSpPr>
        <p:spPr>
          <a:xfrm>
            <a:off x="6850342" y="4725145"/>
            <a:ext cx="800219" cy="461665"/>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rPr>
              <a:t>現状</a:t>
            </a:r>
          </a:p>
        </p:txBody>
      </p:sp>
      <p:cxnSp>
        <p:nvCxnSpPr>
          <p:cNvPr id="17" name="直線コネクタ 16">
            <a:extLst>
              <a:ext uri="{FF2B5EF4-FFF2-40B4-BE49-F238E27FC236}">
                <a16:creationId xmlns:a16="http://schemas.microsoft.com/office/drawing/2014/main" id="{5ABD3B3A-71A7-4DCA-A385-6427DA1EE699}"/>
              </a:ext>
            </a:extLst>
          </p:cNvPr>
          <p:cNvCxnSpPr/>
          <p:nvPr/>
        </p:nvCxnSpPr>
        <p:spPr>
          <a:xfrm>
            <a:off x="2363459" y="5408841"/>
            <a:ext cx="7416824" cy="0"/>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8" name="吹き出し: 四角形 17">
            <a:extLst>
              <a:ext uri="{FF2B5EF4-FFF2-40B4-BE49-F238E27FC236}">
                <a16:creationId xmlns:a16="http://schemas.microsoft.com/office/drawing/2014/main" id="{E71855BB-089D-4B3C-90FA-1ECF307449F3}"/>
              </a:ext>
            </a:extLst>
          </p:cNvPr>
          <p:cNvSpPr/>
          <p:nvPr/>
        </p:nvSpPr>
        <p:spPr>
          <a:xfrm>
            <a:off x="7609330" y="3015772"/>
            <a:ext cx="1135641" cy="576064"/>
          </a:xfrm>
          <a:prstGeom prst="wedgeRectCallout">
            <a:avLst>
              <a:gd name="adj1" fmla="val -80438"/>
              <a:gd name="adj2" fmla="val -1405"/>
            </a:avLst>
          </a:prstGeom>
          <a:ln>
            <a:tailEnd type="triangle"/>
          </a:ln>
        </p:spPr>
        <p:style>
          <a:lnRef idx="1">
            <a:schemeClr val="dk1"/>
          </a:lnRef>
          <a:fillRef idx="2">
            <a:schemeClr val="dk1"/>
          </a:fillRef>
          <a:effectRef idx="1">
            <a:schemeClr val="dk1"/>
          </a:effectRef>
          <a:fontRef idx="minor">
            <a:schemeClr val="dk1"/>
          </a:fontRef>
        </p:style>
        <p:txBody>
          <a:bodyPr rtlCol="0" anchor="ctr"/>
          <a:lstStyle/>
          <a:p>
            <a:pPr algn="ctr"/>
            <a:r>
              <a:rPr lang="ja-JP" altLang="en-US" b="1" dirty="0">
                <a:latin typeface="メイリオ" panose="020B0604030504040204" pitchFamily="50" charset="-128"/>
                <a:ea typeface="メイリオ" panose="020B0604030504040204" pitchFamily="50" charset="-128"/>
              </a:rPr>
              <a:t>問題</a:t>
            </a:r>
            <a:endParaRPr lang="ja-JP" altLang="en-US" sz="1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0347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dirty="0"/>
              <a:t>問題解決とは何か？</a:t>
            </a:r>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p:txBody>
          <a:bodyPr/>
          <a:lstStyle/>
          <a:p>
            <a:r>
              <a:rPr kumimoji="1" lang="ja-JP" altLang="en-US"/>
              <a:t>問題</a:t>
            </a:r>
            <a:r>
              <a:rPr lang="ja-JP" altLang="en-US"/>
              <a:t>を定義して、ありたい姿とのギャップを解消すること</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37</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あるべき姿</a:t>
            </a: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現状</a:t>
            </a: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ギャップ</a:t>
            </a: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5660" y="2344082"/>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3656" y="2684028"/>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3656" y="2023145"/>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714428" y="2179229"/>
            <a:ext cx="629228"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714428" y="2500165"/>
            <a:ext cx="629228"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5" name="正方形/長方形 44">
            <a:extLst>
              <a:ext uri="{FF2B5EF4-FFF2-40B4-BE49-F238E27FC236}">
                <a16:creationId xmlns:a16="http://schemas.microsoft.com/office/drawing/2014/main" id="{2A852208-0F02-4211-94A7-B47CB3FFD54D}"/>
              </a:ext>
            </a:extLst>
          </p:cNvPr>
          <p:cNvSpPr/>
          <p:nvPr/>
        </p:nvSpPr>
        <p:spPr>
          <a:xfrm>
            <a:off x="8145660" y="3524946"/>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6" name="正方形/長方形 45">
            <a:extLst>
              <a:ext uri="{FF2B5EF4-FFF2-40B4-BE49-F238E27FC236}">
                <a16:creationId xmlns:a16="http://schemas.microsoft.com/office/drawing/2014/main" id="{E2CAB555-3288-4280-85CB-0BBB58AD428F}"/>
              </a:ext>
            </a:extLst>
          </p:cNvPr>
          <p:cNvSpPr/>
          <p:nvPr/>
        </p:nvSpPr>
        <p:spPr>
          <a:xfrm>
            <a:off x="9343656" y="3850110"/>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7" name="正方形/長方形 46">
            <a:extLst>
              <a:ext uri="{FF2B5EF4-FFF2-40B4-BE49-F238E27FC236}">
                <a16:creationId xmlns:a16="http://schemas.microsoft.com/office/drawing/2014/main" id="{5B672337-47CB-4954-B9FE-3696712B8DBF}"/>
              </a:ext>
            </a:extLst>
          </p:cNvPr>
          <p:cNvSpPr/>
          <p:nvPr/>
        </p:nvSpPr>
        <p:spPr>
          <a:xfrm>
            <a:off x="9343656" y="3189227"/>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48" name="コネクタ: カギ線 47">
            <a:extLst>
              <a:ext uri="{FF2B5EF4-FFF2-40B4-BE49-F238E27FC236}">
                <a16:creationId xmlns:a16="http://schemas.microsoft.com/office/drawing/2014/main" id="{4E9C9C18-5E85-4E10-8D67-5B75F5E0FAAC}"/>
              </a:ext>
            </a:extLst>
          </p:cNvPr>
          <p:cNvCxnSpPr>
            <a:cxnSpLocks/>
            <a:stCxn id="45" idx="3"/>
            <a:endCxn id="47" idx="1"/>
          </p:cNvCxnSpPr>
          <p:nvPr/>
        </p:nvCxnSpPr>
        <p:spPr>
          <a:xfrm flipV="1">
            <a:off x="8714428" y="3345311"/>
            <a:ext cx="629228" cy="335719"/>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8">
            <a:extLst>
              <a:ext uri="{FF2B5EF4-FFF2-40B4-BE49-F238E27FC236}">
                <a16:creationId xmlns:a16="http://schemas.microsoft.com/office/drawing/2014/main" id="{1957D75A-9C1E-49D0-BB38-564A2747629B}"/>
              </a:ext>
            </a:extLst>
          </p:cNvPr>
          <p:cNvCxnSpPr>
            <a:cxnSpLocks/>
            <a:stCxn id="45" idx="3"/>
            <a:endCxn id="46" idx="1"/>
          </p:cNvCxnSpPr>
          <p:nvPr/>
        </p:nvCxnSpPr>
        <p:spPr>
          <a:xfrm>
            <a:off x="8714428" y="3681029"/>
            <a:ext cx="629228" cy="325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50" name="正方形/長方形 49">
            <a:extLst>
              <a:ext uri="{FF2B5EF4-FFF2-40B4-BE49-F238E27FC236}">
                <a16:creationId xmlns:a16="http://schemas.microsoft.com/office/drawing/2014/main" id="{C3BB73E4-A230-4706-AF4C-4AF9A4DEAD7D}"/>
              </a:ext>
            </a:extLst>
          </p:cNvPr>
          <p:cNvSpPr/>
          <p:nvPr/>
        </p:nvSpPr>
        <p:spPr>
          <a:xfrm>
            <a:off x="8145660" y="4686042"/>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3656" y="5025988"/>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3656" y="4365105"/>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714428" y="4521189"/>
            <a:ext cx="629228"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714428" y="4842125"/>
            <a:ext cx="629228"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500166"/>
            <a:ext cx="1329580" cy="1180863"/>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9"/>
            <a:ext cx="1329580" cy="116109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2" name="直線コネクタ 61">
            <a:extLst>
              <a:ext uri="{FF2B5EF4-FFF2-40B4-BE49-F238E27FC236}">
                <a16:creationId xmlns:a16="http://schemas.microsoft.com/office/drawing/2014/main" id="{055D2C83-DF3D-45B3-B4B8-E5B07F6C4029}"/>
              </a:ext>
            </a:extLst>
          </p:cNvPr>
          <p:cNvCxnSpPr>
            <a:cxnSpLocks/>
            <a:stCxn id="29" idx="3"/>
            <a:endCxn id="45" idx="1"/>
          </p:cNvCxnSpPr>
          <p:nvPr/>
        </p:nvCxnSpPr>
        <p:spPr>
          <a:xfrm>
            <a:off x="6816080" y="3681029"/>
            <a:ext cx="1329580" cy="1"/>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46662" y="4071798"/>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8266924" y="5782272"/>
            <a:ext cx="877163" cy="369332"/>
          </a:xfrm>
          <a:prstGeom prst="rect">
            <a:avLst/>
          </a:prstGeom>
          <a:noFill/>
        </p:spPr>
        <p:txBody>
          <a:bodyPr wrap="none" rtlCol="0">
            <a:spAutoFit/>
          </a:bodyPr>
          <a:lstStyle/>
          <a:p>
            <a:r>
              <a:rPr lang="ja-JP" altLang="en-US" b="1" dirty="0">
                <a:latin typeface="Hiragino Kaku Gothic Pro W6" panose="020B0300000000000000" pitchFamily="34" charset="-128"/>
                <a:ea typeface="Hiragino Kaku Gothic Pro W6" panose="020B0300000000000000" pitchFamily="34" charset="-128"/>
              </a:rPr>
              <a:t>構造化</a:t>
            </a:r>
          </a:p>
        </p:txBody>
      </p:sp>
    </p:spTree>
    <p:extLst>
      <p:ext uri="{BB962C8B-B14F-4D97-AF65-F5344CB8AC3E}">
        <p14:creationId xmlns:p14="http://schemas.microsoft.com/office/powerpoint/2010/main" val="185187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par>
                                <p:cTn id="76" presetID="10" presetClass="entr" presetSubtype="0"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childTnLst>
                          </p:cTn>
                        </p:par>
                        <p:par>
                          <p:cTn id="83" fill="hold">
                            <p:stCondLst>
                              <p:cond delay="3500"/>
                            </p:stCondLst>
                            <p:childTnLst>
                              <p:par>
                                <p:cTn id="84" presetID="10"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2" grpId="0" animBg="1"/>
      <p:bldP spid="35" grpId="0" animBg="1"/>
      <p:bldP spid="45" grpId="0" animBg="1"/>
      <p:bldP spid="46" grpId="0" animBg="1"/>
      <p:bldP spid="47" grpId="0" animBg="1"/>
      <p:bldP spid="50" grpId="0" animBg="1"/>
      <p:bldP spid="51" grpId="0" animBg="1"/>
      <p:bldP spid="52" grpId="0" animBg="1"/>
      <p:bldP spid="68" grpId="0" animBg="1"/>
      <p:bldP spid="69" grpId="0" animBg="1"/>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A8EA25-B74D-4BD4-AD29-48937F31FF5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D780517-242B-429B-B9B6-1A8F91ABA820}"/>
              </a:ext>
            </a:extLst>
          </p:cNvPr>
          <p:cNvSpPr>
            <a:spLocks noGrp="1"/>
          </p:cNvSpPr>
          <p:nvPr>
            <p:ph idx="1"/>
          </p:nvPr>
        </p:nvSpPr>
        <p:spPr/>
        <p:txBody>
          <a:bodyPr anchor="ctr">
            <a:normAutofit/>
          </a:bodyPr>
          <a:lstStyle/>
          <a:p>
            <a:pPr marL="0" indent="0" algn="ctr">
              <a:buNone/>
            </a:pPr>
            <a:r>
              <a:rPr lang="ja-JP" altLang="en-US" sz="4000" dirty="0"/>
              <a:t>問題定義に</a:t>
            </a:r>
            <a:r>
              <a:rPr lang="ja-JP" altLang="en-US" sz="4000"/>
              <a:t>関する考察</a:t>
            </a:r>
            <a:r>
              <a:rPr lang="en-US" altLang="ja-JP" sz="4000" dirty="0"/>
              <a:t>①</a:t>
            </a:r>
          </a:p>
          <a:p>
            <a:pPr marL="0" indent="0" algn="ctr">
              <a:buNone/>
            </a:pPr>
            <a:r>
              <a:rPr lang="en-US" altLang="ja-JP" sz="4000" dirty="0"/>
              <a:t>〜</a:t>
            </a:r>
            <a:r>
              <a:rPr lang="ja-JP" altLang="en-US" sz="4000"/>
              <a:t>ありたい姿は何か？</a:t>
            </a:r>
            <a:r>
              <a:rPr lang="en-US" altLang="ja-JP" sz="4000" dirty="0"/>
              <a:t>〜</a:t>
            </a:r>
          </a:p>
        </p:txBody>
      </p:sp>
      <p:sp>
        <p:nvSpPr>
          <p:cNvPr id="4" name="スライド番号プレースホルダー 3">
            <a:extLst>
              <a:ext uri="{FF2B5EF4-FFF2-40B4-BE49-F238E27FC236}">
                <a16:creationId xmlns:a16="http://schemas.microsoft.com/office/drawing/2014/main" id="{1C807F2D-C89D-4888-A430-04C7146D16D0}"/>
              </a:ext>
            </a:extLst>
          </p:cNvPr>
          <p:cNvSpPr>
            <a:spLocks noGrp="1"/>
          </p:cNvSpPr>
          <p:nvPr>
            <p:ph type="sldNum" sz="quarter" idx="4"/>
          </p:nvPr>
        </p:nvSpPr>
        <p:spPr/>
        <p:txBody>
          <a:bodyPr/>
          <a:lstStyle/>
          <a:p>
            <a:fld id="{C5CBEA7B-64A4-4354-845E-AE91C99E82B0}" type="slidenum">
              <a:rPr lang="ja-JP" altLang="en-US" smtClean="0"/>
              <a:pPr/>
              <a:t>38</a:t>
            </a:fld>
            <a:endParaRPr lang="ja-JP" altLang="en-US" dirty="0"/>
          </a:p>
        </p:txBody>
      </p:sp>
    </p:spTree>
    <p:extLst>
      <p:ext uri="{BB962C8B-B14F-4D97-AF65-F5344CB8AC3E}">
        <p14:creationId xmlns:p14="http://schemas.microsoft.com/office/powerpoint/2010/main" val="113611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C37730-1EE8-B944-A334-F6CD1DD98434}"/>
              </a:ext>
            </a:extLst>
          </p:cNvPr>
          <p:cNvSpPr>
            <a:spLocks noGrp="1"/>
          </p:cNvSpPr>
          <p:nvPr>
            <p:ph type="body" idx="1"/>
          </p:nvPr>
        </p:nvSpPr>
        <p:spPr/>
        <p:txBody>
          <a:bodyPr>
            <a:normAutofit fontScale="92500" lnSpcReduction="20000"/>
          </a:bodyPr>
          <a:lstStyle/>
          <a:p>
            <a:endParaRPr kumimoji="1" lang="ja-JP" altLang="en-US"/>
          </a:p>
        </p:txBody>
      </p:sp>
      <p:sp>
        <p:nvSpPr>
          <p:cNvPr id="3" name="テキスト プレースホルダー 2">
            <a:extLst>
              <a:ext uri="{FF2B5EF4-FFF2-40B4-BE49-F238E27FC236}">
                <a16:creationId xmlns:a16="http://schemas.microsoft.com/office/drawing/2014/main" id="{3A3410C4-041A-FF47-8A9C-E5EABE2E2D02}"/>
              </a:ext>
            </a:extLst>
          </p:cNvPr>
          <p:cNvSpPr>
            <a:spLocks noGrp="1"/>
          </p:cNvSpPr>
          <p:nvPr>
            <p:ph type="body" idx="2"/>
          </p:nvPr>
        </p:nvSpPr>
        <p:spPr/>
        <p:txBody>
          <a:bodyPr>
            <a:normAutofit/>
          </a:bodyPr>
          <a:lstStyle/>
          <a:p>
            <a:pPr algn="ctr"/>
            <a:r>
              <a:rPr kumimoji="1" lang="ja-JP" altLang="en-US" sz="6000" b="1"/>
              <a:t>本題</a:t>
            </a:r>
            <a:endParaRPr kumimoji="1" lang="en-US" altLang="ja-JP" sz="6000" b="1" dirty="0"/>
          </a:p>
        </p:txBody>
      </p:sp>
      <p:sp>
        <p:nvSpPr>
          <p:cNvPr id="4" name="スライド番号プレースホルダー 3">
            <a:extLst>
              <a:ext uri="{FF2B5EF4-FFF2-40B4-BE49-F238E27FC236}">
                <a16:creationId xmlns:a16="http://schemas.microsoft.com/office/drawing/2014/main" id="{12528CC0-A2BD-6E42-85AD-08BC8A22211A}"/>
              </a:ext>
            </a:extLst>
          </p:cNvPr>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2675929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2EAF43-F1E6-6640-B985-351B0A23D459}"/>
              </a:ext>
            </a:extLst>
          </p:cNvPr>
          <p:cNvSpPr>
            <a:spLocks noGrp="1"/>
          </p:cNvSpPr>
          <p:nvPr>
            <p:ph type="title"/>
          </p:nvPr>
        </p:nvSpPr>
        <p:spPr/>
        <p:txBody>
          <a:bodyPr/>
          <a:lstStyle/>
          <a:p>
            <a:r>
              <a:rPr kumimoji="1" lang="ja-JP" altLang="en-US"/>
              <a:t>問題</a:t>
            </a:r>
            <a:r>
              <a:rPr lang="ja-JP" altLang="en-US"/>
              <a:t>定義</a:t>
            </a:r>
            <a:r>
              <a:rPr kumimoji="1" lang="ja-JP" altLang="en-US"/>
              <a:t>の重要な問い</a:t>
            </a:r>
          </a:p>
        </p:txBody>
      </p:sp>
      <p:sp>
        <p:nvSpPr>
          <p:cNvPr id="3" name="コンテンツ プレースホルダー 2">
            <a:extLst>
              <a:ext uri="{FF2B5EF4-FFF2-40B4-BE49-F238E27FC236}">
                <a16:creationId xmlns:a16="http://schemas.microsoft.com/office/drawing/2014/main" id="{4F9A5E44-B349-2A4C-ADD2-D8F6F1D74D1A}"/>
              </a:ext>
            </a:extLst>
          </p:cNvPr>
          <p:cNvSpPr>
            <a:spLocks noGrp="1"/>
          </p:cNvSpPr>
          <p:nvPr>
            <p:ph idx="1"/>
          </p:nvPr>
        </p:nvSpPr>
        <p:spPr/>
        <p:txBody>
          <a:bodyPr/>
          <a:lstStyle/>
          <a:p>
            <a:r>
              <a:rPr kumimoji="1" lang="ja-JP" altLang="en-US"/>
              <a:t>なぜそれが問題なのか？</a:t>
            </a:r>
            <a:endParaRPr kumimoji="1" lang="en-US" altLang="ja-JP" dirty="0"/>
          </a:p>
        </p:txBody>
      </p:sp>
      <p:sp>
        <p:nvSpPr>
          <p:cNvPr id="4" name="スライド番号プレースホルダー 3">
            <a:extLst>
              <a:ext uri="{FF2B5EF4-FFF2-40B4-BE49-F238E27FC236}">
                <a16:creationId xmlns:a16="http://schemas.microsoft.com/office/drawing/2014/main" id="{E2DDB4FE-F4DD-CD49-BBC5-E0E4F807F082}"/>
              </a:ext>
            </a:extLst>
          </p:cNvPr>
          <p:cNvSpPr>
            <a:spLocks noGrp="1"/>
          </p:cNvSpPr>
          <p:nvPr>
            <p:ph type="sldNum" sz="quarter" idx="4"/>
          </p:nvPr>
        </p:nvSpPr>
        <p:spPr/>
        <p:txBody>
          <a:bodyPr/>
          <a:lstStyle/>
          <a:p>
            <a:fld id="{C5CBEA7B-64A4-4354-845E-AE91C99E82B0}" type="slidenum">
              <a:rPr lang="ja-JP" altLang="en-US" smtClean="0"/>
              <a:pPr/>
              <a:t>39</a:t>
            </a:fld>
            <a:endParaRPr lang="ja-JP" altLang="en-US" dirty="0"/>
          </a:p>
        </p:txBody>
      </p:sp>
    </p:spTree>
    <p:extLst>
      <p:ext uri="{BB962C8B-B14F-4D97-AF65-F5344CB8AC3E}">
        <p14:creationId xmlns:p14="http://schemas.microsoft.com/office/powerpoint/2010/main" val="311585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kumimoji="1" lang="ja-JP" altLang="en-US" dirty="0"/>
              <a:t>問題</a:t>
            </a:r>
            <a:r>
              <a:rPr kumimoji="1" lang="ja-JP" altLang="en-US"/>
              <a:t>の定義</a:t>
            </a:r>
            <a:r>
              <a:rPr lang="ja-JP" altLang="en-US"/>
              <a:t>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40</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440160"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太っているので何とかしたい</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929787" y="1895184"/>
            <a:ext cx="697627" cy="400110"/>
          </a:xfrm>
          <a:prstGeom prst="rect">
            <a:avLst/>
          </a:prstGeom>
          <a:noFill/>
        </p:spPr>
        <p:txBody>
          <a:bodyPr wrap="none" rtlCol="0">
            <a:spAutoFit/>
          </a:bodyPr>
          <a:lstStyle/>
          <a:p>
            <a:pPr algn="ctr"/>
            <a:r>
              <a:rPr lang="ja-JP" altLang="en-US" sz="2000" u="sng" dirty="0">
                <a:latin typeface="メイリオ" panose="020B0604030504040204" pitchFamily="50" charset="-128"/>
                <a:ea typeface="メイリオ" panose="020B0604030504040204" pitchFamily="50" charset="-128"/>
              </a:rPr>
              <a:t>解決</a:t>
            </a:r>
          </a:p>
        </p:txBody>
      </p:sp>
      <p:sp>
        <p:nvSpPr>
          <p:cNvPr id="13" name="テキスト ボックス 12">
            <a:extLst>
              <a:ext uri="{FF2B5EF4-FFF2-40B4-BE49-F238E27FC236}">
                <a16:creationId xmlns:a16="http://schemas.microsoft.com/office/drawing/2014/main" id="{0BDA6D6E-4183-4FFA-A881-30F9061C2CAC}"/>
              </a:ext>
            </a:extLst>
          </p:cNvPr>
          <p:cNvSpPr txBox="1"/>
          <p:nvPr/>
        </p:nvSpPr>
        <p:spPr>
          <a:xfrm>
            <a:off x="7032105" y="3645025"/>
            <a:ext cx="2492991" cy="646331"/>
          </a:xfrm>
          <a:prstGeom prst="rect">
            <a:avLst/>
          </a:prstGeom>
          <a:noFill/>
        </p:spPr>
        <p:txBody>
          <a:bodyPr wrap="none" rtlCol="0">
            <a:spAutoFit/>
          </a:bodyPr>
          <a:lstStyle/>
          <a:p>
            <a:pPr algn="ctr"/>
            <a:r>
              <a:rPr lang="ja-JP" altLang="en-US" sz="3600" dirty="0">
                <a:latin typeface="メイリオ" panose="020B0604030504040204" pitchFamily="50" charset="-128"/>
                <a:ea typeface="メイリオ" panose="020B0604030504040204" pitchFamily="50" charset="-128"/>
              </a:rPr>
              <a:t>解決策は？</a:t>
            </a:r>
          </a:p>
        </p:txBody>
      </p:sp>
      <p:sp>
        <p:nvSpPr>
          <p:cNvPr id="10" name="テキスト ボックス 9">
            <a:extLst>
              <a:ext uri="{FF2B5EF4-FFF2-40B4-BE49-F238E27FC236}">
                <a16:creationId xmlns:a16="http://schemas.microsoft.com/office/drawing/2014/main" id="{781E4E17-4C64-4F32-A928-CE481E63A113}"/>
              </a:ext>
            </a:extLst>
          </p:cNvPr>
          <p:cNvSpPr txBox="1"/>
          <p:nvPr/>
        </p:nvSpPr>
        <p:spPr>
          <a:xfrm>
            <a:off x="7763075" y="3371169"/>
            <a:ext cx="992579" cy="253916"/>
          </a:xfrm>
          <a:prstGeom prst="rect">
            <a:avLst/>
          </a:prstGeom>
          <a:noFill/>
        </p:spPr>
        <p:txBody>
          <a:bodyPr wrap="none" rtlCol="0">
            <a:spAutoFit/>
          </a:bodyPr>
          <a:lstStyle/>
          <a:p>
            <a:r>
              <a:rPr lang="ja-JP" altLang="en-US" sz="1050">
                <a:latin typeface="メイリオ" panose="020B0604030504040204" pitchFamily="50" charset="-128"/>
                <a:ea typeface="メイリオ" panose="020B0604030504040204" pitchFamily="50" charset="-128"/>
              </a:rPr>
              <a:t>皆さんに質問</a:t>
            </a:r>
            <a:endParaRPr lang="ja-JP" altLang="en-US" sz="105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11246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問題の定義とは何か？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41</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440160"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太っているので何とかしたい</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545067" y="1895184"/>
            <a:ext cx="1467068" cy="400110"/>
          </a:xfrm>
          <a:prstGeom prst="rect">
            <a:avLst/>
          </a:prstGeom>
          <a:noFill/>
        </p:spPr>
        <p:txBody>
          <a:bodyPr wrap="none" rtlCol="0">
            <a:spAutoFit/>
          </a:bodyPr>
          <a:lstStyle/>
          <a:p>
            <a:pPr algn="ctr"/>
            <a:r>
              <a:rPr lang="ja-JP" altLang="en-US" sz="2000" u="sng" dirty="0">
                <a:solidFill>
                  <a:srgbClr val="FF0000"/>
                </a:solidFill>
                <a:latin typeface="メイリオ" panose="020B0604030504040204" pitchFamily="50" charset="-128"/>
                <a:ea typeface="メイリオ" panose="020B0604030504040204" pitchFamily="50" charset="-128"/>
              </a:rPr>
              <a:t>問題の深堀</a:t>
            </a:r>
          </a:p>
        </p:txBody>
      </p:sp>
      <p:sp>
        <p:nvSpPr>
          <p:cNvPr id="12" name="テキスト ボックス 11">
            <a:extLst>
              <a:ext uri="{FF2B5EF4-FFF2-40B4-BE49-F238E27FC236}">
                <a16:creationId xmlns:a16="http://schemas.microsoft.com/office/drawing/2014/main" id="{F0711639-E66D-431B-81B6-10864AF63BA5}"/>
              </a:ext>
            </a:extLst>
          </p:cNvPr>
          <p:cNvSpPr txBox="1"/>
          <p:nvPr/>
        </p:nvSpPr>
        <p:spPr>
          <a:xfrm>
            <a:off x="6775626" y="3573016"/>
            <a:ext cx="3005951" cy="707886"/>
          </a:xfrm>
          <a:prstGeom prst="rect">
            <a:avLst/>
          </a:prstGeom>
          <a:noFill/>
        </p:spPr>
        <p:txBody>
          <a:bodyPr wrap="none" rtlCol="0">
            <a:spAutoFit/>
          </a:bodyPr>
          <a:lstStyle/>
          <a:p>
            <a:pPr algn="ctr"/>
            <a:r>
              <a:rPr lang="ja-JP" altLang="en-US" sz="2000" dirty="0">
                <a:latin typeface="メイリオ" panose="020B0604030504040204" pitchFamily="50" charset="-128"/>
                <a:ea typeface="メイリオ" panose="020B0604030504040204" pitchFamily="50" charset="-128"/>
              </a:rPr>
              <a:t>なぜ、太っていることを</a:t>
            </a:r>
            <a:endParaRPr lang="en-US" altLang="ja-JP" sz="2000" dirty="0">
              <a:latin typeface="メイリオ" panose="020B0604030504040204" pitchFamily="50" charset="-128"/>
              <a:ea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rPr>
              <a:t>問題視しているのか？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58992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問題の定義とは何か？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42</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440160"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太っているので何とかしたい</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673309" y="1895184"/>
            <a:ext cx="1210588" cy="400110"/>
          </a:xfrm>
          <a:prstGeom prst="rect">
            <a:avLst/>
          </a:prstGeom>
          <a:noFill/>
        </p:spPr>
        <p:txBody>
          <a:bodyPr wrap="none" rtlCol="0">
            <a:spAutoFit/>
          </a:bodyPr>
          <a:lstStyle/>
          <a:p>
            <a:pPr algn="ctr"/>
            <a:r>
              <a:rPr lang="ja-JP" altLang="en-US" sz="2000" u="sng" dirty="0">
                <a:solidFill>
                  <a:srgbClr val="FF0000"/>
                </a:solidFill>
                <a:latin typeface="メイリオ" panose="020B0604030504040204" pitchFamily="50" charset="-128"/>
                <a:ea typeface="メイリオ" panose="020B0604030504040204" pitchFamily="50" charset="-128"/>
              </a:rPr>
              <a:t>真の問題</a:t>
            </a:r>
          </a:p>
        </p:txBody>
      </p:sp>
      <p:pic>
        <p:nvPicPr>
          <p:cNvPr id="5124" name="Picture 4" descr="モテる人のイラスト（男性）">
            <a:extLst>
              <a:ext uri="{FF2B5EF4-FFF2-40B4-BE49-F238E27FC236}">
                <a16:creationId xmlns:a16="http://schemas.microsoft.com/office/drawing/2014/main" id="{20C75571-0C05-4E67-8729-AA7C47AF2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038" y="2786455"/>
            <a:ext cx="2240820" cy="248980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AF999F9-FF1C-475C-AC9F-D890BC691833}"/>
              </a:ext>
            </a:extLst>
          </p:cNvPr>
          <p:cNvSpPr txBox="1"/>
          <p:nvPr/>
        </p:nvSpPr>
        <p:spPr>
          <a:xfrm>
            <a:off x="6928360" y="2261766"/>
            <a:ext cx="2698176"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モテないのは太っているからだ</a:t>
            </a:r>
          </a:p>
        </p:txBody>
      </p:sp>
    </p:spTree>
    <p:extLst>
      <p:ext uri="{BB962C8B-B14F-4D97-AF65-F5344CB8AC3E}">
        <p14:creationId xmlns:p14="http://schemas.microsoft.com/office/powerpoint/2010/main" val="3505122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問題の定義とは何か？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43</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656184"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r>
              <a:rPr lang="ja-JP" altLang="en-US" sz="1400" b="1" dirty="0">
                <a:solidFill>
                  <a:srgbClr val="FF0000"/>
                </a:solidFill>
                <a:latin typeface="メイリオ" panose="020B0604030504040204" pitchFamily="50" charset="-128"/>
                <a:ea typeface="メイリオ" panose="020B0604030504040204" pitchFamily="50" charset="-128"/>
              </a:rPr>
              <a:t>モテないのは太っているからだ</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929787" y="1895184"/>
            <a:ext cx="697627" cy="400110"/>
          </a:xfrm>
          <a:prstGeom prst="rect">
            <a:avLst/>
          </a:prstGeom>
          <a:noFill/>
        </p:spPr>
        <p:txBody>
          <a:bodyPr wrap="none" rtlCol="0">
            <a:spAutoFit/>
          </a:bodyPr>
          <a:lstStyle/>
          <a:p>
            <a:pPr algn="ctr"/>
            <a:r>
              <a:rPr lang="ja-JP" altLang="en-US" sz="2000" u="sng" dirty="0">
                <a:latin typeface="メイリオ" panose="020B0604030504040204" pitchFamily="50" charset="-128"/>
                <a:ea typeface="メイリオ" panose="020B0604030504040204" pitchFamily="50" charset="-128"/>
              </a:rPr>
              <a:t>解決</a:t>
            </a:r>
          </a:p>
        </p:txBody>
      </p:sp>
      <p:sp>
        <p:nvSpPr>
          <p:cNvPr id="13" name="テキスト ボックス 12">
            <a:extLst>
              <a:ext uri="{FF2B5EF4-FFF2-40B4-BE49-F238E27FC236}">
                <a16:creationId xmlns:a16="http://schemas.microsoft.com/office/drawing/2014/main" id="{0BDA6D6E-4183-4FFA-A881-30F9061C2CAC}"/>
              </a:ext>
            </a:extLst>
          </p:cNvPr>
          <p:cNvSpPr txBox="1"/>
          <p:nvPr/>
        </p:nvSpPr>
        <p:spPr>
          <a:xfrm>
            <a:off x="7032105" y="3645025"/>
            <a:ext cx="2492991" cy="646331"/>
          </a:xfrm>
          <a:prstGeom prst="rect">
            <a:avLst/>
          </a:prstGeom>
          <a:noFill/>
        </p:spPr>
        <p:txBody>
          <a:bodyPr wrap="none" rtlCol="0">
            <a:spAutoFit/>
          </a:bodyPr>
          <a:lstStyle/>
          <a:p>
            <a:pPr algn="ctr"/>
            <a:r>
              <a:rPr lang="ja-JP" altLang="en-US" sz="3600" dirty="0">
                <a:latin typeface="メイリオ" panose="020B0604030504040204" pitchFamily="50" charset="-128"/>
                <a:ea typeface="メイリオ" panose="020B0604030504040204" pitchFamily="50" charset="-128"/>
              </a:rPr>
              <a:t>解決策は？</a:t>
            </a:r>
          </a:p>
        </p:txBody>
      </p:sp>
      <p:sp>
        <p:nvSpPr>
          <p:cNvPr id="10" name="テキスト ボックス 9">
            <a:extLst>
              <a:ext uri="{FF2B5EF4-FFF2-40B4-BE49-F238E27FC236}">
                <a16:creationId xmlns:a16="http://schemas.microsoft.com/office/drawing/2014/main" id="{781E4E17-4C64-4F32-A928-CE481E63A113}"/>
              </a:ext>
            </a:extLst>
          </p:cNvPr>
          <p:cNvSpPr txBox="1"/>
          <p:nvPr/>
        </p:nvSpPr>
        <p:spPr>
          <a:xfrm>
            <a:off x="7763075" y="3371169"/>
            <a:ext cx="1031051" cy="261610"/>
          </a:xfrm>
          <a:prstGeom prst="rect">
            <a:avLst/>
          </a:prstGeom>
          <a:noFill/>
        </p:spPr>
        <p:txBody>
          <a:bodyPr wrap="none" rtlCol="0">
            <a:spAutoFit/>
          </a:bodyPr>
          <a:lstStyle/>
          <a:p>
            <a:r>
              <a:rPr lang="ja-JP" altLang="en-US" sz="1050" dirty="0">
                <a:latin typeface="メイリオ" panose="020B0604030504040204" pitchFamily="50" charset="-128"/>
                <a:ea typeface="メイリオ" panose="020B0604030504040204" pitchFamily="50" charset="-128"/>
              </a:rPr>
              <a:t>皆さんに質問</a:t>
            </a:r>
          </a:p>
        </p:txBody>
      </p:sp>
    </p:spTree>
    <p:extLst>
      <p:ext uri="{BB962C8B-B14F-4D97-AF65-F5344CB8AC3E}">
        <p14:creationId xmlns:p14="http://schemas.microsoft.com/office/powerpoint/2010/main" val="1369673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問題の定義とは何か？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44</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656184"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r>
              <a:rPr lang="ja-JP" altLang="en-US" sz="1400" b="1" dirty="0">
                <a:solidFill>
                  <a:srgbClr val="FF0000"/>
                </a:solidFill>
                <a:latin typeface="メイリオ" panose="020B0604030504040204" pitchFamily="50" charset="-128"/>
                <a:ea typeface="メイリオ" panose="020B0604030504040204" pitchFamily="50" charset="-128"/>
              </a:rPr>
              <a:t>モテないのは太っているからだ</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673307" y="1895184"/>
            <a:ext cx="1210588" cy="400110"/>
          </a:xfrm>
          <a:prstGeom prst="rect">
            <a:avLst/>
          </a:prstGeom>
          <a:noFill/>
        </p:spPr>
        <p:txBody>
          <a:bodyPr wrap="none" rtlCol="0">
            <a:spAutoFit/>
          </a:bodyPr>
          <a:lstStyle/>
          <a:p>
            <a:pPr algn="ctr"/>
            <a:r>
              <a:rPr lang="ja-JP" altLang="en-US" sz="2000" u="sng" dirty="0">
                <a:latin typeface="メイリオ" panose="020B0604030504040204" pitchFamily="50" charset="-128"/>
                <a:ea typeface="メイリオ" panose="020B0604030504040204" pitchFamily="50" charset="-128"/>
              </a:rPr>
              <a:t>解決の例</a:t>
            </a:r>
          </a:p>
        </p:txBody>
      </p:sp>
      <p:sp>
        <p:nvSpPr>
          <p:cNvPr id="13" name="テキスト ボックス 12">
            <a:extLst>
              <a:ext uri="{FF2B5EF4-FFF2-40B4-BE49-F238E27FC236}">
                <a16:creationId xmlns:a16="http://schemas.microsoft.com/office/drawing/2014/main" id="{0BDA6D6E-4183-4FFA-A881-30F9061C2CAC}"/>
              </a:ext>
            </a:extLst>
          </p:cNvPr>
          <p:cNvSpPr txBox="1"/>
          <p:nvPr/>
        </p:nvSpPr>
        <p:spPr>
          <a:xfrm>
            <a:off x="6960096" y="3501008"/>
            <a:ext cx="2736304" cy="1000274"/>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ぽっちゃり体系が好きな女子を探す</a:t>
            </a:r>
            <a:endParaRPr lang="en-US" altLang="ja-JP" dirty="0">
              <a:latin typeface="メイリオ" panose="020B0604030504040204" pitchFamily="50" charset="-128"/>
              <a:ea typeface="メイリオ" panose="020B0604030504040204" pitchFamily="50" charset="-128"/>
            </a:endParaRPr>
          </a:p>
          <a:p>
            <a:pPr marL="285750" indent="-285750">
              <a:spcBef>
                <a:spcPts val="600"/>
              </a:spcBef>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性格を直す</a:t>
            </a:r>
            <a:r>
              <a:rPr lang="en-US" altLang="ja-JP" dirty="0">
                <a:latin typeface="メイリオ" panose="020B0604030504040204" pitchFamily="50" charset="-128"/>
                <a:ea typeface="メイリオ" panose="020B0604030504040204" pitchFamily="50" charset="-128"/>
              </a:rPr>
              <a:t>www</a:t>
            </a:r>
            <a:endParaRPr lang="ja-JP" altLang="en-US" dirty="0">
              <a:latin typeface="メイリオ" panose="020B0604030504040204" pitchFamily="50" charset="-128"/>
              <a:ea typeface="メイリオ" panose="020B0604030504040204" pitchFamily="50" charset="-128"/>
            </a:endParaRPr>
          </a:p>
        </p:txBody>
      </p:sp>
      <p:sp>
        <p:nvSpPr>
          <p:cNvPr id="6" name="吹き出し: 四角形 5">
            <a:extLst>
              <a:ext uri="{FF2B5EF4-FFF2-40B4-BE49-F238E27FC236}">
                <a16:creationId xmlns:a16="http://schemas.microsoft.com/office/drawing/2014/main" id="{EBCADBBC-A51A-462F-8B41-AF22E18E7190}"/>
              </a:ext>
            </a:extLst>
          </p:cNvPr>
          <p:cNvSpPr/>
          <p:nvPr/>
        </p:nvSpPr>
        <p:spPr>
          <a:xfrm>
            <a:off x="8971148" y="2649768"/>
            <a:ext cx="1450504" cy="658349"/>
          </a:xfrm>
          <a:prstGeom prst="wedgeRectCallout">
            <a:avLst>
              <a:gd name="adj1" fmla="val -43656"/>
              <a:gd name="adj2" fmla="val 72630"/>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当初とは</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異なる解決策</a:t>
            </a:r>
          </a:p>
        </p:txBody>
      </p:sp>
    </p:spTree>
    <p:extLst>
      <p:ext uri="{BB962C8B-B14F-4D97-AF65-F5344CB8AC3E}">
        <p14:creationId xmlns:p14="http://schemas.microsoft.com/office/powerpoint/2010/main" val="3303920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5C9618-5921-43E4-9693-5B6C12CD1A8F}"/>
              </a:ext>
            </a:extLst>
          </p:cNvPr>
          <p:cNvSpPr>
            <a:spLocks noGrp="1"/>
          </p:cNvSpPr>
          <p:nvPr>
            <p:ph type="title"/>
          </p:nvPr>
        </p:nvSpPr>
        <p:spPr/>
        <p:txBody>
          <a:bodyPr/>
          <a:lstStyle/>
          <a:p>
            <a:r>
              <a:rPr lang="ja-JP" altLang="en-US" dirty="0"/>
              <a:t>問題解決の鍵は「問題の定義」</a:t>
            </a:r>
            <a:endParaRPr kumimoji="1" lang="ja-JP" altLang="en-US" dirty="0"/>
          </a:p>
        </p:txBody>
      </p:sp>
      <p:sp>
        <p:nvSpPr>
          <p:cNvPr id="3" name="コンテンツ プレースホルダー 2">
            <a:extLst>
              <a:ext uri="{FF2B5EF4-FFF2-40B4-BE49-F238E27FC236}">
                <a16:creationId xmlns:a16="http://schemas.microsoft.com/office/drawing/2014/main" id="{7579368E-5AF9-41C3-AA7F-62CE80B46B7A}"/>
              </a:ext>
            </a:extLst>
          </p:cNvPr>
          <p:cNvSpPr>
            <a:spLocks noGrp="1"/>
          </p:cNvSpPr>
          <p:nvPr>
            <p:ph idx="1"/>
          </p:nvPr>
        </p:nvSpPr>
        <p:spPr/>
        <p:txBody>
          <a:bodyPr/>
          <a:lstStyle/>
          <a:p>
            <a:r>
              <a:rPr lang="ja-JP" altLang="en-US" dirty="0"/>
              <a:t>問題を定義すること自体が「問題解決」の第一歩であり、全てである。</a:t>
            </a:r>
          </a:p>
          <a:p>
            <a:pPr lvl="1"/>
            <a:r>
              <a:rPr lang="ja-JP" altLang="en-US" dirty="0"/>
              <a:t>問題が何かをはっきりさせることで「問題解決」の</a:t>
            </a:r>
            <a:r>
              <a:rPr lang="en-US" altLang="ja-JP" dirty="0"/>
              <a:t>80%</a:t>
            </a:r>
            <a:r>
              <a:rPr lang="ja-JP" altLang="en-US" dirty="0"/>
              <a:t>が解決している。</a:t>
            </a:r>
          </a:p>
          <a:p>
            <a:pPr lvl="1"/>
            <a:r>
              <a:rPr lang="ja-JP" altLang="en-US" dirty="0"/>
              <a:t>何かが降って湧いたから、その問題を解決するというのは違う。</a:t>
            </a:r>
          </a:p>
          <a:p>
            <a:pPr lvl="1"/>
            <a:r>
              <a:rPr lang="ja-JP" altLang="en-US"/>
              <a:t>解決</a:t>
            </a:r>
            <a:r>
              <a:rPr lang="ja-JP" altLang="en-US" dirty="0"/>
              <a:t>したい</a:t>
            </a:r>
            <a:r>
              <a:rPr lang="ja-JP" altLang="en-US" b="1" u="sng" dirty="0">
                <a:solidFill>
                  <a:srgbClr val="FF0000"/>
                </a:solidFill>
              </a:rPr>
              <a:t>事象に関する情報を整理</a:t>
            </a:r>
            <a:r>
              <a:rPr lang="ja-JP" altLang="en-US" dirty="0"/>
              <a:t>し</a:t>
            </a:r>
            <a:r>
              <a:rPr lang="ja-JP" altLang="en-US" b="1" u="sng" dirty="0">
                <a:solidFill>
                  <a:srgbClr val="FF0000"/>
                </a:solidFill>
              </a:rPr>
              <a:t>問題を定義</a:t>
            </a:r>
            <a:r>
              <a:rPr lang="ja-JP" altLang="en-US" dirty="0"/>
              <a:t>することが重要。</a:t>
            </a:r>
          </a:p>
          <a:p>
            <a:pPr lvl="2"/>
            <a:endParaRPr kumimoji="1" lang="ja-JP" altLang="en-US" dirty="0"/>
          </a:p>
        </p:txBody>
      </p:sp>
      <p:sp>
        <p:nvSpPr>
          <p:cNvPr id="4" name="スライド番号プレースホルダー 3">
            <a:extLst>
              <a:ext uri="{FF2B5EF4-FFF2-40B4-BE49-F238E27FC236}">
                <a16:creationId xmlns:a16="http://schemas.microsoft.com/office/drawing/2014/main" id="{049CDCF9-B4FF-4890-B700-E3429EADB76F}"/>
              </a:ext>
            </a:extLst>
          </p:cNvPr>
          <p:cNvSpPr>
            <a:spLocks noGrp="1"/>
          </p:cNvSpPr>
          <p:nvPr>
            <p:ph type="sldNum" sz="quarter" idx="4"/>
          </p:nvPr>
        </p:nvSpPr>
        <p:spPr/>
        <p:txBody>
          <a:bodyPr/>
          <a:lstStyle/>
          <a:p>
            <a:fld id="{C5CBEA7B-64A4-4354-845E-AE91C99E82B0}" type="slidenum">
              <a:rPr lang="ja-JP" altLang="en-US" smtClean="0"/>
              <a:pPr/>
              <a:t>45</a:t>
            </a:fld>
            <a:endParaRPr lang="ja-JP" altLang="en-US" dirty="0"/>
          </a:p>
        </p:txBody>
      </p:sp>
    </p:spTree>
    <p:extLst>
      <p:ext uri="{BB962C8B-B14F-4D97-AF65-F5344CB8AC3E}">
        <p14:creationId xmlns:p14="http://schemas.microsoft.com/office/powerpoint/2010/main" val="4021379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kumimoji="1" lang="ja-JP" altLang="en-US" dirty="0"/>
              <a:t>何が「本当に」解決すべき問題なのか？のまとめ</a:t>
            </a:r>
          </a:p>
        </p:txBody>
      </p:sp>
      <p:sp>
        <p:nvSpPr>
          <p:cNvPr id="3" name="コンテンツ プレースホルダー 2">
            <a:extLst>
              <a:ext uri="{FF2B5EF4-FFF2-40B4-BE49-F238E27FC236}">
                <a16:creationId xmlns:a16="http://schemas.microsoft.com/office/drawing/2014/main" id="{C8B9050D-069C-4AD3-97A8-ED2A7057931C}"/>
              </a:ext>
            </a:extLst>
          </p:cNvPr>
          <p:cNvSpPr>
            <a:spLocks noGrp="1"/>
          </p:cNvSpPr>
          <p:nvPr>
            <p:ph idx="1"/>
          </p:nvPr>
        </p:nvSpPr>
        <p:spPr/>
        <p:txBody>
          <a:bodyPr>
            <a:normAutofit/>
          </a:bodyPr>
          <a:lstStyle/>
          <a:p>
            <a:r>
              <a:rPr lang="ja-JP" altLang="en-US" sz="2000" dirty="0"/>
              <a:t>問題</a:t>
            </a:r>
            <a:r>
              <a:rPr lang="ja-JP" altLang="en-US" sz="2000"/>
              <a:t>を深堀り、視点</a:t>
            </a:r>
            <a:r>
              <a:rPr lang="ja-JP" altLang="en-US" sz="2000" dirty="0"/>
              <a:t>を一段上げることで問題を再定義して真の問題</a:t>
            </a:r>
            <a:r>
              <a:rPr lang="ja-JP" altLang="en-US" sz="2000"/>
              <a:t>にたどり着ける。</a:t>
            </a:r>
            <a:endParaRPr lang="ja-JP" altLang="en-US" sz="2000"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46</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963801" y="2877515"/>
            <a:ext cx="2087934" cy="646331"/>
          </a:xfrm>
          <a:prstGeom prst="rect">
            <a:avLst/>
          </a:prstGeom>
          <a:noFill/>
        </p:spPr>
        <p:txBody>
          <a:bodyPr wrap="square" rtlCol="0">
            <a:spAutoFit/>
          </a:bodyPr>
          <a:lstStyle/>
          <a:p>
            <a:r>
              <a:rPr lang="ja-JP" altLang="en-US" dirty="0">
                <a:latin typeface="Hiragino Kaku Gothic Pro W3" panose="020B0300000000000000" pitchFamily="34" charset="-128"/>
                <a:ea typeface="Hiragino Kaku Gothic Pro W3" panose="020B0300000000000000" pitchFamily="34" charset="-128"/>
              </a:rPr>
              <a:t>アトラクションの待ち時間が長い</a:t>
            </a:r>
          </a:p>
        </p:txBody>
      </p:sp>
      <p:sp>
        <p:nvSpPr>
          <p:cNvPr id="6" name="テキスト ボックス 5">
            <a:extLst>
              <a:ext uri="{FF2B5EF4-FFF2-40B4-BE49-F238E27FC236}">
                <a16:creationId xmlns:a16="http://schemas.microsoft.com/office/drawing/2014/main" id="{C75DBE3F-CEDB-4612-B762-85B18E233913}"/>
              </a:ext>
            </a:extLst>
          </p:cNvPr>
          <p:cNvSpPr txBox="1"/>
          <p:nvPr/>
        </p:nvSpPr>
        <p:spPr>
          <a:xfrm>
            <a:off x="7086185" y="2877515"/>
            <a:ext cx="2087934" cy="646331"/>
          </a:xfrm>
          <a:prstGeom prst="rect">
            <a:avLst/>
          </a:prstGeom>
          <a:noFill/>
        </p:spPr>
        <p:txBody>
          <a:bodyPr wrap="square" rtlCol="0">
            <a:spAutoFit/>
          </a:bodyPr>
          <a:lstStyle/>
          <a:p>
            <a:r>
              <a:rPr lang="ja-JP" altLang="en-US" dirty="0">
                <a:latin typeface="Hiragino Kaku Gothic Pro W3" panose="020B0300000000000000" pitchFamily="34" charset="-128"/>
                <a:ea typeface="Hiragino Kaku Gothic Pro W3" panose="020B0300000000000000" pitchFamily="34" charset="-128"/>
              </a:rPr>
              <a:t>待ち時間が無意味な時間に感じる</a:t>
            </a:r>
            <a:endParaRPr lang="en-US" altLang="ja-JP" dirty="0">
              <a:latin typeface="Hiragino Kaku Gothic Pro W3" panose="020B0300000000000000" pitchFamily="34" charset="-128"/>
              <a:ea typeface="Hiragino Kaku Gothic Pro W3" panose="020B0300000000000000" pitchFamily="34" charset="-128"/>
            </a:endParaRPr>
          </a:p>
        </p:txBody>
      </p:sp>
      <p:sp>
        <p:nvSpPr>
          <p:cNvPr id="7" name="矢印: 下 6">
            <a:extLst>
              <a:ext uri="{FF2B5EF4-FFF2-40B4-BE49-F238E27FC236}">
                <a16:creationId xmlns:a16="http://schemas.microsoft.com/office/drawing/2014/main" id="{C9A1FE61-69C7-4E45-A9E7-B23D692BF269}"/>
              </a:ext>
            </a:extLst>
          </p:cNvPr>
          <p:cNvSpPr/>
          <p:nvPr/>
        </p:nvSpPr>
        <p:spPr>
          <a:xfrm>
            <a:off x="3719735" y="4062945"/>
            <a:ext cx="576064" cy="288032"/>
          </a:xfrm>
          <a:prstGeom prst="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 name="矢印: 下 7">
            <a:extLst>
              <a:ext uri="{FF2B5EF4-FFF2-40B4-BE49-F238E27FC236}">
                <a16:creationId xmlns:a16="http://schemas.microsoft.com/office/drawing/2014/main" id="{BF21A436-5F77-4EB0-9B3C-696488B93E2B}"/>
              </a:ext>
            </a:extLst>
          </p:cNvPr>
          <p:cNvSpPr/>
          <p:nvPr/>
        </p:nvSpPr>
        <p:spPr>
          <a:xfrm rot="16200000">
            <a:off x="5746301" y="2395141"/>
            <a:ext cx="576064" cy="288032"/>
          </a:xfrm>
          <a:prstGeom prst="down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EDC73ACA-4428-4339-8C26-788DD204A4F8}"/>
              </a:ext>
            </a:extLst>
          </p:cNvPr>
          <p:cNvSpPr/>
          <p:nvPr/>
        </p:nvSpPr>
        <p:spPr>
          <a:xfrm>
            <a:off x="7845399" y="4062945"/>
            <a:ext cx="576064" cy="288032"/>
          </a:xfrm>
          <a:prstGeom prst="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7AE58D21-F2BC-4376-988C-7E50309BBAE0}"/>
              </a:ext>
            </a:extLst>
          </p:cNvPr>
          <p:cNvSpPr txBox="1"/>
          <p:nvPr/>
        </p:nvSpPr>
        <p:spPr>
          <a:xfrm>
            <a:off x="2855641" y="4676944"/>
            <a:ext cx="2268399" cy="1200329"/>
          </a:xfrm>
          <a:prstGeom prst="rect">
            <a:avLst/>
          </a:prstGeom>
          <a:noFill/>
        </p:spPr>
        <p:txBody>
          <a:bodyPr wrap="square" rtlCol="0">
            <a:spAutoFit/>
          </a:bodyPr>
          <a:lstStyle/>
          <a:p>
            <a:r>
              <a:rPr lang="ja-JP" altLang="en-US" dirty="0">
                <a:latin typeface="Hiragino Kaku Gothic Pro W3" panose="020B0300000000000000" pitchFamily="34" charset="-128"/>
                <a:ea typeface="Hiragino Kaku Gothic Pro W3" panose="020B0300000000000000" pitchFamily="34" charset="-128"/>
              </a:rPr>
              <a:t>アトラクションの稼働効率を上げ、オペレーションを最適化する。</a:t>
            </a:r>
          </a:p>
        </p:txBody>
      </p:sp>
      <p:sp>
        <p:nvSpPr>
          <p:cNvPr id="15" name="テキスト ボックス 14">
            <a:extLst>
              <a:ext uri="{FF2B5EF4-FFF2-40B4-BE49-F238E27FC236}">
                <a16:creationId xmlns:a16="http://schemas.microsoft.com/office/drawing/2014/main" id="{360D7677-AFBD-4F8B-90C4-4B15D3EAAB5B}"/>
              </a:ext>
            </a:extLst>
          </p:cNvPr>
          <p:cNvSpPr txBox="1"/>
          <p:nvPr/>
        </p:nvSpPr>
        <p:spPr>
          <a:xfrm>
            <a:off x="6995954" y="4676943"/>
            <a:ext cx="2268399" cy="923330"/>
          </a:xfrm>
          <a:prstGeom prst="rect">
            <a:avLst/>
          </a:prstGeom>
          <a:noFill/>
        </p:spPr>
        <p:txBody>
          <a:bodyPr wrap="square" rtlCol="0">
            <a:spAutoFit/>
          </a:bodyPr>
          <a:lstStyle/>
          <a:p>
            <a:r>
              <a:rPr lang="ja-JP" altLang="en-US" dirty="0">
                <a:latin typeface="Hiragino Kaku Gothic Pro W3" panose="020B0300000000000000" pitchFamily="34" charset="-128"/>
                <a:ea typeface="Hiragino Kaku Gothic Pro W3" panose="020B0300000000000000" pitchFamily="34" charset="-128"/>
              </a:rPr>
              <a:t>待ち時間に楽しめるイベントを導線に設置する</a:t>
            </a:r>
          </a:p>
        </p:txBody>
      </p:sp>
      <p:sp>
        <p:nvSpPr>
          <p:cNvPr id="16" name="テキスト ボックス 15">
            <a:extLst>
              <a:ext uri="{FF2B5EF4-FFF2-40B4-BE49-F238E27FC236}">
                <a16:creationId xmlns:a16="http://schemas.microsoft.com/office/drawing/2014/main" id="{F9A69C9A-DFC4-4AFC-9377-12051B6EA197}"/>
              </a:ext>
            </a:extLst>
          </p:cNvPr>
          <p:cNvSpPr txBox="1"/>
          <p:nvPr/>
        </p:nvSpPr>
        <p:spPr>
          <a:xfrm>
            <a:off x="3549950" y="2265101"/>
            <a:ext cx="915636" cy="523220"/>
          </a:xfrm>
          <a:prstGeom prst="rect">
            <a:avLst/>
          </a:prstGeom>
          <a:noFill/>
        </p:spPr>
        <p:txBody>
          <a:bodyPr wrap="none" rtlCol="0">
            <a:spAutoFit/>
          </a:bodyPr>
          <a:lstStyle/>
          <a:p>
            <a:pPr algn="ctr"/>
            <a:r>
              <a:rPr lang="ja-JP" altLang="en-US" sz="2800" b="1" u="sng" dirty="0">
                <a:latin typeface="Hiragino Kaku Gothic Pro W3" panose="020B0300000000000000" pitchFamily="34" charset="-128"/>
                <a:ea typeface="Hiragino Kaku Gothic Pro W3" panose="020B0300000000000000" pitchFamily="34" charset="-128"/>
              </a:rPr>
              <a:t>問題</a:t>
            </a:r>
          </a:p>
        </p:txBody>
      </p:sp>
      <p:sp>
        <p:nvSpPr>
          <p:cNvPr id="17" name="テキスト ボックス 16">
            <a:extLst>
              <a:ext uri="{FF2B5EF4-FFF2-40B4-BE49-F238E27FC236}">
                <a16:creationId xmlns:a16="http://schemas.microsoft.com/office/drawing/2014/main" id="{CD9747D0-0E30-44CD-B823-97993E6497B9}"/>
              </a:ext>
            </a:extLst>
          </p:cNvPr>
          <p:cNvSpPr txBox="1"/>
          <p:nvPr/>
        </p:nvSpPr>
        <p:spPr>
          <a:xfrm>
            <a:off x="6941366" y="2265101"/>
            <a:ext cx="2377575" cy="523220"/>
          </a:xfrm>
          <a:prstGeom prst="rect">
            <a:avLst/>
          </a:prstGeom>
          <a:noFill/>
        </p:spPr>
        <p:txBody>
          <a:bodyPr wrap="none" rtlCol="0">
            <a:spAutoFit/>
          </a:bodyPr>
          <a:lstStyle/>
          <a:p>
            <a:pPr algn="ctr"/>
            <a:r>
              <a:rPr lang="ja-JP" altLang="en-US" sz="2800" b="1" u="sng" dirty="0">
                <a:latin typeface="Hiragino Kaku Gothic Pro W3" panose="020B0300000000000000" pitchFamily="34" charset="-128"/>
                <a:ea typeface="Hiragino Kaku Gothic Pro W3" panose="020B0300000000000000" pitchFamily="34" charset="-128"/>
              </a:rPr>
              <a:t>問題の再定義</a:t>
            </a:r>
          </a:p>
        </p:txBody>
      </p:sp>
      <p:sp>
        <p:nvSpPr>
          <p:cNvPr id="18" name="吹き出し: 四角形 17">
            <a:extLst>
              <a:ext uri="{FF2B5EF4-FFF2-40B4-BE49-F238E27FC236}">
                <a16:creationId xmlns:a16="http://schemas.microsoft.com/office/drawing/2014/main" id="{D4163F20-1763-429A-9B4E-B8A57222F957}"/>
              </a:ext>
            </a:extLst>
          </p:cNvPr>
          <p:cNvSpPr/>
          <p:nvPr/>
        </p:nvSpPr>
        <p:spPr>
          <a:xfrm>
            <a:off x="5051735" y="3103648"/>
            <a:ext cx="1152128" cy="576065"/>
          </a:xfrm>
          <a:prstGeom prst="wedgeRectCallout">
            <a:avLst>
              <a:gd name="adj1" fmla="val 39408"/>
              <a:gd name="adj2" fmla="val -74898"/>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なぜ待ち時間が長いことを問題視しているのか？</a:t>
            </a:r>
          </a:p>
        </p:txBody>
      </p:sp>
    </p:spTree>
    <p:extLst>
      <p:ext uri="{BB962C8B-B14F-4D97-AF65-F5344CB8AC3E}">
        <p14:creationId xmlns:p14="http://schemas.microsoft.com/office/powerpoint/2010/main" val="2681996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問題定義のエクササイズ：</a:t>
            </a:r>
            <a:r>
              <a:rPr lang="en-US" altLang="ja-JP" dirty="0"/>
              <a:t>CPA</a:t>
            </a:r>
            <a:r>
              <a:rPr lang="ja-JP" altLang="en-US"/>
              <a:t>が上がっている、は真の問題か</a:t>
            </a:r>
            <a:endParaRPr kumimoji="1" lang="ja-JP" altLang="en-US" dirty="0"/>
          </a:p>
        </p:txBody>
      </p:sp>
      <p:sp>
        <p:nvSpPr>
          <p:cNvPr id="3" name="コンテンツ プレースホルダー 2">
            <a:extLst>
              <a:ext uri="{FF2B5EF4-FFF2-40B4-BE49-F238E27FC236}">
                <a16:creationId xmlns:a16="http://schemas.microsoft.com/office/drawing/2014/main" id="{C8B9050D-069C-4AD3-97A8-ED2A7057931C}"/>
              </a:ext>
            </a:extLst>
          </p:cNvPr>
          <p:cNvSpPr>
            <a:spLocks noGrp="1"/>
          </p:cNvSpPr>
          <p:nvPr>
            <p:ph idx="1"/>
          </p:nvPr>
        </p:nvSpPr>
        <p:spPr/>
        <p:txBody>
          <a:bodyPr>
            <a:normAutofit/>
          </a:bodyPr>
          <a:lstStyle/>
          <a:p>
            <a:r>
              <a:rPr lang="en-US" altLang="ja-JP" sz="2000" dirty="0"/>
              <a:t>CPA</a:t>
            </a:r>
            <a:r>
              <a:rPr lang="ja-JP" altLang="en-US" sz="2000"/>
              <a:t>（顧客獲得単価）が上がっている！と相談を受けました。</a:t>
            </a:r>
            <a:endParaRPr lang="en-US" altLang="ja-JP" sz="2000" dirty="0"/>
          </a:p>
          <a:p>
            <a:r>
              <a:rPr lang="ja-JP" altLang="en-US" sz="2000"/>
              <a:t>なぜそれが問題なのか？と問いかけてみて、問題を再定義してみてください。</a:t>
            </a:r>
            <a:endParaRPr lang="ja-JP" altLang="en-US" sz="2000"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47</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873567" y="2878884"/>
            <a:ext cx="2268399" cy="369332"/>
          </a:xfrm>
          <a:prstGeom prst="rect">
            <a:avLst/>
          </a:prstGeom>
          <a:noFill/>
        </p:spPr>
        <p:txBody>
          <a:bodyPr wrap="square" rtlCol="0">
            <a:spAutoFit/>
          </a:bodyPr>
          <a:lstStyle/>
          <a:p>
            <a:pPr algn="ctr"/>
            <a:r>
              <a:rPr lang="en-US" altLang="ja-JP" dirty="0">
                <a:latin typeface="Yu Gothic" panose="020B0400000000000000" pitchFamily="34" charset="-128"/>
                <a:ea typeface="Yu Gothic" panose="020B0400000000000000" pitchFamily="34" charset="-128"/>
              </a:rPr>
              <a:t>CPA</a:t>
            </a:r>
            <a:r>
              <a:rPr lang="ja-JP" altLang="en-US" dirty="0">
                <a:latin typeface="Yu Gothic" panose="020B0400000000000000" pitchFamily="34" charset="-128"/>
                <a:ea typeface="Yu Gothic" panose="020B0400000000000000" pitchFamily="34" charset="-128"/>
              </a:rPr>
              <a:t>が上がっている</a:t>
            </a:r>
          </a:p>
        </p:txBody>
      </p:sp>
      <p:sp>
        <p:nvSpPr>
          <p:cNvPr id="6" name="テキスト ボックス 5">
            <a:extLst>
              <a:ext uri="{FF2B5EF4-FFF2-40B4-BE49-F238E27FC236}">
                <a16:creationId xmlns:a16="http://schemas.microsoft.com/office/drawing/2014/main" id="{C75DBE3F-CEDB-4612-B762-85B18E233913}"/>
              </a:ext>
            </a:extLst>
          </p:cNvPr>
          <p:cNvSpPr txBox="1"/>
          <p:nvPr/>
        </p:nvSpPr>
        <p:spPr>
          <a:xfrm>
            <a:off x="7086185" y="2877514"/>
            <a:ext cx="2087934" cy="369332"/>
          </a:xfrm>
          <a:prstGeom prst="rect">
            <a:avLst/>
          </a:prstGeom>
          <a:noFill/>
        </p:spPr>
        <p:txBody>
          <a:bodyPr wrap="square" rtlCol="0">
            <a:spAutoFit/>
          </a:bodyPr>
          <a:lstStyle/>
          <a:p>
            <a:r>
              <a:rPr lang="ja-JP" altLang="en-US" dirty="0">
                <a:latin typeface="Yu Gothic" panose="020B0400000000000000" pitchFamily="34" charset="-128"/>
                <a:ea typeface="Yu Gothic" panose="020B0400000000000000" pitchFamily="34" charset="-128"/>
              </a:rPr>
              <a:t>？？？？？？？？</a:t>
            </a:r>
          </a:p>
        </p:txBody>
      </p:sp>
      <p:sp>
        <p:nvSpPr>
          <p:cNvPr id="8" name="矢印: 下 7">
            <a:extLst>
              <a:ext uri="{FF2B5EF4-FFF2-40B4-BE49-F238E27FC236}">
                <a16:creationId xmlns:a16="http://schemas.microsoft.com/office/drawing/2014/main" id="{BF21A436-5F77-4EB0-9B3C-696488B93E2B}"/>
              </a:ext>
            </a:extLst>
          </p:cNvPr>
          <p:cNvSpPr/>
          <p:nvPr/>
        </p:nvSpPr>
        <p:spPr>
          <a:xfrm rot="16200000">
            <a:off x="5746301" y="2395141"/>
            <a:ext cx="576064" cy="288032"/>
          </a:xfrm>
          <a:prstGeom prst="down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10" name="矢印: 下 9">
            <a:extLst>
              <a:ext uri="{FF2B5EF4-FFF2-40B4-BE49-F238E27FC236}">
                <a16:creationId xmlns:a16="http://schemas.microsoft.com/office/drawing/2014/main" id="{EDC73ACA-4428-4339-8C26-788DD204A4F8}"/>
              </a:ext>
            </a:extLst>
          </p:cNvPr>
          <p:cNvSpPr/>
          <p:nvPr/>
        </p:nvSpPr>
        <p:spPr>
          <a:xfrm>
            <a:off x="7845399" y="3789040"/>
            <a:ext cx="576064" cy="288032"/>
          </a:xfrm>
          <a:prstGeom prst="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15" name="テキスト ボックス 14">
            <a:extLst>
              <a:ext uri="{FF2B5EF4-FFF2-40B4-BE49-F238E27FC236}">
                <a16:creationId xmlns:a16="http://schemas.microsoft.com/office/drawing/2014/main" id="{360D7677-AFBD-4F8B-90C4-4B15D3EAAB5B}"/>
              </a:ext>
            </a:extLst>
          </p:cNvPr>
          <p:cNvSpPr txBox="1"/>
          <p:nvPr/>
        </p:nvSpPr>
        <p:spPr>
          <a:xfrm>
            <a:off x="6995954" y="4676943"/>
            <a:ext cx="2268399" cy="369332"/>
          </a:xfrm>
          <a:prstGeom prst="rect">
            <a:avLst/>
          </a:prstGeom>
          <a:noFill/>
        </p:spPr>
        <p:txBody>
          <a:bodyPr wrap="square" rtlCol="0">
            <a:spAutoFit/>
          </a:bodyPr>
          <a:lstStyle/>
          <a:p>
            <a:r>
              <a:rPr lang="ja-JP" altLang="en-US" dirty="0">
                <a:latin typeface="Yu Gothic" panose="020B0400000000000000" pitchFamily="34" charset="-128"/>
                <a:ea typeface="Yu Gothic" panose="020B0400000000000000" pitchFamily="34" charset="-128"/>
              </a:rPr>
              <a:t>？？？？？？？？？</a:t>
            </a:r>
          </a:p>
        </p:txBody>
      </p:sp>
      <p:sp>
        <p:nvSpPr>
          <p:cNvPr id="16" name="テキスト ボックス 15">
            <a:extLst>
              <a:ext uri="{FF2B5EF4-FFF2-40B4-BE49-F238E27FC236}">
                <a16:creationId xmlns:a16="http://schemas.microsoft.com/office/drawing/2014/main" id="{F9A69C9A-DFC4-4AFC-9377-12051B6EA197}"/>
              </a:ext>
            </a:extLst>
          </p:cNvPr>
          <p:cNvSpPr txBox="1"/>
          <p:nvPr/>
        </p:nvSpPr>
        <p:spPr>
          <a:xfrm>
            <a:off x="3556362" y="2265101"/>
            <a:ext cx="902811" cy="523220"/>
          </a:xfrm>
          <a:prstGeom prst="rect">
            <a:avLst/>
          </a:prstGeom>
          <a:noFill/>
        </p:spPr>
        <p:txBody>
          <a:bodyPr wrap="none" rtlCol="0">
            <a:spAutoFit/>
          </a:bodyPr>
          <a:lstStyle/>
          <a:p>
            <a:pPr algn="ctr"/>
            <a:r>
              <a:rPr lang="ja-JP" altLang="en-US" sz="2800" b="1" u="sng" dirty="0">
                <a:latin typeface="Yu Gothic" panose="020B0400000000000000" pitchFamily="34" charset="-128"/>
                <a:ea typeface="Yu Gothic" panose="020B0400000000000000" pitchFamily="34" charset="-128"/>
              </a:rPr>
              <a:t>問題</a:t>
            </a:r>
          </a:p>
        </p:txBody>
      </p:sp>
      <p:sp>
        <p:nvSpPr>
          <p:cNvPr id="17" name="テキスト ボックス 16">
            <a:extLst>
              <a:ext uri="{FF2B5EF4-FFF2-40B4-BE49-F238E27FC236}">
                <a16:creationId xmlns:a16="http://schemas.microsoft.com/office/drawing/2014/main" id="{CD9747D0-0E30-44CD-B823-97993E6497B9}"/>
              </a:ext>
            </a:extLst>
          </p:cNvPr>
          <p:cNvSpPr txBox="1"/>
          <p:nvPr/>
        </p:nvSpPr>
        <p:spPr>
          <a:xfrm>
            <a:off x="6960602" y="2265101"/>
            <a:ext cx="2339102" cy="523220"/>
          </a:xfrm>
          <a:prstGeom prst="rect">
            <a:avLst/>
          </a:prstGeom>
          <a:noFill/>
        </p:spPr>
        <p:txBody>
          <a:bodyPr wrap="none" rtlCol="0">
            <a:spAutoFit/>
          </a:bodyPr>
          <a:lstStyle/>
          <a:p>
            <a:pPr algn="ctr"/>
            <a:r>
              <a:rPr lang="ja-JP" altLang="en-US" sz="2800" b="1" u="sng" dirty="0">
                <a:latin typeface="Yu Gothic" panose="020B0400000000000000" pitchFamily="34" charset="-128"/>
                <a:ea typeface="Yu Gothic" panose="020B0400000000000000" pitchFamily="34" charset="-128"/>
              </a:rPr>
              <a:t>問題の再定義</a:t>
            </a:r>
          </a:p>
        </p:txBody>
      </p:sp>
      <p:sp>
        <p:nvSpPr>
          <p:cNvPr id="19" name="吹き出し: 四角形 18">
            <a:extLst>
              <a:ext uri="{FF2B5EF4-FFF2-40B4-BE49-F238E27FC236}">
                <a16:creationId xmlns:a16="http://schemas.microsoft.com/office/drawing/2014/main" id="{DACE95C4-6943-48C5-86A3-5D8BAABEE948}"/>
              </a:ext>
            </a:extLst>
          </p:cNvPr>
          <p:cNvSpPr/>
          <p:nvPr/>
        </p:nvSpPr>
        <p:spPr>
          <a:xfrm>
            <a:off x="5447928" y="3097798"/>
            <a:ext cx="1548025" cy="691242"/>
          </a:xfrm>
          <a:prstGeom prst="wedgeRectCallout">
            <a:avLst>
              <a:gd name="adj1" fmla="val -18142"/>
              <a:gd name="adj2" fmla="val -92296"/>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b="1" dirty="0">
                <a:latin typeface="Yu Gothic" panose="020B0400000000000000" pitchFamily="34" charset="-128"/>
                <a:ea typeface="Yu Gothic" panose="020B0400000000000000" pitchFamily="34" charset="-128"/>
              </a:rPr>
              <a:t>なぜそれを問題視</a:t>
            </a:r>
            <a:endParaRPr lang="en-US" altLang="ja-JP" sz="1200" b="1" dirty="0">
              <a:latin typeface="Yu Gothic" panose="020B0400000000000000" pitchFamily="34" charset="-128"/>
              <a:ea typeface="Yu Gothic" panose="020B0400000000000000" pitchFamily="34" charset="-128"/>
            </a:endParaRPr>
          </a:p>
          <a:p>
            <a:pPr algn="ctr"/>
            <a:r>
              <a:rPr lang="ja-JP" altLang="en-US" sz="1200" b="1" dirty="0">
                <a:latin typeface="Yu Gothic" panose="020B0400000000000000" pitchFamily="34" charset="-128"/>
                <a:ea typeface="Yu Gothic" panose="020B0400000000000000" pitchFamily="34" charset="-128"/>
              </a:rPr>
              <a:t>しているのか？</a:t>
            </a:r>
          </a:p>
        </p:txBody>
      </p:sp>
    </p:spTree>
    <p:extLst>
      <p:ext uri="{BB962C8B-B14F-4D97-AF65-F5344CB8AC3E}">
        <p14:creationId xmlns:p14="http://schemas.microsoft.com/office/powerpoint/2010/main" val="1510630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A8EA25-B74D-4BD4-AD29-48937F31FF5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D780517-242B-429B-B9B6-1A8F91ABA820}"/>
              </a:ext>
            </a:extLst>
          </p:cNvPr>
          <p:cNvSpPr>
            <a:spLocks noGrp="1"/>
          </p:cNvSpPr>
          <p:nvPr>
            <p:ph idx="1"/>
          </p:nvPr>
        </p:nvSpPr>
        <p:spPr/>
        <p:txBody>
          <a:bodyPr anchor="ctr">
            <a:normAutofit/>
          </a:bodyPr>
          <a:lstStyle/>
          <a:p>
            <a:pPr marL="0" indent="0" algn="ctr">
              <a:buNone/>
            </a:pPr>
            <a:r>
              <a:rPr lang="ja-JP" altLang="en-US" sz="4000" dirty="0"/>
              <a:t>問題定義に関する</a:t>
            </a:r>
            <a:r>
              <a:rPr lang="ja-JP" altLang="en-US" sz="4000"/>
              <a:t>考察②</a:t>
            </a:r>
            <a:endParaRPr lang="en-US" altLang="ja-JP" sz="4000" dirty="0"/>
          </a:p>
          <a:p>
            <a:pPr marL="0" indent="0" algn="ctr">
              <a:buNone/>
            </a:pPr>
            <a:r>
              <a:rPr lang="en-US" altLang="ja-JP" sz="4000" dirty="0"/>
              <a:t>〜</a:t>
            </a:r>
            <a:r>
              <a:rPr lang="ja-JP" altLang="en-US" sz="4000"/>
              <a:t>視点を広くとれているか？</a:t>
            </a:r>
            <a:r>
              <a:rPr lang="en-US" altLang="ja-JP" sz="4000" dirty="0"/>
              <a:t>〜</a:t>
            </a:r>
          </a:p>
        </p:txBody>
      </p:sp>
      <p:sp>
        <p:nvSpPr>
          <p:cNvPr id="4" name="スライド番号プレースホルダー 3">
            <a:extLst>
              <a:ext uri="{FF2B5EF4-FFF2-40B4-BE49-F238E27FC236}">
                <a16:creationId xmlns:a16="http://schemas.microsoft.com/office/drawing/2014/main" id="{1C807F2D-C89D-4888-A430-04C7146D16D0}"/>
              </a:ext>
            </a:extLst>
          </p:cNvPr>
          <p:cNvSpPr>
            <a:spLocks noGrp="1"/>
          </p:cNvSpPr>
          <p:nvPr>
            <p:ph type="sldNum" sz="quarter" idx="4"/>
          </p:nvPr>
        </p:nvSpPr>
        <p:spPr/>
        <p:txBody>
          <a:bodyPr/>
          <a:lstStyle/>
          <a:p>
            <a:fld id="{C5CBEA7B-64A4-4354-845E-AE91C99E82B0}" type="slidenum">
              <a:rPr lang="ja-JP" altLang="en-US" smtClean="0"/>
              <a:pPr/>
              <a:t>48</a:t>
            </a:fld>
            <a:endParaRPr lang="ja-JP" altLang="en-US" dirty="0"/>
          </a:p>
        </p:txBody>
      </p:sp>
    </p:spTree>
    <p:extLst>
      <p:ext uri="{BB962C8B-B14F-4D97-AF65-F5344CB8AC3E}">
        <p14:creationId xmlns:p14="http://schemas.microsoft.com/office/powerpoint/2010/main" val="2063511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AFE2CE-5130-7ED3-D754-D13489C60735}"/>
              </a:ext>
            </a:extLst>
          </p:cNvPr>
          <p:cNvSpPr>
            <a:spLocks noGrp="1"/>
          </p:cNvSpPr>
          <p:nvPr>
            <p:ph type="title"/>
          </p:nvPr>
        </p:nvSpPr>
        <p:spPr/>
        <p:txBody>
          <a:bodyPr/>
          <a:lstStyle/>
          <a:p>
            <a:r>
              <a:rPr kumimoji="1" lang="ja-JP" altLang="en-US"/>
              <a:t>仕事で直面する現実</a:t>
            </a:r>
          </a:p>
        </p:txBody>
      </p:sp>
      <p:sp>
        <p:nvSpPr>
          <p:cNvPr id="3" name="コンテンツ プレースホルダー 2">
            <a:extLst>
              <a:ext uri="{FF2B5EF4-FFF2-40B4-BE49-F238E27FC236}">
                <a16:creationId xmlns:a16="http://schemas.microsoft.com/office/drawing/2014/main" id="{A09FDA8F-A8BD-93F5-B985-0FB82E2C65E8}"/>
              </a:ext>
            </a:extLst>
          </p:cNvPr>
          <p:cNvSpPr>
            <a:spLocks noGrp="1"/>
          </p:cNvSpPr>
          <p:nvPr>
            <p:ph idx="1"/>
          </p:nvPr>
        </p:nvSpPr>
        <p:spPr/>
        <p:txBody>
          <a:bodyPr/>
          <a:lstStyle/>
          <a:p>
            <a:r>
              <a:rPr lang="ja-JP" altLang="en-US"/>
              <a:t>論理がなければ、あなたの話は納得してもらえない</a:t>
            </a:r>
            <a:endParaRPr kumimoji="1" lang="ja-JP" altLang="en-US"/>
          </a:p>
        </p:txBody>
      </p:sp>
      <p:sp>
        <p:nvSpPr>
          <p:cNvPr id="4" name="スライド番号プレースホルダー 3">
            <a:extLst>
              <a:ext uri="{FF2B5EF4-FFF2-40B4-BE49-F238E27FC236}">
                <a16:creationId xmlns:a16="http://schemas.microsoft.com/office/drawing/2014/main" id="{E770A2B2-F58E-28DF-4EAB-4B7E9808D860}"/>
              </a:ext>
            </a:extLst>
          </p:cNvPr>
          <p:cNvSpPr>
            <a:spLocks noGrp="1"/>
          </p:cNvSpPr>
          <p:nvPr>
            <p:ph type="sldNum" sz="quarter" idx="4"/>
          </p:nvPr>
        </p:nvSpPr>
        <p:spPr/>
        <p:txBody>
          <a:bodyPr/>
          <a:lstStyle/>
          <a:p>
            <a:fld id="{C5CBEA7B-64A4-4354-845E-AE91C99E82B0}" type="slidenum">
              <a:rPr lang="ja-JP" altLang="en-US" smtClean="0"/>
              <a:pPr/>
              <a:t>4</a:t>
            </a:fld>
            <a:endParaRPr lang="ja-JP" altLang="en-US" dirty="0"/>
          </a:p>
        </p:txBody>
      </p:sp>
    </p:spTree>
    <p:extLst>
      <p:ext uri="{BB962C8B-B14F-4D97-AF65-F5344CB8AC3E}">
        <p14:creationId xmlns:p14="http://schemas.microsoft.com/office/powerpoint/2010/main" val="3043834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2EAF43-F1E6-6640-B985-351B0A23D459}"/>
              </a:ext>
            </a:extLst>
          </p:cNvPr>
          <p:cNvSpPr>
            <a:spLocks noGrp="1"/>
          </p:cNvSpPr>
          <p:nvPr>
            <p:ph type="title"/>
          </p:nvPr>
        </p:nvSpPr>
        <p:spPr/>
        <p:txBody>
          <a:bodyPr/>
          <a:lstStyle/>
          <a:p>
            <a:r>
              <a:rPr kumimoji="1" lang="ja-JP" altLang="en-US"/>
              <a:t>問題</a:t>
            </a:r>
            <a:r>
              <a:rPr lang="ja-JP" altLang="en-US"/>
              <a:t>定義</a:t>
            </a:r>
            <a:r>
              <a:rPr kumimoji="1" lang="ja-JP" altLang="en-US"/>
              <a:t>の重要な問い</a:t>
            </a:r>
          </a:p>
        </p:txBody>
      </p:sp>
      <p:sp>
        <p:nvSpPr>
          <p:cNvPr id="3" name="コンテンツ プレースホルダー 2">
            <a:extLst>
              <a:ext uri="{FF2B5EF4-FFF2-40B4-BE49-F238E27FC236}">
                <a16:creationId xmlns:a16="http://schemas.microsoft.com/office/drawing/2014/main" id="{4F9A5E44-B349-2A4C-ADD2-D8F6F1D74D1A}"/>
              </a:ext>
            </a:extLst>
          </p:cNvPr>
          <p:cNvSpPr>
            <a:spLocks noGrp="1"/>
          </p:cNvSpPr>
          <p:nvPr>
            <p:ph idx="1"/>
          </p:nvPr>
        </p:nvSpPr>
        <p:spPr/>
        <p:txBody>
          <a:bodyPr/>
          <a:lstStyle/>
          <a:p>
            <a:r>
              <a:rPr lang="ja-JP" altLang="en-US"/>
              <a:t>広い視点で現状を把握できているか？</a:t>
            </a:r>
            <a:endParaRPr kumimoji="1" lang="en-US" altLang="ja-JP" dirty="0"/>
          </a:p>
        </p:txBody>
      </p:sp>
      <p:sp>
        <p:nvSpPr>
          <p:cNvPr id="4" name="スライド番号プレースホルダー 3">
            <a:extLst>
              <a:ext uri="{FF2B5EF4-FFF2-40B4-BE49-F238E27FC236}">
                <a16:creationId xmlns:a16="http://schemas.microsoft.com/office/drawing/2014/main" id="{E2DDB4FE-F4DD-CD49-BBC5-E0E4F807F082}"/>
              </a:ext>
            </a:extLst>
          </p:cNvPr>
          <p:cNvSpPr>
            <a:spLocks noGrp="1"/>
          </p:cNvSpPr>
          <p:nvPr>
            <p:ph type="sldNum" sz="quarter" idx="4"/>
          </p:nvPr>
        </p:nvSpPr>
        <p:spPr/>
        <p:txBody>
          <a:bodyPr/>
          <a:lstStyle/>
          <a:p>
            <a:fld id="{C5CBEA7B-64A4-4354-845E-AE91C99E82B0}" type="slidenum">
              <a:rPr lang="ja-JP" altLang="en-US" smtClean="0"/>
              <a:pPr/>
              <a:t>49</a:t>
            </a:fld>
            <a:endParaRPr lang="ja-JP" altLang="en-US" dirty="0"/>
          </a:p>
        </p:txBody>
      </p:sp>
    </p:spTree>
    <p:extLst>
      <p:ext uri="{BB962C8B-B14F-4D97-AF65-F5344CB8AC3E}">
        <p14:creationId xmlns:p14="http://schemas.microsoft.com/office/powerpoint/2010/main" val="2291998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96182-3EEC-44DD-A90F-448083215A83}"/>
              </a:ext>
            </a:extLst>
          </p:cNvPr>
          <p:cNvSpPr>
            <a:spLocks noGrp="1"/>
          </p:cNvSpPr>
          <p:nvPr>
            <p:ph type="title"/>
          </p:nvPr>
        </p:nvSpPr>
        <p:spPr/>
        <p:txBody>
          <a:bodyPr/>
          <a:lstStyle/>
          <a:p>
            <a:r>
              <a:rPr lang="ja-JP" altLang="en-US" dirty="0"/>
              <a:t>事例：売上に関する考察</a:t>
            </a:r>
            <a:endParaRPr kumimoji="1" lang="ja-JP" altLang="en-US" dirty="0"/>
          </a:p>
        </p:txBody>
      </p:sp>
      <p:sp>
        <p:nvSpPr>
          <p:cNvPr id="3" name="コンテンツ プレースホルダー 2">
            <a:extLst>
              <a:ext uri="{FF2B5EF4-FFF2-40B4-BE49-F238E27FC236}">
                <a16:creationId xmlns:a16="http://schemas.microsoft.com/office/drawing/2014/main" id="{AA98C8AF-F51D-4A7E-8617-4B1C8470E657}"/>
              </a:ext>
            </a:extLst>
          </p:cNvPr>
          <p:cNvSpPr>
            <a:spLocks noGrp="1"/>
          </p:cNvSpPr>
          <p:nvPr>
            <p:ph idx="1"/>
          </p:nvPr>
        </p:nvSpPr>
        <p:spPr/>
        <p:txBody>
          <a:bodyPr/>
          <a:lstStyle/>
          <a:p>
            <a:r>
              <a:rPr lang="ja-JP" altLang="en-US" dirty="0"/>
              <a:t>これまで右肩上がりだった売上が</a:t>
            </a:r>
            <a:r>
              <a:rPr lang="en-US" altLang="ja-JP" dirty="0"/>
              <a:t>4</a:t>
            </a:r>
            <a:r>
              <a:rPr lang="ja-JP" altLang="en-US" dirty="0"/>
              <a:t>月に低下</a:t>
            </a:r>
            <a:endParaRPr kumimoji="1" lang="ja-JP" altLang="en-US" dirty="0"/>
          </a:p>
        </p:txBody>
      </p:sp>
      <p:sp>
        <p:nvSpPr>
          <p:cNvPr id="4" name="スライド番号プレースホルダー 3">
            <a:extLst>
              <a:ext uri="{FF2B5EF4-FFF2-40B4-BE49-F238E27FC236}">
                <a16:creationId xmlns:a16="http://schemas.microsoft.com/office/drawing/2014/main" id="{51654751-7134-423F-86F1-624C5E97603F}"/>
              </a:ext>
            </a:extLst>
          </p:cNvPr>
          <p:cNvSpPr>
            <a:spLocks noGrp="1"/>
          </p:cNvSpPr>
          <p:nvPr>
            <p:ph type="sldNum" sz="quarter" idx="4"/>
          </p:nvPr>
        </p:nvSpPr>
        <p:spPr/>
        <p:txBody>
          <a:bodyPr/>
          <a:lstStyle/>
          <a:p>
            <a:fld id="{C5CBEA7B-64A4-4354-845E-AE91C99E82B0}" type="slidenum">
              <a:rPr lang="ja-JP" altLang="en-US" smtClean="0"/>
              <a:pPr/>
              <a:t>50</a:t>
            </a:fld>
            <a:endParaRPr lang="ja-JP" altLang="en-US" dirty="0"/>
          </a:p>
        </p:txBody>
      </p:sp>
      <p:pic>
        <p:nvPicPr>
          <p:cNvPr id="6146" name="Picture 2" descr="http://statistics.omoroworks.com/wp/wp-content/uploads/2017/04/A2475311-8275-4928-926A-4CC2477B4E12.png">
            <a:extLst>
              <a:ext uri="{FF2B5EF4-FFF2-40B4-BE49-F238E27FC236}">
                <a16:creationId xmlns:a16="http://schemas.microsoft.com/office/drawing/2014/main" id="{48B350E3-ACA4-477F-B3B2-6CABF94EE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069" y="1644930"/>
            <a:ext cx="6693865" cy="401631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C954392A-3957-4A51-B4CA-053C06C166AD}"/>
              </a:ext>
            </a:extLst>
          </p:cNvPr>
          <p:cNvCxnSpPr/>
          <p:nvPr/>
        </p:nvCxnSpPr>
        <p:spPr>
          <a:xfrm flipV="1">
            <a:off x="3863752" y="2564904"/>
            <a:ext cx="3096344" cy="432048"/>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9" name="直線矢印コネクタ 8">
            <a:extLst>
              <a:ext uri="{FF2B5EF4-FFF2-40B4-BE49-F238E27FC236}">
                <a16:creationId xmlns:a16="http://schemas.microsoft.com/office/drawing/2014/main" id="{52B3F46D-42AC-4616-8AE3-C2A21411A689}"/>
              </a:ext>
            </a:extLst>
          </p:cNvPr>
          <p:cNvCxnSpPr>
            <a:cxnSpLocks/>
          </p:cNvCxnSpPr>
          <p:nvPr/>
        </p:nvCxnSpPr>
        <p:spPr>
          <a:xfrm>
            <a:off x="7314704" y="2564904"/>
            <a:ext cx="1157560" cy="648072"/>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1" name="正方形/長方形 10">
            <a:extLst>
              <a:ext uri="{FF2B5EF4-FFF2-40B4-BE49-F238E27FC236}">
                <a16:creationId xmlns:a16="http://schemas.microsoft.com/office/drawing/2014/main" id="{18C40FD0-E0F4-49CF-A0CA-1BAB72F607EC}"/>
              </a:ext>
            </a:extLst>
          </p:cNvPr>
          <p:cNvSpPr/>
          <p:nvPr/>
        </p:nvSpPr>
        <p:spPr>
          <a:xfrm>
            <a:off x="4503272" y="5795972"/>
            <a:ext cx="3185488" cy="369332"/>
          </a:xfrm>
          <a:prstGeom prst="rect">
            <a:avLst/>
          </a:prstGeom>
        </p:spPr>
        <p:txBody>
          <a:bodyPr wrap="none">
            <a:spAutoFit/>
          </a:bodyPr>
          <a:lstStyle/>
          <a:p>
            <a:pPr algn="ctr"/>
            <a:r>
              <a:rPr lang="ja-JP" altLang="en-US" dirty="0">
                <a:solidFill>
                  <a:srgbClr val="FF0000"/>
                </a:solidFill>
                <a:latin typeface="メイリオ" panose="020B0604030504040204" pitchFamily="50" charset="-128"/>
                <a:ea typeface="メイリオ" panose="020B0604030504040204" pitchFamily="50" charset="-128"/>
              </a:rPr>
              <a:t>質問：売上の低下は問題か？</a:t>
            </a:r>
            <a:endParaRPr lang="en-US" altLang="ja-JP"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994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96182-3EEC-44DD-A90F-448083215A83}"/>
              </a:ext>
            </a:extLst>
          </p:cNvPr>
          <p:cNvSpPr>
            <a:spLocks noGrp="1"/>
          </p:cNvSpPr>
          <p:nvPr>
            <p:ph type="title"/>
          </p:nvPr>
        </p:nvSpPr>
        <p:spPr/>
        <p:txBody>
          <a:bodyPr/>
          <a:lstStyle/>
          <a:p>
            <a:r>
              <a:rPr lang="ja-JP" altLang="en-US" dirty="0"/>
              <a:t>事例：売上に関する考察</a:t>
            </a:r>
            <a:endParaRPr kumimoji="1" lang="ja-JP" altLang="en-US" dirty="0"/>
          </a:p>
        </p:txBody>
      </p:sp>
      <p:sp>
        <p:nvSpPr>
          <p:cNvPr id="3" name="コンテンツ プレースホルダー 2">
            <a:extLst>
              <a:ext uri="{FF2B5EF4-FFF2-40B4-BE49-F238E27FC236}">
                <a16:creationId xmlns:a16="http://schemas.microsoft.com/office/drawing/2014/main" id="{AA98C8AF-F51D-4A7E-8617-4B1C8470E657}"/>
              </a:ext>
            </a:extLst>
          </p:cNvPr>
          <p:cNvSpPr>
            <a:spLocks noGrp="1"/>
          </p:cNvSpPr>
          <p:nvPr>
            <p:ph idx="1"/>
          </p:nvPr>
        </p:nvSpPr>
        <p:spPr/>
        <p:txBody>
          <a:bodyPr/>
          <a:lstStyle/>
          <a:p>
            <a:r>
              <a:rPr lang="ja-JP" altLang="en-US"/>
              <a:t>先ほどのチャート</a:t>
            </a:r>
            <a:r>
              <a:rPr lang="ja-JP" altLang="en-US" dirty="0"/>
              <a:t>に</a:t>
            </a:r>
            <a:r>
              <a:rPr lang="en-US" altLang="ja-JP" dirty="0"/>
              <a:t>『</a:t>
            </a:r>
            <a:r>
              <a:rPr lang="ja-JP" altLang="en-US" dirty="0"/>
              <a:t>前年</a:t>
            </a:r>
            <a:r>
              <a:rPr lang="ja-JP" altLang="en-US"/>
              <a:t>対比</a:t>
            </a:r>
            <a:r>
              <a:rPr lang="en-US" altLang="ja-JP" dirty="0"/>
              <a:t>』</a:t>
            </a:r>
            <a:r>
              <a:rPr lang="ja-JP" altLang="en-US"/>
              <a:t>売上を示す折れ線</a:t>
            </a:r>
            <a:r>
              <a:rPr lang="ja-JP" altLang="en-US" dirty="0"/>
              <a:t>グラフを追加（オレンジの折れ線）</a:t>
            </a:r>
            <a:endParaRPr kumimoji="1" lang="ja-JP" altLang="en-US" dirty="0"/>
          </a:p>
        </p:txBody>
      </p:sp>
      <p:sp>
        <p:nvSpPr>
          <p:cNvPr id="4" name="スライド番号プレースホルダー 3">
            <a:extLst>
              <a:ext uri="{FF2B5EF4-FFF2-40B4-BE49-F238E27FC236}">
                <a16:creationId xmlns:a16="http://schemas.microsoft.com/office/drawing/2014/main" id="{51654751-7134-423F-86F1-624C5E97603F}"/>
              </a:ext>
            </a:extLst>
          </p:cNvPr>
          <p:cNvSpPr>
            <a:spLocks noGrp="1"/>
          </p:cNvSpPr>
          <p:nvPr>
            <p:ph type="sldNum" sz="quarter" idx="4"/>
          </p:nvPr>
        </p:nvSpPr>
        <p:spPr/>
        <p:txBody>
          <a:bodyPr/>
          <a:lstStyle/>
          <a:p>
            <a:fld id="{C5CBEA7B-64A4-4354-845E-AE91C99E82B0}" type="slidenum">
              <a:rPr lang="ja-JP" altLang="en-US" smtClean="0"/>
              <a:pPr/>
              <a:t>51</a:t>
            </a:fld>
            <a:endParaRPr lang="ja-JP" altLang="en-US" dirty="0"/>
          </a:p>
        </p:txBody>
      </p:sp>
      <p:sp>
        <p:nvSpPr>
          <p:cNvPr id="11" name="正方形/長方形 10">
            <a:extLst>
              <a:ext uri="{FF2B5EF4-FFF2-40B4-BE49-F238E27FC236}">
                <a16:creationId xmlns:a16="http://schemas.microsoft.com/office/drawing/2014/main" id="{18C40FD0-E0F4-49CF-A0CA-1BAB72F607EC}"/>
              </a:ext>
            </a:extLst>
          </p:cNvPr>
          <p:cNvSpPr/>
          <p:nvPr/>
        </p:nvSpPr>
        <p:spPr>
          <a:xfrm>
            <a:off x="4503277" y="5795972"/>
            <a:ext cx="3185487" cy="369332"/>
          </a:xfrm>
          <a:prstGeom prst="rect">
            <a:avLst/>
          </a:prstGeom>
        </p:spPr>
        <p:txBody>
          <a:bodyPr wrap="none">
            <a:spAutoFit/>
          </a:bodyPr>
          <a:lstStyle/>
          <a:p>
            <a:pPr algn="ctr"/>
            <a:r>
              <a:rPr lang="ja-JP" altLang="en-US" dirty="0">
                <a:solidFill>
                  <a:srgbClr val="FF0000"/>
                </a:solidFill>
                <a:latin typeface="メイリオ" panose="020B0604030504040204" pitchFamily="50" charset="-128"/>
                <a:ea typeface="メイリオ" panose="020B0604030504040204" pitchFamily="50" charset="-128"/>
              </a:rPr>
              <a:t>質問：売上の低下は問題か？</a:t>
            </a:r>
            <a:endParaRPr lang="en-US" altLang="ja-JP" dirty="0">
              <a:solidFill>
                <a:srgbClr val="FF0000"/>
              </a:solidFill>
              <a:latin typeface="メイリオ" panose="020B0604030504040204" pitchFamily="50" charset="-128"/>
              <a:ea typeface="メイリオ" panose="020B0604030504040204" pitchFamily="50" charset="-128"/>
            </a:endParaRPr>
          </a:p>
        </p:txBody>
      </p:sp>
      <p:pic>
        <p:nvPicPr>
          <p:cNvPr id="7170" name="Picture 2" descr="http://statistics.omoroworks.com/wp/wp-content/uploads/2017/04/A57E609A-6CE6-49D8-9A60-28247FEE1B96.png">
            <a:extLst>
              <a:ext uri="{FF2B5EF4-FFF2-40B4-BE49-F238E27FC236}">
                <a16:creationId xmlns:a16="http://schemas.microsoft.com/office/drawing/2014/main" id="{EF27995C-771E-4057-A0C9-2DA092634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334" y="1978986"/>
            <a:ext cx="6085332" cy="36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0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96182-3EEC-44DD-A90F-448083215A83}"/>
              </a:ext>
            </a:extLst>
          </p:cNvPr>
          <p:cNvSpPr>
            <a:spLocks noGrp="1"/>
          </p:cNvSpPr>
          <p:nvPr>
            <p:ph type="title"/>
          </p:nvPr>
        </p:nvSpPr>
        <p:spPr/>
        <p:txBody>
          <a:bodyPr/>
          <a:lstStyle/>
          <a:p>
            <a:r>
              <a:rPr lang="ja-JP" altLang="en-US" dirty="0"/>
              <a:t>事例：売上に関する考察</a:t>
            </a:r>
            <a:endParaRPr kumimoji="1" lang="ja-JP" altLang="en-US" dirty="0"/>
          </a:p>
        </p:txBody>
      </p:sp>
      <p:sp>
        <p:nvSpPr>
          <p:cNvPr id="3" name="コンテンツ プレースホルダー 2">
            <a:extLst>
              <a:ext uri="{FF2B5EF4-FFF2-40B4-BE49-F238E27FC236}">
                <a16:creationId xmlns:a16="http://schemas.microsoft.com/office/drawing/2014/main" id="{AA98C8AF-F51D-4A7E-8617-4B1C8470E657}"/>
              </a:ext>
            </a:extLst>
          </p:cNvPr>
          <p:cNvSpPr>
            <a:spLocks noGrp="1"/>
          </p:cNvSpPr>
          <p:nvPr>
            <p:ph idx="1"/>
          </p:nvPr>
        </p:nvSpPr>
        <p:spPr/>
        <p:txBody>
          <a:bodyPr/>
          <a:lstStyle/>
          <a:p>
            <a:r>
              <a:rPr lang="ja-JP" altLang="en-US" dirty="0"/>
              <a:t>先ほどのチャートに</a:t>
            </a:r>
            <a:r>
              <a:rPr lang="en-US" altLang="ja-JP" dirty="0"/>
              <a:t>『</a:t>
            </a:r>
            <a:r>
              <a:rPr lang="ja-JP" altLang="en-US" dirty="0"/>
              <a:t>前年対比の市場の成長率</a:t>
            </a:r>
            <a:r>
              <a:rPr lang="en-US" altLang="ja-JP" dirty="0"/>
              <a:t>』</a:t>
            </a:r>
            <a:r>
              <a:rPr lang="ja-JP" altLang="en-US" dirty="0"/>
              <a:t>というグラフを追加</a:t>
            </a:r>
            <a:r>
              <a:rPr lang="en-US" altLang="ja-JP" dirty="0"/>
              <a:t>(</a:t>
            </a:r>
            <a:r>
              <a:rPr lang="ja-JP" altLang="en-US" dirty="0"/>
              <a:t>グレーの折れ線</a:t>
            </a:r>
            <a:r>
              <a:rPr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51654751-7134-423F-86F1-624C5E97603F}"/>
              </a:ext>
            </a:extLst>
          </p:cNvPr>
          <p:cNvSpPr>
            <a:spLocks noGrp="1"/>
          </p:cNvSpPr>
          <p:nvPr>
            <p:ph type="sldNum" sz="quarter" idx="4"/>
          </p:nvPr>
        </p:nvSpPr>
        <p:spPr/>
        <p:txBody>
          <a:bodyPr/>
          <a:lstStyle/>
          <a:p>
            <a:fld id="{C5CBEA7B-64A4-4354-845E-AE91C99E82B0}" type="slidenum">
              <a:rPr lang="ja-JP" altLang="en-US" smtClean="0"/>
              <a:pPr/>
              <a:t>52</a:t>
            </a:fld>
            <a:endParaRPr lang="ja-JP" altLang="en-US" dirty="0"/>
          </a:p>
        </p:txBody>
      </p:sp>
      <p:sp>
        <p:nvSpPr>
          <p:cNvPr id="11" name="正方形/長方形 10">
            <a:extLst>
              <a:ext uri="{FF2B5EF4-FFF2-40B4-BE49-F238E27FC236}">
                <a16:creationId xmlns:a16="http://schemas.microsoft.com/office/drawing/2014/main" id="{18C40FD0-E0F4-49CF-A0CA-1BAB72F607EC}"/>
              </a:ext>
            </a:extLst>
          </p:cNvPr>
          <p:cNvSpPr/>
          <p:nvPr/>
        </p:nvSpPr>
        <p:spPr>
          <a:xfrm>
            <a:off x="4503276" y="5795972"/>
            <a:ext cx="3185487" cy="369332"/>
          </a:xfrm>
          <a:prstGeom prst="rect">
            <a:avLst/>
          </a:prstGeom>
        </p:spPr>
        <p:txBody>
          <a:bodyPr wrap="none">
            <a:spAutoFit/>
          </a:bodyPr>
          <a:lstStyle/>
          <a:p>
            <a:pPr algn="ctr"/>
            <a:r>
              <a:rPr lang="ja-JP" altLang="en-US" dirty="0">
                <a:solidFill>
                  <a:srgbClr val="FF0000"/>
                </a:solidFill>
                <a:latin typeface="メイリオ" panose="020B0604030504040204" pitchFamily="50" charset="-128"/>
                <a:ea typeface="メイリオ" panose="020B0604030504040204" pitchFamily="50" charset="-128"/>
              </a:rPr>
              <a:t>質問：売上の低下は問題か？</a:t>
            </a:r>
            <a:endParaRPr lang="en-US" altLang="ja-JP" dirty="0">
              <a:solidFill>
                <a:srgbClr val="FF0000"/>
              </a:solidFill>
              <a:latin typeface="メイリオ" panose="020B0604030504040204" pitchFamily="50" charset="-128"/>
              <a:ea typeface="メイリオ" panose="020B0604030504040204" pitchFamily="50" charset="-128"/>
            </a:endParaRPr>
          </a:p>
        </p:txBody>
      </p:sp>
      <p:pic>
        <p:nvPicPr>
          <p:cNvPr id="8194" name="Picture 2" descr="http://statistics.omoroworks.com/wp/wp-content/uploads/2017/04/04B9CC24-1A00-4F17-B128-FF651828F9FC.png">
            <a:extLst>
              <a:ext uri="{FF2B5EF4-FFF2-40B4-BE49-F238E27FC236}">
                <a16:creationId xmlns:a16="http://schemas.microsoft.com/office/drawing/2014/main" id="{2FC67EF2-B0C0-4680-BB3F-FABD55327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334" y="1938042"/>
            <a:ext cx="6085332" cy="36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2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BDD8FC-7430-454D-A95E-E9BD8411E14A}"/>
              </a:ext>
            </a:extLst>
          </p:cNvPr>
          <p:cNvSpPr>
            <a:spLocks noGrp="1"/>
          </p:cNvSpPr>
          <p:nvPr>
            <p:ph type="title"/>
          </p:nvPr>
        </p:nvSpPr>
        <p:spPr/>
        <p:txBody>
          <a:bodyPr/>
          <a:lstStyle/>
          <a:p>
            <a:r>
              <a:rPr kumimoji="1" lang="ja-JP" altLang="en-US"/>
              <a:t>分析した結果</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1D8552A2-ED40-480E-A3A2-B07C36D14874}"/>
              </a:ext>
            </a:extLst>
          </p:cNvPr>
          <p:cNvSpPr>
            <a:spLocks noGrp="1"/>
          </p:cNvSpPr>
          <p:nvPr>
            <p:ph idx="1"/>
          </p:nvPr>
        </p:nvSpPr>
        <p:spPr/>
        <p:txBody>
          <a:bodyPr/>
          <a:lstStyle/>
          <a:p>
            <a:r>
              <a:rPr lang="ja-JP" altLang="en-US" b="1" u="sng"/>
              <a:t>問題の定義によって</a:t>
            </a:r>
            <a:r>
              <a:rPr lang="ja-JP" altLang="en-US"/>
              <a:t>、比較の軸が変わる。</a:t>
            </a:r>
            <a:endParaRPr lang="en-US" altLang="ja-JP" dirty="0"/>
          </a:p>
          <a:p>
            <a:r>
              <a:rPr lang="ja-JP" altLang="en-US"/>
              <a:t>本来見るべき比較ができるようになる</a:t>
            </a:r>
            <a:endParaRPr lang="en-US" altLang="ja-JP" dirty="0"/>
          </a:p>
        </p:txBody>
      </p:sp>
      <p:sp>
        <p:nvSpPr>
          <p:cNvPr id="4" name="スライド番号プレースホルダー 3">
            <a:extLst>
              <a:ext uri="{FF2B5EF4-FFF2-40B4-BE49-F238E27FC236}">
                <a16:creationId xmlns:a16="http://schemas.microsoft.com/office/drawing/2014/main" id="{E9EE31EA-8FCA-4087-A57D-204150FE07E4}"/>
              </a:ext>
            </a:extLst>
          </p:cNvPr>
          <p:cNvSpPr>
            <a:spLocks noGrp="1"/>
          </p:cNvSpPr>
          <p:nvPr>
            <p:ph type="sldNum" sz="quarter" idx="4"/>
          </p:nvPr>
        </p:nvSpPr>
        <p:spPr/>
        <p:txBody>
          <a:bodyPr/>
          <a:lstStyle/>
          <a:p>
            <a:fld id="{C5CBEA7B-64A4-4354-845E-AE91C99E82B0}" type="slidenum">
              <a:rPr lang="ja-JP" altLang="en-US" smtClean="0"/>
              <a:pPr/>
              <a:t>53</a:t>
            </a:fld>
            <a:endParaRPr lang="ja-JP" altLang="en-US" dirty="0"/>
          </a:p>
        </p:txBody>
      </p:sp>
    </p:spTree>
    <p:extLst>
      <p:ext uri="{BB962C8B-B14F-4D97-AF65-F5344CB8AC3E}">
        <p14:creationId xmlns:p14="http://schemas.microsoft.com/office/powerpoint/2010/main" val="913206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94799-D36A-4D86-B235-E0E946FF345E}"/>
              </a:ext>
            </a:extLst>
          </p:cNvPr>
          <p:cNvSpPr>
            <a:spLocks noGrp="1"/>
          </p:cNvSpPr>
          <p:nvPr>
            <p:ph type="title"/>
          </p:nvPr>
        </p:nvSpPr>
        <p:spPr/>
        <p:txBody>
          <a:bodyPr/>
          <a:lstStyle/>
          <a:p>
            <a:r>
              <a:rPr kumimoji="1" lang="ja-JP" altLang="en-US" dirty="0"/>
              <a:t>そもそも解くべき問題は何か？</a:t>
            </a:r>
          </a:p>
        </p:txBody>
      </p:sp>
      <p:sp>
        <p:nvSpPr>
          <p:cNvPr id="3" name="コンテンツ プレースホルダー 2">
            <a:extLst>
              <a:ext uri="{FF2B5EF4-FFF2-40B4-BE49-F238E27FC236}">
                <a16:creationId xmlns:a16="http://schemas.microsoft.com/office/drawing/2014/main" id="{38248751-3F08-445F-9EC2-1CB1B050907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074D7CA-F3D3-459D-A9F3-B19EE3410016}"/>
              </a:ext>
            </a:extLst>
          </p:cNvPr>
          <p:cNvSpPr>
            <a:spLocks noGrp="1"/>
          </p:cNvSpPr>
          <p:nvPr>
            <p:ph type="sldNum" sz="quarter" idx="4"/>
          </p:nvPr>
        </p:nvSpPr>
        <p:spPr/>
        <p:txBody>
          <a:bodyPr/>
          <a:lstStyle/>
          <a:p>
            <a:fld id="{C5CBEA7B-64A4-4354-845E-AE91C99E82B0}" type="slidenum">
              <a:rPr lang="ja-JP" altLang="en-US" smtClean="0"/>
              <a:pPr/>
              <a:t>54</a:t>
            </a:fld>
            <a:endParaRPr lang="ja-JP" altLang="en-US" dirty="0"/>
          </a:p>
        </p:txBody>
      </p:sp>
      <p:pic>
        <p:nvPicPr>
          <p:cNvPr id="5" name="Picture 2" descr="http://statistics.omoroworks.com/wp/wp-content/uploads/2017/04/A2475311-8275-4928-926A-4CC2477B4E12.png">
            <a:extLst>
              <a:ext uri="{FF2B5EF4-FFF2-40B4-BE49-F238E27FC236}">
                <a16:creationId xmlns:a16="http://schemas.microsoft.com/office/drawing/2014/main" id="{10B86BF4-B037-4C9D-8FC0-E9FA4DEB5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60320"/>
            <a:ext cx="4114800" cy="246888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E7DA8949-F7CF-42C5-B921-A938336080A5}"/>
              </a:ext>
            </a:extLst>
          </p:cNvPr>
          <p:cNvSpPr txBox="1"/>
          <p:nvPr/>
        </p:nvSpPr>
        <p:spPr>
          <a:xfrm>
            <a:off x="1900366" y="2132856"/>
            <a:ext cx="4339650" cy="553998"/>
          </a:xfrm>
          <a:prstGeom prst="rect">
            <a:avLst/>
          </a:prstGeom>
          <a:noFill/>
        </p:spPr>
        <p:txBody>
          <a:bodyPr wrap="none" rtlCol="0">
            <a:spAutoFit/>
          </a:bodyPr>
          <a:lstStyle/>
          <a:p>
            <a:pPr algn="ctr"/>
            <a:r>
              <a:rPr lang="ja-JP" altLang="en-US" sz="1100" b="1" dirty="0">
                <a:latin typeface="Yu Gothic" panose="020B0400000000000000" pitchFamily="34" charset="-128"/>
                <a:ea typeface="Yu Gothic" panose="020B0400000000000000" pitchFamily="34" charset="-128"/>
              </a:rPr>
              <a:t>そもそもですが</a:t>
            </a:r>
            <a:r>
              <a:rPr lang="en-US" altLang="ja-JP" sz="1100" b="1" dirty="0">
                <a:latin typeface="Yu Gothic" panose="020B0400000000000000" pitchFamily="34" charset="-128"/>
                <a:ea typeface="Yu Gothic" panose="020B0400000000000000" pitchFamily="34" charset="-128"/>
              </a:rPr>
              <a:t>...</a:t>
            </a:r>
            <a:endParaRPr lang="en-US" altLang="ja-JP" b="1" dirty="0">
              <a:latin typeface="Yu Gothic" panose="020B0400000000000000" pitchFamily="34" charset="-128"/>
              <a:ea typeface="Yu Gothic" panose="020B0400000000000000" pitchFamily="34" charset="-128"/>
            </a:endParaRPr>
          </a:p>
          <a:p>
            <a:pPr algn="ctr"/>
            <a:r>
              <a:rPr lang="ja-JP" altLang="en-US" b="1" u="sng" dirty="0">
                <a:latin typeface="Yu Gothic" panose="020B0400000000000000" pitchFamily="34" charset="-128"/>
                <a:ea typeface="Yu Gothic" panose="020B0400000000000000" pitchFamily="34" charset="-128"/>
              </a:rPr>
              <a:t>売上の推移が知りたかったわけではない</a:t>
            </a:r>
          </a:p>
        </p:txBody>
      </p:sp>
      <p:sp>
        <p:nvSpPr>
          <p:cNvPr id="7" name="矢印: 右 6">
            <a:extLst>
              <a:ext uri="{FF2B5EF4-FFF2-40B4-BE49-F238E27FC236}">
                <a16:creationId xmlns:a16="http://schemas.microsoft.com/office/drawing/2014/main" id="{CE67E8F5-81F5-496F-8BB7-19BB59FA4D65}"/>
              </a:ext>
            </a:extLst>
          </p:cNvPr>
          <p:cNvSpPr/>
          <p:nvPr/>
        </p:nvSpPr>
        <p:spPr>
          <a:xfrm>
            <a:off x="6312024" y="3573016"/>
            <a:ext cx="216024" cy="936104"/>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8" name="テキスト ボックス 7">
            <a:extLst>
              <a:ext uri="{FF2B5EF4-FFF2-40B4-BE49-F238E27FC236}">
                <a16:creationId xmlns:a16="http://schemas.microsoft.com/office/drawing/2014/main" id="{78C21435-5186-40A0-98E8-7DE7ED31E938}"/>
              </a:ext>
            </a:extLst>
          </p:cNvPr>
          <p:cNvSpPr txBox="1"/>
          <p:nvPr/>
        </p:nvSpPr>
        <p:spPr>
          <a:xfrm>
            <a:off x="6960096" y="3429001"/>
            <a:ext cx="3137452" cy="1200329"/>
          </a:xfrm>
          <a:prstGeom prst="rect">
            <a:avLst/>
          </a:prstGeom>
          <a:noFill/>
        </p:spPr>
        <p:txBody>
          <a:bodyPr wrap="square" rtlCol="0">
            <a:spAutoFit/>
          </a:bodyPr>
          <a:lstStyle/>
          <a:p>
            <a:pPr algn="ctr"/>
            <a:r>
              <a:rPr lang="ja-JP" altLang="en-US" sz="2400" dirty="0">
                <a:latin typeface="Yu Gothic" panose="020B0400000000000000" pitchFamily="34" charset="-128"/>
                <a:ea typeface="Yu Gothic" panose="020B0400000000000000" pitchFamily="34" charset="-128"/>
              </a:rPr>
              <a:t>自社は市場の中で</a:t>
            </a:r>
            <a:endParaRPr lang="en-US" altLang="ja-JP" sz="2400" dirty="0">
              <a:latin typeface="Yu Gothic" panose="020B0400000000000000" pitchFamily="34" charset="-128"/>
              <a:ea typeface="Yu Gothic" panose="020B0400000000000000" pitchFamily="34" charset="-128"/>
            </a:endParaRPr>
          </a:p>
          <a:p>
            <a:pPr algn="ctr"/>
            <a:r>
              <a:rPr lang="ja-JP" altLang="en-US" sz="2400" dirty="0">
                <a:latin typeface="Yu Gothic" panose="020B0400000000000000" pitchFamily="34" charset="-128"/>
                <a:ea typeface="Yu Gothic" panose="020B0400000000000000" pitchFamily="34" charset="-128"/>
              </a:rPr>
              <a:t>優位な立場で</a:t>
            </a:r>
            <a:endParaRPr lang="en-US" altLang="ja-JP" sz="2400" dirty="0">
              <a:latin typeface="Yu Gothic" panose="020B0400000000000000" pitchFamily="34" charset="-128"/>
              <a:ea typeface="Yu Gothic" panose="020B0400000000000000" pitchFamily="34" charset="-128"/>
            </a:endParaRPr>
          </a:p>
          <a:p>
            <a:pPr algn="ctr"/>
            <a:r>
              <a:rPr lang="ja-JP" altLang="en-US" sz="2400" dirty="0">
                <a:latin typeface="Yu Gothic" panose="020B0400000000000000" pitchFamily="34" charset="-128"/>
                <a:ea typeface="Yu Gothic" panose="020B0400000000000000" pitchFamily="34" charset="-128"/>
              </a:rPr>
              <a:t>売上を伸ばせるか？</a:t>
            </a:r>
            <a:endParaRPr lang="en-US" altLang="ja-JP" sz="1100" dirty="0">
              <a:latin typeface="Yu Gothic" panose="020B0400000000000000" pitchFamily="34" charset="-128"/>
              <a:ea typeface="Yu Gothic" panose="020B0400000000000000" pitchFamily="34" charset="-128"/>
            </a:endParaRPr>
          </a:p>
        </p:txBody>
      </p:sp>
      <p:sp>
        <p:nvSpPr>
          <p:cNvPr id="9" name="テキスト ボックス 8">
            <a:extLst>
              <a:ext uri="{FF2B5EF4-FFF2-40B4-BE49-F238E27FC236}">
                <a16:creationId xmlns:a16="http://schemas.microsoft.com/office/drawing/2014/main" id="{2EB0E66A-8BC6-43A1-A193-BF207124DAD6}"/>
              </a:ext>
            </a:extLst>
          </p:cNvPr>
          <p:cNvSpPr txBox="1"/>
          <p:nvPr/>
        </p:nvSpPr>
        <p:spPr>
          <a:xfrm>
            <a:off x="7464152" y="2317522"/>
            <a:ext cx="2031326" cy="369332"/>
          </a:xfrm>
          <a:prstGeom prst="rect">
            <a:avLst/>
          </a:prstGeom>
          <a:noFill/>
        </p:spPr>
        <p:txBody>
          <a:bodyPr wrap="none" rtlCol="0">
            <a:spAutoFit/>
          </a:bodyPr>
          <a:lstStyle/>
          <a:p>
            <a:pPr algn="ctr"/>
            <a:r>
              <a:rPr lang="ja-JP" altLang="en-US" b="1" u="sng" dirty="0">
                <a:latin typeface="Yu Gothic" panose="020B0400000000000000" pitchFamily="34" charset="-128"/>
                <a:ea typeface="Yu Gothic" panose="020B0400000000000000" pitchFamily="34" charset="-128"/>
              </a:rPr>
              <a:t>本来知りたいこと</a:t>
            </a:r>
          </a:p>
        </p:txBody>
      </p:sp>
    </p:spTree>
    <p:extLst>
      <p:ext uri="{BB962C8B-B14F-4D97-AF65-F5344CB8AC3E}">
        <p14:creationId xmlns:p14="http://schemas.microsoft.com/office/powerpoint/2010/main" val="8238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96182-3EEC-44DD-A90F-448083215A83}"/>
              </a:ext>
            </a:extLst>
          </p:cNvPr>
          <p:cNvSpPr>
            <a:spLocks noGrp="1"/>
          </p:cNvSpPr>
          <p:nvPr>
            <p:ph type="title"/>
          </p:nvPr>
        </p:nvSpPr>
        <p:spPr/>
        <p:txBody>
          <a:bodyPr/>
          <a:lstStyle/>
          <a:p>
            <a:r>
              <a:rPr lang="ja-JP" altLang="en-US" dirty="0"/>
              <a:t>再掲載</a:t>
            </a:r>
            <a:endParaRPr kumimoji="1" lang="ja-JP" altLang="en-US" dirty="0"/>
          </a:p>
        </p:txBody>
      </p:sp>
      <p:sp>
        <p:nvSpPr>
          <p:cNvPr id="3" name="コンテンツ プレースホルダー 2">
            <a:extLst>
              <a:ext uri="{FF2B5EF4-FFF2-40B4-BE49-F238E27FC236}">
                <a16:creationId xmlns:a16="http://schemas.microsoft.com/office/drawing/2014/main" id="{AA98C8AF-F51D-4A7E-8617-4B1C8470E657}"/>
              </a:ext>
            </a:extLst>
          </p:cNvPr>
          <p:cNvSpPr>
            <a:spLocks noGrp="1"/>
          </p:cNvSpPr>
          <p:nvPr>
            <p:ph idx="1"/>
          </p:nvPr>
        </p:nvSpPr>
        <p:spPr/>
        <p:txBody>
          <a:bodyPr/>
          <a:lstStyle/>
          <a:p>
            <a:r>
              <a:rPr lang="ja-JP" altLang="en-US"/>
              <a:t>問題の定義が変わることで、課題の設定と集計方法</a:t>
            </a:r>
            <a:r>
              <a:rPr lang="ja-JP" altLang="en-US" dirty="0"/>
              <a:t>が変わる。</a:t>
            </a:r>
            <a:endParaRPr kumimoji="1" lang="ja-JP" altLang="en-US" dirty="0"/>
          </a:p>
        </p:txBody>
      </p:sp>
      <p:sp>
        <p:nvSpPr>
          <p:cNvPr id="4" name="スライド番号プレースホルダー 3">
            <a:extLst>
              <a:ext uri="{FF2B5EF4-FFF2-40B4-BE49-F238E27FC236}">
                <a16:creationId xmlns:a16="http://schemas.microsoft.com/office/drawing/2014/main" id="{51654751-7134-423F-86F1-624C5E97603F}"/>
              </a:ext>
            </a:extLst>
          </p:cNvPr>
          <p:cNvSpPr>
            <a:spLocks noGrp="1"/>
          </p:cNvSpPr>
          <p:nvPr>
            <p:ph type="sldNum" sz="quarter" idx="4"/>
          </p:nvPr>
        </p:nvSpPr>
        <p:spPr/>
        <p:txBody>
          <a:bodyPr/>
          <a:lstStyle/>
          <a:p>
            <a:fld id="{C5CBEA7B-64A4-4354-845E-AE91C99E82B0}" type="slidenum">
              <a:rPr lang="ja-JP" altLang="en-US" smtClean="0"/>
              <a:pPr/>
              <a:t>55</a:t>
            </a:fld>
            <a:endParaRPr lang="ja-JP" altLang="en-US" dirty="0"/>
          </a:p>
        </p:txBody>
      </p:sp>
      <p:sp>
        <p:nvSpPr>
          <p:cNvPr id="11" name="正方形/長方形 10">
            <a:extLst>
              <a:ext uri="{FF2B5EF4-FFF2-40B4-BE49-F238E27FC236}">
                <a16:creationId xmlns:a16="http://schemas.microsoft.com/office/drawing/2014/main" id="{18C40FD0-E0F4-49CF-A0CA-1BAB72F607EC}"/>
              </a:ext>
            </a:extLst>
          </p:cNvPr>
          <p:cNvSpPr/>
          <p:nvPr/>
        </p:nvSpPr>
        <p:spPr>
          <a:xfrm>
            <a:off x="3118293" y="1412777"/>
            <a:ext cx="5955476" cy="954107"/>
          </a:xfrm>
          <a:prstGeom prst="rect">
            <a:avLst/>
          </a:prstGeom>
        </p:spPr>
        <p:txBody>
          <a:bodyPr wrap="none">
            <a:spAutoFit/>
          </a:bodyPr>
          <a:lstStyle/>
          <a:p>
            <a:pPr algn="ctr"/>
            <a:r>
              <a:rPr lang="ja-JP" altLang="en-US" sz="2000" b="1" u="sng">
                <a:latin typeface="メイリオ" panose="020B0604030504040204" pitchFamily="50" charset="-128"/>
                <a:ea typeface="メイリオ" panose="020B0604030504040204" pitchFamily="50" charset="-128"/>
              </a:rPr>
              <a:t>課題の設定例</a:t>
            </a:r>
            <a:endParaRPr lang="en-US" altLang="ja-JP" sz="2000" b="1" u="sng"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売上が下がっているのは自社の製品が</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競合に対して競争力がなくなっているからではないか？</a:t>
            </a:r>
            <a:endParaRPr lang="en-US" altLang="ja-JP" dirty="0">
              <a:latin typeface="メイリオ" panose="020B0604030504040204" pitchFamily="50" charset="-128"/>
              <a:ea typeface="メイリオ" panose="020B0604030504040204" pitchFamily="50" charset="-128"/>
            </a:endParaRPr>
          </a:p>
        </p:txBody>
      </p:sp>
      <p:pic>
        <p:nvPicPr>
          <p:cNvPr id="8194" name="Picture 2" descr="http://statistics.omoroworks.com/wp/wp-content/uploads/2017/04/04B9CC24-1A00-4F17-B128-FF651828F9FC.png">
            <a:extLst>
              <a:ext uri="{FF2B5EF4-FFF2-40B4-BE49-F238E27FC236}">
                <a16:creationId xmlns:a16="http://schemas.microsoft.com/office/drawing/2014/main" id="{2FC67EF2-B0C0-4680-BB3F-FABD55327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334" y="2564905"/>
            <a:ext cx="6085332" cy="36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64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6680B-4109-4815-A620-FB2B1A2DCAB9}"/>
              </a:ext>
            </a:extLst>
          </p:cNvPr>
          <p:cNvSpPr>
            <a:spLocks noGrp="1"/>
          </p:cNvSpPr>
          <p:nvPr>
            <p:ph type="title"/>
          </p:nvPr>
        </p:nvSpPr>
        <p:spPr/>
        <p:txBody>
          <a:bodyPr>
            <a:normAutofit/>
          </a:bodyPr>
          <a:lstStyle/>
          <a:p>
            <a:r>
              <a:rPr lang="ja-JP" altLang="en-US"/>
              <a:t>問題定義に関する考察②のまとめ</a:t>
            </a:r>
            <a:endParaRPr kumimoji="1" lang="ja-JP" altLang="en-US" dirty="0"/>
          </a:p>
        </p:txBody>
      </p:sp>
      <p:sp>
        <p:nvSpPr>
          <p:cNvPr id="3" name="コンテンツ プレースホルダー 2">
            <a:extLst>
              <a:ext uri="{FF2B5EF4-FFF2-40B4-BE49-F238E27FC236}">
                <a16:creationId xmlns:a16="http://schemas.microsoft.com/office/drawing/2014/main" id="{FBF1FAD2-90AD-4736-917F-D00396608E65}"/>
              </a:ext>
            </a:extLst>
          </p:cNvPr>
          <p:cNvSpPr>
            <a:spLocks noGrp="1"/>
          </p:cNvSpPr>
          <p:nvPr>
            <p:ph idx="1"/>
          </p:nvPr>
        </p:nvSpPr>
        <p:spPr/>
        <p:txBody>
          <a:bodyPr/>
          <a:lstStyle/>
          <a:p>
            <a:r>
              <a:rPr lang="ja-JP" altLang="en-US" dirty="0"/>
              <a:t>真の問題発見におけるフレーム</a:t>
            </a:r>
            <a:endParaRPr lang="en-US" altLang="ja-JP" dirty="0"/>
          </a:p>
          <a:p>
            <a:r>
              <a:rPr lang="ja-JP" altLang="en-US"/>
              <a:t>視点を広くとる</a:t>
            </a:r>
            <a:endParaRPr lang="ja-JP" altLang="en-US" dirty="0"/>
          </a:p>
        </p:txBody>
      </p:sp>
      <p:sp>
        <p:nvSpPr>
          <p:cNvPr id="4" name="スライド番号プレースホルダー 3">
            <a:extLst>
              <a:ext uri="{FF2B5EF4-FFF2-40B4-BE49-F238E27FC236}">
                <a16:creationId xmlns:a16="http://schemas.microsoft.com/office/drawing/2014/main" id="{8F4149D5-753D-47C1-BA98-91F0598B3733}"/>
              </a:ext>
            </a:extLst>
          </p:cNvPr>
          <p:cNvSpPr>
            <a:spLocks noGrp="1"/>
          </p:cNvSpPr>
          <p:nvPr>
            <p:ph type="sldNum" sz="quarter" idx="4"/>
          </p:nvPr>
        </p:nvSpPr>
        <p:spPr/>
        <p:txBody>
          <a:bodyPr/>
          <a:lstStyle/>
          <a:p>
            <a:fld id="{C5CBEA7B-64A4-4354-845E-AE91C99E82B0}" type="slidenum">
              <a:rPr lang="ja-JP" altLang="en-US" smtClean="0"/>
              <a:pPr/>
              <a:t>56</a:t>
            </a:fld>
            <a:endParaRPr lang="ja-JP" altLang="en-US" dirty="0"/>
          </a:p>
        </p:txBody>
      </p:sp>
      <p:sp>
        <p:nvSpPr>
          <p:cNvPr id="5" name="正方形/長方形 4">
            <a:extLst>
              <a:ext uri="{FF2B5EF4-FFF2-40B4-BE49-F238E27FC236}">
                <a16:creationId xmlns:a16="http://schemas.microsoft.com/office/drawing/2014/main" id="{420DCEFC-38AC-4AF1-BA09-3E4593D13AE6}"/>
              </a:ext>
            </a:extLst>
          </p:cNvPr>
          <p:cNvSpPr/>
          <p:nvPr/>
        </p:nvSpPr>
        <p:spPr>
          <a:xfrm>
            <a:off x="3042127" y="2564904"/>
            <a:ext cx="1800200" cy="122413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現在の視点</a:t>
            </a:r>
          </a:p>
        </p:txBody>
      </p:sp>
      <p:sp>
        <p:nvSpPr>
          <p:cNvPr id="6" name="正方形/長方形 5">
            <a:extLst>
              <a:ext uri="{FF2B5EF4-FFF2-40B4-BE49-F238E27FC236}">
                <a16:creationId xmlns:a16="http://schemas.microsoft.com/office/drawing/2014/main" id="{7CE16C6B-4874-4681-9A2B-5069FE0C3941}"/>
              </a:ext>
            </a:extLst>
          </p:cNvPr>
          <p:cNvSpPr/>
          <p:nvPr/>
        </p:nvSpPr>
        <p:spPr>
          <a:xfrm>
            <a:off x="5202367" y="2564904"/>
            <a:ext cx="1800200" cy="122413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自社の視点</a:t>
            </a:r>
          </a:p>
        </p:txBody>
      </p:sp>
      <p:sp>
        <p:nvSpPr>
          <p:cNvPr id="7" name="正方形/長方形 6">
            <a:extLst>
              <a:ext uri="{FF2B5EF4-FFF2-40B4-BE49-F238E27FC236}">
                <a16:creationId xmlns:a16="http://schemas.microsoft.com/office/drawing/2014/main" id="{BF56A3FE-5FFE-48BE-B0A6-6531D0C6025D}"/>
              </a:ext>
            </a:extLst>
          </p:cNvPr>
          <p:cNvSpPr/>
          <p:nvPr/>
        </p:nvSpPr>
        <p:spPr>
          <a:xfrm>
            <a:off x="7383815" y="2564904"/>
            <a:ext cx="1800200" cy="122413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マーケットの視点</a:t>
            </a:r>
          </a:p>
        </p:txBody>
      </p:sp>
      <p:pic>
        <p:nvPicPr>
          <p:cNvPr id="8" name="Picture 2" descr="http://statistics.omoroworks.com/wp/wp-content/uploads/2017/04/A2475311-8275-4928-926A-4CC2477B4E12.png">
            <a:extLst>
              <a:ext uri="{FF2B5EF4-FFF2-40B4-BE49-F238E27FC236}">
                <a16:creationId xmlns:a16="http://schemas.microsoft.com/office/drawing/2014/main" id="{D3F5B54E-3379-4FA0-8AE4-A2BBCBB679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9705" y="4028766"/>
            <a:ext cx="180020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atistics.omoroworks.com/wp/wp-content/uploads/2017/04/A57E609A-6CE6-49D8-9A60-28247FEE1B96.png">
            <a:extLst>
              <a:ext uri="{FF2B5EF4-FFF2-40B4-BE49-F238E27FC236}">
                <a16:creationId xmlns:a16="http://schemas.microsoft.com/office/drawing/2014/main" id="{BA5A9030-BA1D-483F-9F82-1499749AF8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2367" y="4028766"/>
            <a:ext cx="180020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tatistics.omoroworks.com/wp/wp-content/uploads/2017/04/04B9CC24-1A00-4F17-B128-FF651828F9FC.png">
            <a:extLst>
              <a:ext uri="{FF2B5EF4-FFF2-40B4-BE49-F238E27FC236}">
                <a16:creationId xmlns:a16="http://schemas.microsoft.com/office/drawing/2014/main" id="{122CD9C1-8893-466C-942C-A1C6DCAEBC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3815" y="4028767"/>
            <a:ext cx="1821408" cy="1092845"/>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2BACF2BE-4240-4DAC-A63A-26FE75362612}"/>
              </a:ext>
            </a:extLst>
          </p:cNvPr>
          <p:cNvSpPr/>
          <p:nvPr/>
        </p:nvSpPr>
        <p:spPr>
          <a:xfrm>
            <a:off x="4935543" y="3020654"/>
            <a:ext cx="72008" cy="43204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2" name="矢印: 右 11">
            <a:extLst>
              <a:ext uri="{FF2B5EF4-FFF2-40B4-BE49-F238E27FC236}">
                <a16:creationId xmlns:a16="http://schemas.microsoft.com/office/drawing/2014/main" id="{9C91B11B-7219-46FA-B83D-78A3FAA4FF65}"/>
              </a:ext>
            </a:extLst>
          </p:cNvPr>
          <p:cNvSpPr/>
          <p:nvPr/>
        </p:nvSpPr>
        <p:spPr>
          <a:xfrm>
            <a:off x="7161379" y="3020654"/>
            <a:ext cx="72008" cy="43204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48750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8AA5AB2-EF1C-4A38-AEA4-AEB9C7698C7E}"/>
              </a:ext>
            </a:extLst>
          </p:cNvPr>
          <p:cNvPicPr>
            <a:picLocks noChangeAspect="1"/>
          </p:cNvPicPr>
          <p:nvPr/>
        </p:nvPicPr>
        <p:blipFill>
          <a:blip r:embed="rId2"/>
          <a:stretch>
            <a:fillRect/>
          </a:stretch>
        </p:blipFill>
        <p:spPr>
          <a:xfrm>
            <a:off x="3035281" y="1660876"/>
            <a:ext cx="5741502" cy="3928364"/>
          </a:xfrm>
          <a:prstGeom prst="rect">
            <a:avLst/>
          </a:prstGeom>
        </p:spPr>
      </p:pic>
      <p:sp>
        <p:nvSpPr>
          <p:cNvPr id="2" name="タイトル 1">
            <a:extLst>
              <a:ext uri="{FF2B5EF4-FFF2-40B4-BE49-F238E27FC236}">
                <a16:creationId xmlns:a16="http://schemas.microsoft.com/office/drawing/2014/main" id="{475FC178-2EF1-4F1A-A042-35F09BB2D954}"/>
              </a:ext>
            </a:extLst>
          </p:cNvPr>
          <p:cNvSpPr>
            <a:spLocks noGrp="1"/>
          </p:cNvSpPr>
          <p:nvPr>
            <p:ph type="title"/>
          </p:nvPr>
        </p:nvSpPr>
        <p:spPr/>
        <p:txBody>
          <a:bodyPr/>
          <a:lstStyle/>
          <a:p>
            <a:r>
              <a:rPr kumimoji="1" lang="ja-JP" altLang="en-US" dirty="0"/>
              <a:t>問題とは何</a:t>
            </a:r>
            <a:r>
              <a:rPr kumimoji="1" lang="ja-JP" altLang="en-US"/>
              <a:t>か？まとめ（</a:t>
            </a:r>
            <a:r>
              <a:rPr lang="ja-JP" altLang="en-US"/>
              <a:t>再掲載</a:t>
            </a:r>
            <a:r>
              <a:rPr kumimoji="1" lang="ja-JP" altLang="en-US"/>
              <a:t>）</a:t>
            </a:r>
            <a:endParaRPr kumimoji="1" lang="ja-JP" altLang="en-US" dirty="0"/>
          </a:p>
        </p:txBody>
      </p:sp>
      <p:sp>
        <p:nvSpPr>
          <p:cNvPr id="3" name="コンテンツ プレースホルダー 2">
            <a:extLst>
              <a:ext uri="{FF2B5EF4-FFF2-40B4-BE49-F238E27FC236}">
                <a16:creationId xmlns:a16="http://schemas.microsoft.com/office/drawing/2014/main" id="{B8B1BEC7-0B0C-41B5-917B-2B24ED01EA19}"/>
              </a:ext>
            </a:extLst>
          </p:cNvPr>
          <p:cNvSpPr>
            <a:spLocks noGrp="1"/>
          </p:cNvSpPr>
          <p:nvPr>
            <p:ph idx="1"/>
          </p:nvPr>
        </p:nvSpPr>
        <p:spPr/>
        <p:txBody>
          <a:bodyPr/>
          <a:lstStyle/>
          <a:p>
            <a:r>
              <a:rPr lang="ja-JP" altLang="en-US" dirty="0"/>
              <a:t>理想と現実との差異</a:t>
            </a:r>
            <a:endParaRPr lang="en-US" altLang="ja-JP" dirty="0"/>
          </a:p>
          <a:p>
            <a:r>
              <a:rPr kumimoji="1" lang="ja-JP" altLang="en-US" dirty="0"/>
              <a:t>人々はこのギャップを感じると</a:t>
            </a:r>
            <a:r>
              <a:rPr kumimoji="1" lang="ja-JP" altLang="en-US" b="1" u="sng" dirty="0"/>
              <a:t>問題と認識</a:t>
            </a:r>
            <a:r>
              <a:rPr kumimoji="1" lang="ja-JP" altLang="en-US" dirty="0"/>
              <a:t>する</a:t>
            </a:r>
          </a:p>
        </p:txBody>
      </p:sp>
      <p:sp>
        <p:nvSpPr>
          <p:cNvPr id="4" name="スライド番号プレースホルダー 3">
            <a:extLst>
              <a:ext uri="{FF2B5EF4-FFF2-40B4-BE49-F238E27FC236}">
                <a16:creationId xmlns:a16="http://schemas.microsoft.com/office/drawing/2014/main" id="{D9A1A762-D2EA-4E37-988F-74F3A3E32969}"/>
              </a:ext>
            </a:extLst>
          </p:cNvPr>
          <p:cNvSpPr>
            <a:spLocks noGrp="1"/>
          </p:cNvSpPr>
          <p:nvPr>
            <p:ph type="sldNum" sz="quarter" idx="4"/>
          </p:nvPr>
        </p:nvSpPr>
        <p:spPr/>
        <p:txBody>
          <a:bodyPr/>
          <a:lstStyle/>
          <a:p>
            <a:fld id="{C5CBEA7B-64A4-4354-845E-AE91C99E82B0}" type="slidenum">
              <a:rPr lang="ja-JP" altLang="en-US" smtClean="0"/>
              <a:pPr/>
              <a:t>57</a:t>
            </a:fld>
            <a:endParaRPr lang="ja-JP" altLang="en-US" dirty="0"/>
          </a:p>
        </p:txBody>
      </p:sp>
      <p:cxnSp>
        <p:nvCxnSpPr>
          <p:cNvPr id="9" name="直線コネクタ 8">
            <a:extLst>
              <a:ext uri="{FF2B5EF4-FFF2-40B4-BE49-F238E27FC236}">
                <a16:creationId xmlns:a16="http://schemas.microsoft.com/office/drawing/2014/main" id="{EE70B725-E9EC-4627-9708-5760780CC9F5}"/>
              </a:ext>
            </a:extLst>
          </p:cNvPr>
          <p:cNvCxnSpPr/>
          <p:nvPr/>
        </p:nvCxnSpPr>
        <p:spPr>
          <a:xfrm>
            <a:off x="5591945" y="2553029"/>
            <a:ext cx="3638705" cy="0"/>
          </a:xfrm>
          <a:prstGeom prst="line">
            <a:avLst/>
          </a:prstGeom>
          <a:ln w="19050">
            <a:solidFill>
              <a:schemeClr val="tx1">
                <a:lumMod val="50000"/>
                <a:lumOff val="50000"/>
              </a:schemeClr>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2" name="直線コネクタ 11">
            <a:extLst>
              <a:ext uri="{FF2B5EF4-FFF2-40B4-BE49-F238E27FC236}">
                <a16:creationId xmlns:a16="http://schemas.microsoft.com/office/drawing/2014/main" id="{692488C9-C9D6-4BCE-8946-5A8FB4DA9343}"/>
              </a:ext>
            </a:extLst>
          </p:cNvPr>
          <p:cNvCxnSpPr/>
          <p:nvPr/>
        </p:nvCxnSpPr>
        <p:spPr>
          <a:xfrm>
            <a:off x="5591945" y="3968681"/>
            <a:ext cx="3638705" cy="0"/>
          </a:xfrm>
          <a:prstGeom prst="line">
            <a:avLst/>
          </a:prstGeom>
          <a:ln w="19050">
            <a:solidFill>
              <a:schemeClr val="tx1">
                <a:lumMod val="50000"/>
                <a:lumOff val="50000"/>
              </a:schemeClr>
            </a:solidFill>
            <a:prstDash val="dash"/>
            <a:tailEnd type="none"/>
          </a:ln>
          <a:effectLst/>
        </p:spPr>
        <p:style>
          <a:lnRef idx="2">
            <a:schemeClr val="dk1"/>
          </a:lnRef>
          <a:fillRef idx="0">
            <a:schemeClr val="dk1"/>
          </a:fillRef>
          <a:effectRef idx="1">
            <a:schemeClr val="dk1"/>
          </a:effectRef>
          <a:fontRef idx="minor">
            <a:schemeClr val="tx1"/>
          </a:fontRef>
        </p:style>
      </p:cxnSp>
      <p:sp>
        <p:nvSpPr>
          <p:cNvPr id="13" name="矢印: 上下 12">
            <a:extLst>
              <a:ext uri="{FF2B5EF4-FFF2-40B4-BE49-F238E27FC236}">
                <a16:creationId xmlns:a16="http://schemas.microsoft.com/office/drawing/2014/main" id="{88989920-02B4-476E-A144-0245F2574582}"/>
              </a:ext>
            </a:extLst>
          </p:cNvPr>
          <p:cNvSpPr/>
          <p:nvPr/>
        </p:nvSpPr>
        <p:spPr>
          <a:xfrm>
            <a:off x="6983846" y="2536255"/>
            <a:ext cx="504056" cy="1437640"/>
          </a:xfrm>
          <a:prstGeom prst="up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E4CE9B83-6223-4A3A-8D99-B0AE0EAE658B}"/>
              </a:ext>
            </a:extLst>
          </p:cNvPr>
          <p:cNvSpPr txBox="1"/>
          <p:nvPr/>
        </p:nvSpPr>
        <p:spPr>
          <a:xfrm>
            <a:off x="3647729" y="4725145"/>
            <a:ext cx="1723549" cy="461665"/>
          </a:xfrm>
          <a:prstGeom prst="rect">
            <a:avLst/>
          </a:prstGeom>
          <a:noFill/>
        </p:spPr>
        <p:txBody>
          <a:bodyPr wrap="none" rtlCol="0">
            <a:spAutoFit/>
          </a:bodyPr>
          <a:lstStyle/>
          <a:p>
            <a:pPr algn="ctr"/>
            <a:r>
              <a:rPr lang="ja-JP" altLang="en-US" sz="2400" b="1">
                <a:latin typeface="メイリオ" panose="020B0604030504040204" pitchFamily="50" charset="-128"/>
                <a:ea typeface="メイリオ" panose="020B0604030504040204" pitchFamily="50" charset="-128"/>
              </a:rPr>
              <a:t>ありたい姿</a:t>
            </a:r>
            <a:endParaRPr lang="ja-JP" altLang="en-US" sz="24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E42607C-E7BE-4792-8C0C-588F205E8886}"/>
              </a:ext>
            </a:extLst>
          </p:cNvPr>
          <p:cNvSpPr txBox="1"/>
          <p:nvPr/>
        </p:nvSpPr>
        <p:spPr>
          <a:xfrm>
            <a:off x="6850342" y="4725145"/>
            <a:ext cx="800219" cy="461665"/>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rPr>
              <a:t>現状</a:t>
            </a:r>
          </a:p>
        </p:txBody>
      </p:sp>
      <p:cxnSp>
        <p:nvCxnSpPr>
          <p:cNvPr id="17" name="直線コネクタ 16">
            <a:extLst>
              <a:ext uri="{FF2B5EF4-FFF2-40B4-BE49-F238E27FC236}">
                <a16:creationId xmlns:a16="http://schemas.microsoft.com/office/drawing/2014/main" id="{5ABD3B3A-71A7-4DCA-A385-6427DA1EE699}"/>
              </a:ext>
            </a:extLst>
          </p:cNvPr>
          <p:cNvCxnSpPr/>
          <p:nvPr/>
        </p:nvCxnSpPr>
        <p:spPr>
          <a:xfrm>
            <a:off x="2363459" y="5408841"/>
            <a:ext cx="7416824" cy="0"/>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8" name="吹き出し: 四角形 17">
            <a:extLst>
              <a:ext uri="{FF2B5EF4-FFF2-40B4-BE49-F238E27FC236}">
                <a16:creationId xmlns:a16="http://schemas.microsoft.com/office/drawing/2014/main" id="{E71855BB-089D-4B3C-90FA-1ECF307449F3}"/>
              </a:ext>
            </a:extLst>
          </p:cNvPr>
          <p:cNvSpPr/>
          <p:nvPr/>
        </p:nvSpPr>
        <p:spPr>
          <a:xfrm>
            <a:off x="7609330" y="3015772"/>
            <a:ext cx="1135641" cy="576064"/>
          </a:xfrm>
          <a:prstGeom prst="wedgeRectCallout">
            <a:avLst>
              <a:gd name="adj1" fmla="val -80438"/>
              <a:gd name="adj2" fmla="val -1405"/>
            </a:avLst>
          </a:prstGeom>
          <a:ln>
            <a:tailEnd type="triangle"/>
          </a:ln>
        </p:spPr>
        <p:style>
          <a:lnRef idx="1">
            <a:schemeClr val="dk1"/>
          </a:lnRef>
          <a:fillRef idx="2">
            <a:schemeClr val="dk1"/>
          </a:fillRef>
          <a:effectRef idx="1">
            <a:schemeClr val="dk1"/>
          </a:effectRef>
          <a:fontRef idx="minor">
            <a:schemeClr val="dk1"/>
          </a:fontRef>
        </p:style>
        <p:txBody>
          <a:bodyPr rtlCol="0" anchor="ctr"/>
          <a:lstStyle/>
          <a:p>
            <a:pPr algn="ctr"/>
            <a:r>
              <a:rPr lang="ja-JP" altLang="en-US" b="1" dirty="0">
                <a:latin typeface="メイリオ" panose="020B0604030504040204" pitchFamily="50" charset="-128"/>
                <a:ea typeface="メイリオ" panose="020B0604030504040204" pitchFamily="50" charset="-128"/>
              </a:rPr>
              <a:t>問題</a:t>
            </a:r>
            <a:endParaRPr lang="ja-JP" altLang="en-US" sz="1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0430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dirty="0"/>
              <a:t>問題解決とは何</a:t>
            </a:r>
            <a:r>
              <a:rPr kumimoji="1" lang="ja-JP" altLang="en-US"/>
              <a:t>か？まとめ（再掲載）</a:t>
            </a:r>
            <a:endParaRPr kumimoji="1" lang="ja-JP" altLang="en-US" dirty="0"/>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p:txBody>
          <a:bodyPr/>
          <a:lstStyle/>
          <a:p>
            <a:r>
              <a:rPr kumimoji="1" lang="ja-JP" altLang="en-US"/>
              <a:t>問題</a:t>
            </a:r>
            <a:r>
              <a:rPr lang="ja-JP" altLang="en-US"/>
              <a:t>を定義して、ありたい姿とのギャップを解消すること</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58</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あるべき姿</a:t>
            </a: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現状</a:t>
            </a: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ギャップ</a:t>
            </a: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5660" y="2344082"/>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3656" y="2684028"/>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3656" y="2023145"/>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714428" y="2179229"/>
            <a:ext cx="629228"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714428" y="2500165"/>
            <a:ext cx="629228"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5" name="正方形/長方形 44">
            <a:extLst>
              <a:ext uri="{FF2B5EF4-FFF2-40B4-BE49-F238E27FC236}">
                <a16:creationId xmlns:a16="http://schemas.microsoft.com/office/drawing/2014/main" id="{2A852208-0F02-4211-94A7-B47CB3FFD54D}"/>
              </a:ext>
            </a:extLst>
          </p:cNvPr>
          <p:cNvSpPr/>
          <p:nvPr/>
        </p:nvSpPr>
        <p:spPr>
          <a:xfrm>
            <a:off x="8145660" y="3524946"/>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6" name="正方形/長方形 45">
            <a:extLst>
              <a:ext uri="{FF2B5EF4-FFF2-40B4-BE49-F238E27FC236}">
                <a16:creationId xmlns:a16="http://schemas.microsoft.com/office/drawing/2014/main" id="{E2CAB555-3288-4280-85CB-0BBB58AD428F}"/>
              </a:ext>
            </a:extLst>
          </p:cNvPr>
          <p:cNvSpPr/>
          <p:nvPr/>
        </p:nvSpPr>
        <p:spPr>
          <a:xfrm>
            <a:off x="9343656" y="3850110"/>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7" name="正方形/長方形 46">
            <a:extLst>
              <a:ext uri="{FF2B5EF4-FFF2-40B4-BE49-F238E27FC236}">
                <a16:creationId xmlns:a16="http://schemas.microsoft.com/office/drawing/2014/main" id="{5B672337-47CB-4954-B9FE-3696712B8DBF}"/>
              </a:ext>
            </a:extLst>
          </p:cNvPr>
          <p:cNvSpPr/>
          <p:nvPr/>
        </p:nvSpPr>
        <p:spPr>
          <a:xfrm>
            <a:off x="9343656" y="3189227"/>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48" name="コネクタ: カギ線 47">
            <a:extLst>
              <a:ext uri="{FF2B5EF4-FFF2-40B4-BE49-F238E27FC236}">
                <a16:creationId xmlns:a16="http://schemas.microsoft.com/office/drawing/2014/main" id="{4E9C9C18-5E85-4E10-8D67-5B75F5E0FAAC}"/>
              </a:ext>
            </a:extLst>
          </p:cNvPr>
          <p:cNvCxnSpPr>
            <a:cxnSpLocks/>
            <a:stCxn id="45" idx="3"/>
            <a:endCxn id="47" idx="1"/>
          </p:cNvCxnSpPr>
          <p:nvPr/>
        </p:nvCxnSpPr>
        <p:spPr>
          <a:xfrm flipV="1">
            <a:off x="8714428" y="3345311"/>
            <a:ext cx="629228" cy="335719"/>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8">
            <a:extLst>
              <a:ext uri="{FF2B5EF4-FFF2-40B4-BE49-F238E27FC236}">
                <a16:creationId xmlns:a16="http://schemas.microsoft.com/office/drawing/2014/main" id="{1957D75A-9C1E-49D0-BB38-564A2747629B}"/>
              </a:ext>
            </a:extLst>
          </p:cNvPr>
          <p:cNvCxnSpPr>
            <a:cxnSpLocks/>
            <a:stCxn id="45" idx="3"/>
            <a:endCxn id="46" idx="1"/>
          </p:cNvCxnSpPr>
          <p:nvPr/>
        </p:nvCxnSpPr>
        <p:spPr>
          <a:xfrm>
            <a:off x="8714428" y="3681029"/>
            <a:ext cx="629228" cy="325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50" name="正方形/長方形 49">
            <a:extLst>
              <a:ext uri="{FF2B5EF4-FFF2-40B4-BE49-F238E27FC236}">
                <a16:creationId xmlns:a16="http://schemas.microsoft.com/office/drawing/2014/main" id="{C3BB73E4-A230-4706-AF4C-4AF9A4DEAD7D}"/>
              </a:ext>
            </a:extLst>
          </p:cNvPr>
          <p:cNvSpPr/>
          <p:nvPr/>
        </p:nvSpPr>
        <p:spPr>
          <a:xfrm>
            <a:off x="8145660" y="4686042"/>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3656" y="5025988"/>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3656" y="4365105"/>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714428" y="4521189"/>
            <a:ext cx="629228"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714428" y="4842125"/>
            <a:ext cx="629228"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500166"/>
            <a:ext cx="1329580" cy="1180863"/>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9"/>
            <a:ext cx="1329580" cy="116109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2" name="直線コネクタ 61">
            <a:extLst>
              <a:ext uri="{FF2B5EF4-FFF2-40B4-BE49-F238E27FC236}">
                <a16:creationId xmlns:a16="http://schemas.microsoft.com/office/drawing/2014/main" id="{055D2C83-DF3D-45B3-B4B8-E5B07F6C4029}"/>
              </a:ext>
            </a:extLst>
          </p:cNvPr>
          <p:cNvCxnSpPr>
            <a:cxnSpLocks/>
            <a:stCxn id="29" idx="3"/>
            <a:endCxn id="45" idx="1"/>
          </p:cNvCxnSpPr>
          <p:nvPr/>
        </p:nvCxnSpPr>
        <p:spPr>
          <a:xfrm>
            <a:off x="6816080" y="3681029"/>
            <a:ext cx="1329580" cy="1"/>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46662" y="4071798"/>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8266924" y="5782272"/>
            <a:ext cx="877163" cy="369332"/>
          </a:xfrm>
          <a:prstGeom prst="rect">
            <a:avLst/>
          </a:prstGeom>
          <a:noFill/>
        </p:spPr>
        <p:txBody>
          <a:bodyPr wrap="none" rtlCol="0">
            <a:spAutoFit/>
          </a:bodyPr>
          <a:lstStyle/>
          <a:p>
            <a:r>
              <a:rPr lang="ja-JP" altLang="en-US" b="1" dirty="0">
                <a:latin typeface="Hiragino Kaku Gothic Pro W6" panose="020B0300000000000000" pitchFamily="34" charset="-128"/>
                <a:ea typeface="Hiragino Kaku Gothic Pro W6" panose="020B0300000000000000" pitchFamily="34" charset="-128"/>
              </a:rPr>
              <a:t>構造化</a:t>
            </a:r>
          </a:p>
        </p:txBody>
      </p:sp>
    </p:spTree>
    <p:extLst>
      <p:ext uri="{BB962C8B-B14F-4D97-AF65-F5344CB8AC3E}">
        <p14:creationId xmlns:p14="http://schemas.microsoft.com/office/powerpoint/2010/main" val="1709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par>
                                <p:cTn id="76" presetID="10" presetClass="entr" presetSubtype="0"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childTnLst>
                          </p:cTn>
                        </p:par>
                        <p:par>
                          <p:cTn id="83" fill="hold">
                            <p:stCondLst>
                              <p:cond delay="3500"/>
                            </p:stCondLst>
                            <p:childTnLst>
                              <p:par>
                                <p:cTn id="84" presetID="10"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2" grpId="0" animBg="1"/>
      <p:bldP spid="35" grpId="0" animBg="1"/>
      <p:bldP spid="45" grpId="0" animBg="1"/>
      <p:bldP spid="46" grpId="0" animBg="1"/>
      <p:bldP spid="47" grpId="0" animBg="1"/>
      <p:bldP spid="50" grpId="0" animBg="1"/>
      <p:bldP spid="51" grpId="0" animBg="1"/>
      <p:bldP spid="52" grpId="0" animBg="1"/>
      <p:bldP spid="68" grpId="0" animBg="1"/>
      <p:bldP spid="69" grpId="0" animBg="1"/>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56D9FD-85C2-45E5-8CC0-9E6865E19B39}"/>
              </a:ext>
            </a:extLst>
          </p:cNvPr>
          <p:cNvSpPr>
            <a:spLocks noGrp="1"/>
          </p:cNvSpPr>
          <p:nvPr>
            <p:ph type="title"/>
          </p:nvPr>
        </p:nvSpPr>
        <p:spPr/>
        <p:txBody>
          <a:bodyPr/>
          <a:lstStyle/>
          <a:p>
            <a:r>
              <a:rPr lang="ja-JP" altLang="en-US"/>
              <a:t>論理的でなければ、人は</a:t>
            </a:r>
            <a:r>
              <a:rPr kumimoji="1" lang="ja-JP" altLang="en-US"/>
              <a:t>納得しない</a:t>
            </a:r>
            <a:endParaRPr kumimoji="1" lang="ja-JP" altLang="en-US" dirty="0"/>
          </a:p>
        </p:txBody>
      </p:sp>
      <p:sp>
        <p:nvSpPr>
          <p:cNvPr id="3" name="コンテンツ プレースホルダー 2">
            <a:extLst>
              <a:ext uri="{FF2B5EF4-FFF2-40B4-BE49-F238E27FC236}">
                <a16:creationId xmlns:a16="http://schemas.microsoft.com/office/drawing/2014/main" id="{05D68379-813F-4D59-8812-4692B1450283}"/>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FDD83B9-2514-42CD-85B2-A9B5C3774134}"/>
              </a:ext>
            </a:extLst>
          </p:cNvPr>
          <p:cNvSpPr>
            <a:spLocks noGrp="1"/>
          </p:cNvSpPr>
          <p:nvPr>
            <p:ph type="sldNum" sz="quarter" idx="4"/>
          </p:nvPr>
        </p:nvSpPr>
        <p:spPr/>
        <p:txBody>
          <a:bodyPr/>
          <a:lstStyle/>
          <a:p>
            <a:fld id="{C5CBEA7B-64A4-4354-845E-AE91C99E82B0}" type="slidenum">
              <a:rPr lang="ja-JP" altLang="en-US" smtClean="0"/>
              <a:pPr/>
              <a:t>5</a:t>
            </a:fld>
            <a:endParaRPr lang="ja-JP" altLang="en-US" dirty="0"/>
          </a:p>
        </p:txBody>
      </p:sp>
      <p:pic>
        <p:nvPicPr>
          <p:cNvPr id="3074" name="Picture 2">
            <a:extLst>
              <a:ext uri="{FF2B5EF4-FFF2-40B4-BE49-F238E27FC236}">
                <a16:creationId xmlns:a16="http://schemas.microsoft.com/office/drawing/2014/main" id="{1DC87B27-85A4-4259-900C-DC7751E05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0482" y="2708920"/>
            <a:ext cx="178579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人 シルエットモノクロアイコン素材 – フリー素材 OWL STOCK【オウルストック】">
            <a:extLst>
              <a:ext uri="{FF2B5EF4-FFF2-40B4-BE49-F238E27FC236}">
                <a16:creationId xmlns:a16="http://schemas.microsoft.com/office/drawing/2014/main" id="{909176B6-3461-4984-BA80-2F64A794E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992" y="2519791"/>
            <a:ext cx="3024336" cy="3024336"/>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C5FFADDD-1BFC-4125-B122-160CCA043A59}"/>
              </a:ext>
            </a:extLst>
          </p:cNvPr>
          <p:cNvSpPr/>
          <p:nvPr/>
        </p:nvSpPr>
        <p:spPr>
          <a:xfrm>
            <a:off x="2207568" y="1916832"/>
            <a:ext cx="2242592" cy="1080120"/>
          </a:xfrm>
          <a:prstGeom prst="wedgeRectCallout">
            <a:avLst>
              <a:gd name="adj1" fmla="val 43127"/>
              <a:gd name="adj2" fmla="val 91549"/>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solidFill>
                  <a:srgbClr val="202122"/>
                </a:solidFill>
                <a:latin typeface="メイリオ" panose="020B0604030504040204" pitchFamily="50" charset="-128"/>
                <a:ea typeface="メイリオ" panose="020B0604030504040204" pitchFamily="50" charset="-128"/>
              </a:rPr>
              <a:t>なぜ、あなたはエベレストに登りたかったのか？</a:t>
            </a:r>
            <a:endParaRPr lang="ja-JP" altLang="en-US" sz="1400" dirty="0">
              <a:latin typeface="メイリオ" panose="020B0604030504040204" pitchFamily="50" charset="-128"/>
              <a:ea typeface="メイリオ" panose="020B0604030504040204" pitchFamily="50" charset="-128"/>
            </a:endParaRPr>
          </a:p>
        </p:txBody>
      </p:sp>
      <p:sp>
        <p:nvSpPr>
          <p:cNvPr id="8" name="吹き出し: 四角形 7">
            <a:extLst>
              <a:ext uri="{FF2B5EF4-FFF2-40B4-BE49-F238E27FC236}">
                <a16:creationId xmlns:a16="http://schemas.microsoft.com/office/drawing/2014/main" id="{4292AAF4-6D61-4331-AD8B-FD9729196831}"/>
              </a:ext>
            </a:extLst>
          </p:cNvPr>
          <p:cNvSpPr/>
          <p:nvPr/>
        </p:nvSpPr>
        <p:spPr>
          <a:xfrm>
            <a:off x="7999040" y="1916832"/>
            <a:ext cx="2242592" cy="1080120"/>
          </a:xfrm>
          <a:prstGeom prst="wedgeRectCallout">
            <a:avLst>
              <a:gd name="adj1" fmla="val -43218"/>
              <a:gd name="adj2" fmla="val 94869"/>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solidFill>
                  <a:srgbClr val="202122"/>
                </a:solidFill>
                <a:latin typeface="メイリオ" panose="020B0604030504040204" pitchFamily="50" charset="-128"/>
                <a:ea typeface="メイリオ" panose="020B0604030504040204" pitchFamily="50" charset="-128"/>
              </a:rPr>
              <a:t>そこにエベレストがあるから</a:t>
            </a:r>
            <a:endParaRPr lang="ja-JP" altLang="en-US" sz="1400" dirty="0">
              <a:latin typeface="メイリオ" panose="020B0604030504040204" pitchFamily="50" charset="-128"/>
              <a:ea typeface="メイリオ" panose="020B0604030504040204" pitchFamily="50" charset="-128"/>
            </a:endParaRPr>
          </a:p>
        </p:txBody>
      </p:sp>
      <p:sp>
        <p:nvSpPr>
          <p:cNvPr id="9" name="矢印: 右 8">
            <a:extLst>
              <a:ext uri="{FF2B5EF4-FFF2-40B4-BE49-F238E27FC236}">
                <a16:creationId xmlns:a16="http://schemas.microsoft.com/office/drawing/2014/main" id="{045A3EC5-7DB2-4EFD-A7C4-27682909F0A8}"/>
              </a:ext>
            </a:extLst>
          </p:cNvPr>
          <p:cNvSpPr/>
          <p:nvPr/>
        </p:nvSpPr>
        <p:spPr>
          <a:xfrm>
            <a:off x="5987988" y="3825044"/>
            <a:ext cx="216024" cy="576064"/>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C4837B64-6EB9-4691-8A2B-7C01CCEF3567}"/>
              </a:ext>
            </a:extLst>
          </p:cNvPr>
          <p:cNvSpPr txBox="1"/>
          <p:nvPr/>
        </p:nvSpPr>
        <p:spPr>
          <a:xfrm>
            <a:off x="6830482" y="4953446"/>
            <a:ext cx="1785798" cy="307777"/>
          </a:xfrm>
          <a:prstGeom prst="rect">
            <a:avLst/>
          </a:prstGeom>
          <a:noFill/>
        </p:spPr>
        <p:txBody>
          <a:bodyPr wrap="square">
            <a:spAutoFit/>
          </a:bodyPr>
          <a:lstStyle/>
          <a:p>
            <a:pPr algn="ctr"/>
            <a:r>
              <a:rPr lang="ja-JP" altLang="en-US" sz="1400" dirty="0">
                <a:solidFill>
                  <a:srgbClr val="000000"/>
                </a:solidFill>
                <a:latin typeface="メイリオ" panose="020B0604030504040204" pitchFamily="50" charset="-128"/>
                <a:ea typeface="メイリオ" panose="020B0604030504040204" pitchFamily="50" charset="-128"/>
              </a:rPr>
              <a:t>ジョージ・マロリー</a:t>
            </a: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418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5ED0C-D987-0ED7-36E3-4EFDAF7D94AF}"/>
              </a:ext>
            </a:extLst>
          </p:cNvPr>
          <p:cNvSpPr>
            <a:spLocks noGrp="1"/>
          </p:cNvSpPr>
          <p:nvPr>
            <p:ph type="title"/>
          </p:nvPr>
        </p:nvSpPr>
        <p:spPr/>
        <p:txBody>
          <a:bodyPr/>
          <a:lstStyle/>
          <a:p>
            <a:r>
              <a:rPr kumimoji="1" lang="ja-JP" altLang="en-US"/>
              <a:t>ここで疑問</a:t>
            </a:r>
          </a:p>
        </p:txBody>
      </p:sp>
      <p:sp>
        <p:nvSpPr>
          <p:cNvPr id="3" name="コンテンツ プレースホルダー 2">
            <a:extLst>
              <a:ext uri="{FF2B5EF4-FFF2-40B4-BE49-F238E27FC236}">
                <a16:creationId xmlns:a16="http://schemas.microsoft.com/office/drawing/2014/main" id="{D6199B6E-C4DB-9B2F-E489-83A5EEF2CD2C}"/>
              </a:ext>
            </a:extLst>
          </p:cNvPr>
          <p:cNvSpPr>
            <a:spLocks noGrp="1"/>
          </p:cNvSpPr>
          <p:nvPr>
            <p:ph idx="1"/>
          </p:nvPr>
        </p:nvSpPr>
        <p:spPr/>
        <p:txBody>
          <a:bodyPr>
            <a:normAutofit/>
          </a:bodyPr>
          <a:lstStyle/>
          <a:p>
            <a:r>
              <a:rPr lang="ja-JP" altLang="en-US" sz="2400"/>
              <a:t>問題の定義が重要なことはわかった</a:t>
            </a:r>
            <a:endParaRPr lang="en-US" altLang="ja-JP" sz="2400" dirty="0"/>
          </a:p>
          <a:p>
            <a:r>
              <a:rPr lang="ja-JP" altLang="en-US" sz="2400"/>
              <a:t>じゃあ、ギャップを解消</a:t>
            </a:r>
            <a:r>
              <a:rPr kumimoji="1" lang="ja-JP" altLang="en-US" sz="2400"/>
              <a:t>するためには具体的に</a:t>
            </a:r>
            <a:r>
              <a:rPr lang="ja-JP" altLang="en-US" sz="2400"/>
              <a:t>どう</a:t>
            </a:r>
            <a:r>
              <a:rPr kumimoji="1" lang="ja-JP" altLang="en-US" sz="2400"/>
              <a:t>すればいいの？</a:t>
            </a:r>
          </a:p>
        </p:txBody>
      </p:sp>
      <p:sp>
        <p:nvSpPr>
          <p:cNvPr id="4" name="スライド番号プレースホルダー 3">
            <a:extLst>
              <a:ext uri="{FF2B5EF4-FFF2-40B4-BE49-F238E27FC236}">
                <a16:creationId xmlns:a16="http://schemas.microsoft.com/office/drawing/2014/main" id="{BFE0B750-483D-9E78-4E07-84FB4CB615A2}"/>
              </a:ext>
            </a:extLst>
          </p:cNvPr>
          <p:cNvSpPr>
            <a:spLocks noGrp="1"/>
          </p:cNvSpPr>
          <p:nvPr>
            <p:ph type="sldNum" sz="quarter" idx="4"/>
          </p:nvPr>
        </p:nvSpPr>
        <p:spPr/>
        <p:txBody>
          <a:bodyPr/>
          <a:lstStyle/>
          <a:p>
            <a:fld id="{C5CBEA7B-64A4-4354-845E-AE91C99E82B0}" type="slidenum">
              <a:rPr lang="ja-JP" altLang="en-US" smtClean="0"/>
              <a:pPr/>
              <a:t>59</a:t>
            </a:fld>
            <a:endParaRPr lang="ja-JP" altLang="en-US" dirty="0"/>
          </a:p>
        </p:txBody>
      </p:sp>
    </p:spTree>
    <p:extLst>
      <p:ext uri="{BB962C8B-B14F-4D97-AF65-F5344CB8AC3E}">
        <p14:creationId xmlns:p14="http://schemas.microsoft.com/office/powerpoint/2010/main" val="614293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772A8-3CE1-4115-824C-2E0E98652403}"/>
              </a:ext>
            </a:extLst>
          </p:cNvPr>
          <p:cNvSpPr>
            <a:spLocks noGrp="1"/>
          </p:cNvSpPr>
          <p:nvPr>
            <p:ph type="title"/>
          </p:nvPr>
        </p:nvSpPr>
        <p:spPr>
          <a:xfrm>
            <a:off x="609600" y="332656"/>
            <a:ext cx="10972800" cy="490066"/>
          </a:xfrm>
        </p:spPr>
        <p:txBody>
          <a:bodyPr/>
          <a:lstStyle/>
          <a:p>
            <a:r>
              <a:rPr kumimoji="1" lang="ja-JP" altLang="en-US"/>
              <a:t>次に学ぶこと</a:t>
            </a:r>
            <a:endParaRPr kumimoji="1" lang="ja-JP" altLang="en-US" dirty="0"/>
          </a:p>
        </p:txBody>
      </p:sp>
      <p:sp>
        <p:nvSpPr>
          <p:cNvPr id="4" name="スライド番号プレースホルダー 3">
            <a:extLst>
              <a:ext uri="{FF2B5EF4-FFF2-40B4-BE49-F238E27FC236}">
                <a16:creationId xmlns:a16="http://schemas.microsoft.com/office/drawing/2014/main" id="{8FA01329-77DB-45B9-8CE2-60282F8F7D6E}"/>
              </a:ext>
            </a:extLst>
          </p:cNvPr>
          <p:cNvSpPr>
            <a:spLocks noGrp="1"/>
          </p:cNvSpPr>
          <p:nvPr>
            <p:ph type="sldNum" sz="quarter" idx="4"/>
          </p:nvPr>
        </p:nvSpPr>
        <p:spPr/>
        <p:txBody>
          <a:bodyPr/>
          <a:lstStyle/>
          <a:p>
            <a:fld id="{C5CBEA7B-64A4-4354-845E-AE91C99E82B0}" type="slidenum">
              <a:rPr lang="ja-JP" altLang="en-US" smtClean="0"/>
              <a:pPr/>
              <a:t>60</a:t>
            </a:fld>
            <a:endParaRPr lang="ja-JP" altLang="en-US" dirty="0"/>
          </a:p>
        </p:txBody>
      </p:sp>
      <p:sp>
        <p:nvSpPr>
          <p:cNvPr id="18" name="正方形/長方形 17">
            <a:extLst>
              <a:ext uri="{FF2B5EF4-FFF2-40B4-BE49-F238E27FC236}">
                <a16:creationId xmlns:a16="http://schemas.microsoft.com/office/drawing/2014/main" id="{A5F30118-4B5F-466D-857B-28C065E94945}"/>
              </a:ext>
            </a:extLst>
          </p:cNvPr>
          <p:cNvSpPr/>
          <p:nvPr/>
        </p:nvSpPr>
        <p:spPr>
          <a:xfrm>
            <a:off x="925386"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問題の定義</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0" name="正方形/長方形 19">
            <a:extLst>
              <a:ext uri="{FF2B5EF4-FFF2-40B4-BE49-F238E27FC236}">
                <a16:creationId xmlns:a16="http://schemas.microsoft.com/office/drawing/2014/main" id="{FCBBC31D-F5CD-45A5-BD46-370C54E292AB}"/>
              </a:ext>
            </a:extLst>
          </p:cNvPr>
          <p:cNvSpPr/>
          <p:nvPr/>
        </p:nvSpPr>
        <p:spPr>
          <a:xfrm>
            <a:off x="3690714"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イシューの設定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2" name="正方形/長方形 21">
            <a:extLst>
              <a:ext uri="{FF2B5EF4-FFF2-40B4-BE49-F238E27FC236}">
                <a16:creationId xmlns:a16="http://schemas.microsoft.com/office/drawing/2014/main" id="{B4734B4D-B04B-416B-976D-06B59A8CC330}"/>
              </a:ext>
            </a:extLst>
          </p:cNvPr>
          <p:cNvSpPr/>
          <p:nvPr/>
        </p:nvSpPr>
        <p:spPr>
          <a:xfrm>
            <a:off x="6456040"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解決策の設定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9" name="テキスト ボックス 28">
            <a:extLst>
              <a:ext uri="{FF2B5EF4-FFF2-40B4-BE49-F238E27FC236}">
                <a16:creationId xmlns:a16="http://schemas.microsoft.com/office/drawing/2014/main" id="{145EF4F6-008B-459E-BB27-B29BDCF9E2C5}"/>
              </a:ext>
            </a:extLst>
          </p:cNvPr>
          <p:cNvSpPr txBox="1"/>
          <p:nvPr/>
        </p:nvSpPr>
        <p:spPr>
          <a:xfrm>
            <a:off x="925385"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理想と現実のギャップを分析して構造化する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373BA7AB-0AAF-4242-8EF7-AC24CA876684}"/>
              </a:ext>
            </a:extLst>
          </p:cNvPr>
          <p:cNvSpPr txBox="1"/>
          <p:nvPr/>
        </p:nvSpPr>
        <p:spPr>
          <a:xfrm>
            <a:off x="3686777" y="2673508"/>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ギャップを生み出す</a:t>
            </a:r>
            <a:br>
              <a:rPr lang="en-US" altLang="ja-JP" sz="1400" dirty="0">
                <a:latin typeface="Hiragino Kaku Gothic Pro W3" panose="020B0300000000000000" pitchFamily="34" charset="-128"/>
                <a:ea typeface="Hiragino Kaku Gothic Pro W3" panose="020B0300000000000000" pitchFamily="34" charset="-128"/>
              </a:rPr>
            </a:br>
            <a:r>
              <a:rPr lang="ja-JP" altLang="en-US" sz="1400">
                <a:latin typeface="Hiragino Kaku Gothic Pro W3" panose="020B0300000000000000" pitchFamily="34" charset="-128"/>
                <a:ea typeface="Hiragino Kaku Gothic Pro W3" panose="020B0300000000000000" pitchFamily="34" charset="-128"/>
              </a:rPr>
              <a:t>イシューを設定する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2" name="テキスト ボックス 31">
            <a:extLst>
              <a:ext uri="{FF2B5EF4-FFF2-40B4-BE49-F238E27FC236}">
                <a16:creationId xmlns:a16="http://schemas.microsoft.com/office/drawing/2014/main" id="{9EA7EDF9-5060-4CCD-A4C6-B841883F804C}"/>
              </a:ext>
            </a:extLst>
          </p:cNvPr>
          <p:cNvSpPr txBox="1"/>
          <p:nvPr/>
        </p:nvSpPr>
        <p:spPr>
          <a:xfrm>
            <a:off x="6460896"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解決策を論理的に整理して伝わる表現にする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3" name="矢印: 右 32">
            <a:extLst>
              <a:ext uri="{FF2B5EF4-FFF2-40B4-BE49-F238E27FC236}">
                <a16:creationId xmlns:a16="http://schemas.microsoft.com/office/drawing/2014/main" id="{8D71C331-8EA6-4D27-BCE0-5D7FFDFE12F9}"/>
              </a:ext>
            </a:extLst>
          </p:cNvPr>
          <p:cNvSpPr/>
          <p:nvPr/>
        </p:nvSpPr>
        <p:spPr>
          <a:xfrm>
            <a:off x="3221084"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4" name="矢印: 右 33">
            <a:extLst>
              <a:ext uri="{FF2B5EF4-FFF2-40B4-BE49-F238E27FC236}">
                <a16:creationId xmlns:a16="http://schemas.microsoft.com/office/drawing/2014/main" id="{68B7491F-B28A-4E3F-A3CB-715097988F60}"/>
              </a:ext>
            </a:extLst>
          </p:cNvPr>
          <p:cNvSpPr/>
          <p:nvPr/>
        </p:nvSpPr>
        <p:spPr>
          <a:xfrm>
            <a:off x="5986412"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7" name="正方形/長方形 36">
            <a:extLst>
              <a:ext uri="{FF2B5EF4-FFF2-40B4-BE49-F238E27FC236}">
                <a16:creationId xmlns:a16="http://schemas.microsoft.com/office/drawing/2014/main" id="{7772F6C6-E595-471B-8520-9E3BA2383FA9}"/>
              </a:ext>
            </a:extLst>
          </p:cNvPr>
          <p:cNvSpPr/>
          <p:nvPr/>
        </p:nvSpPr>
        <p:spPr>
          <a:xfrm>
            <a:off x="925385" y="384884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ありたい</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理想の姿</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8" name="正方形/長方形 37">
            <a:extLst>
              <a:ext uri="{FF2B5EF4-FFF2-40B4-BE49-F238E27FC236}">
                <a16:creationId xmlns:a16="http://schemas.microsoft.com/office/drawing/2014/main" id="{40DBB20C-852D-494C-B5C3-9458E26E5278}"/>
              </a:ext>
            </a:extLst>
          </p:cNvPr>
          <p:cNvSpPr/>
          <p:nvPr/>
        </p:nvSpPr>
        <p:spPr>
          <a:xfrm>
            <a:off x="92538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現状とのギャップ</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9" name="正方形/長方形 38">
            <a:extLst>
              <a:ext uri="{FF2B5EF4-FFF2-40B4-BE49-F238E27FC236}">
                <a16:creationId xmlns:a16="http://schemas.microsoft.com/office/drawing/2014/main" id="{FD382745-CB99-4DA6-A4B8-FA51582A6221}"/>
              </a:ext>
            </a:extLst>
          </p:cNvPr>
          <p:cNvSpPr/>
          <p:nvPr/>
        </p:nvSpPr>
        <p:spPr>
          <a:xfrm>
            <a:off x="4309055" y="385265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u="sng">
                <a:latin typeface="Hiragino Kaku Gothic Pro W3" panose="020B0300000000000000" pitchFamily="34" charset="-128"/>
                <a:ea typeface="Hiragino Kaku Gothic Pro W3" panose="020B0300000000000000" pitchFamily="34" charset="-128"/>
                <a:cs typeface="メイリオ" pitchFamily="50" charset="-128"/>
              </a:rPr>
              <a:t>本質的な</a:t>
            </a:r>
            <a:endParaRPr lang="en-US" altLang="ja-JP" sz="1100" b="1" u="sng"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b="1" u="sng">
                <a:latin typeface="Hiragino Kaku Gothic Pro W3" panose="020B0300000000000000" pitchFamily="34" charset="-128"/>
                <a:ea typeface="Hiragino Kaku Gothic Pro W3" panose="020B0300000000000000" pitchFamily="34" charset="-128"/>
                <a:cs typeface="メイリオ" pitchFamily="50" charset="-128"/>
              </a:rPr>
              <a:t>選択肢</a:t>
            </a:r>
            <a:endParaRPr lang="en-US" altLang="ja-JP" sz="1100" b="1"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0" name="正方形/長方形 39">
            <a:extLst>
              <a:ext uri="{FF2B5EF4-FFF2-40B4-BE49-F238E27FC236}">
                <a16:creationId xmlns:a16="http://schemas.microsoft.com/office/drawing/2014/main" id="{04752C25-531D-41AA-9050-9C592ECFEF9B}"/>
              </a:ext>
            </a:extLst>
          </p:cNvPr>
          <p:cNvSpPr/>
          <p:nvPr/>
        </p:nvSpPr>
        <p:spPr>
          <a:xfrm>
            <a:off x="4309055" y="436317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深い仮説を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立てる</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1" name="正方形/長方形 40">
            <a:extLst>
              <a:ext uri="{FF2B5EF4-FFF2-40B4-BE49-F238E27FC236}">
                <a16:creationId xmlns:a16="http://schemas.microsoft.com/office/drawing/2014/main" id="{395002A1-AAC0-4873-B355-1BDB078C97BD}"/>
              </a:ext>
            </a:extLst>
          </p:cNvPr>
          <p:cNvSpPr/>
          <p:nvPr/>
        </p:nvSpPr>
        <p:spPr>
          <a:xfrm>
            <a:off x="430905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イシューの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設定</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2" name="正方形/長方形 41">
            <a:extLst>
              <a:ext uri="{FF2B5EF4-FFF2-40B4-BE49-F238E27FC236}">
                <a16:creationId xmlns:a16="http://schemas.microsoft.com/office/drawing/2014/main" id="{BE691FEA-94AE-4E54-82CB-41152C964A00}"/>
              </a:ext>
            </a:extLst>
          </p:cNvPr>
          <p:cNvSpPr/>
          <p:nvPr/>
        </p:nvSpPr>
        <p:spPr>
          <a:xfrm>
            <a:off x="2396670" y="4353199"/>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u="sng">
                <a:latin typeface="Hiragino Kaku Gothic Pro W3" panose="020B0300000000000000" pitchFamily="34" charset="-128"/>
                <a:ea typeface="Hiragino Kaku Gothic Pro W3" panose="020B0300000000000000" pitchFamily="34" charset="-128"/>
                <a:cs typeface="メイリオ" pitchFamily="50" charset="-128"/>
              </a:rPr>
              <a:t>ギャップの構造化</a:t>
            </a:r>
            <a:endParaRPr lang="ja-JP" altLang="en-US" sz="1100" b="1" u="sng"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64" name="直線矢印コネクタ 63">
            <a:extLst>
              <a:ext uri="{FF2B5EF4-FFF2-40B4-BE49-F238E27FC236}">
                <a16:creationId xmlns:a16="http://schemas.microsoft.com/office/drawing/2014/main" id="{17B05E14-FFFC-4E29-BB0D-240BF172DC63}"/>
              </a:ext>
            </a:extLst>
          </p:cNvPr>
          <p:cNvCxnSpPr>
            <a:cxnSpLocks/>
            <a:stCxn id="39" idx="2"/>
            <a:endCxn id="40" idx="0"/>
          </p:cNvCxnSpPr>
          <p:nvPr/>
        </p:nvCxnSpPr>
        <p:spPr>
          <a:xfrm>
            <a:off x="4750156" y="4231857"/>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66" name="直線矢印コネクタ 65">
            <a:extLst>
              <a:ext uri="{FF2B5EF4-FFF2-40B4-BE49-F238E27FC236}">
                <a16:creationId xmlns:a16="http://schemas.microsoft.com/office/drawing/2014/main" id="{12F3F368-ACFD-4F33-8FF1-BDF28B912B74}"/>
              </a:ext>
            </a:extLst>
          </p:cNvPr>
          <p:cNvCxnSpPr>
            <a:cxnSpLocks/>
            <a:stCxn id="40" idx="2"/>
            <a:endCxn id="41" idx="0"/>
          </p:cNvCxnSpPr>
          <p:nvPr/>
        </p:nvCxnSpPr>
        <p:spPr>
          <a:xfrm>
            <a:off x="4750156" y="4742377"/>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70" name="コネクタ: カギ線 69">
            <a:extLst>
              <a:ext uri="{FF2B5EF4-FFF2-40B4-BE49-F238E27FC236}">
                <a16:creationId xmlns:a16="http://schemas.microsoft.com/office/drawing/2014/main" id="{30B6D3BC-AD48-4345-B1D9-78252C81447C}"/>
              </a:ext>
            </a:extLst>
          </p:cNvPr>
          <p:cNvCxnSpPr>
            <a:cxnSpLocks/>
            <a:stCxn id="41" idx="3"/>
            <a:endCxn id="95" idx="1"/>
          </p:cNvCxnSpPr>
          <p:nvPr/>
        </p:nvCxnSpPr>
        <p:spPr>
          <a:xfrm flipV="1">
            <a:off x="5191257" y="4037433"/>
            <a:ext cx="1849638" cy="1030624"/>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84" name="コネクタ: カギ線 83">
            <a:extLst>
              <a:ext uri="{FF2B5EF4-FFF2-40B4-BE49-F238E27FC236}">
                <a16:creationId xmlns:a16="http://schemas.microsoft.com/office/drawing/2014/main" id="{990D6723-5327-4B95-8BA0-0722CE3E8B97}"/>
              </a:ext>
            </a:extLst>
          </p:cNvPr>
          <p:cNvCxnSpPr>
            <a:cxnSpLocks/>
            <a:stCxn id="42" idx="3"/>
            <a:endCxn id="39" idx="1"/>
          </p:cNvCxnSpPr>
          <p:nvPr/>
        </p:nvCxnSpPr>
        <p:spPr>
          <a:xfrm flipV="1">
            <a:off x="3278872" y="4042255"/>
            <a:ext cx="1030183" cy="50054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81" name="正方形/長方形 80">
            <a:extLst>
              <a:ext uri="{FF2B5EF4-FFF2-40B4-BE49-F238E27FC236}">
                <a16:creationId xmlns:a16="http://schemas.microsoft.com/office/drawing/2014/main" id="{E051C7D4-E588-C749-88E3-38562FBE6220}"/>
              </a:ext>
            </a:extLst>
          </p:cNvPr>
          <p:cNvSpPr/>
          <p:nvPr/>
        </p:nvSpPr>
        <p:spPr>
          <a:xfrm>
            <a:off x="9253919" y="1723843"/>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提案</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82" name="テキスト ボックス 81">
            <a:extLst>
              <a:ext uri="{FF2B5EF4-FFF2-40B4-BE49-F238E27FC236}">
                <a16:creationId xmlns:a16="http://schemas.microsoft.com/office/drawing/2014/main" id="{B9F551CF-E72C-7841-882A-337BAB2F46FF}"/>
              </a:ext>
            </a:extLst>
          </p:cNvPr>
          <p:cNvSpPr txBox="1"/>
          <p:nvPr/>
        </p:nvSpPr>
        <p:spPr>
          <a:xfrm>
            <a:off x="9258775" y="2669699"/>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論理に基づいた問題の解決策を発表</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85" name="矢印: 右 33">
            <a:extLst>
              <a:ext uri="{FF2B5EF4-FFF2-40B4-BE49-F238E27FC236}">
                <a16:creationId xmlns:a16="http://schemas.microsoft.com/office/drawing/2014/main" id="{9501ACB4-3355-2B41-95C4-DC39ACD87B40}"/>
              </a:ext>
            </a:extLst>
          </p:cNvPr>
          <p:cNvSpPr/>
          <p:nvPr/>
        </p:nvSpPr>
        <p:spPr>
          <a:xfrm>
            <a:off x="8784291" y="1939867"/>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3" name="直線矢印コネクタ 12">
            <a:extLst>
              <a:ext uri="{FF2B5EF4-FFF2-40B4-BE49-F238E27FC236}">
                <a16:creationId xmlns:a16="http://schemas.microsoft.com/office/drawing/2014/main" id="{A0A7876C-FAA5-D742-B1D7-2CCD75418F27}"/>
              </a:ext>
            </a:extLst>
          </p:cNvPr>
          <p:cNvCxnSpPr>
            <a:stCxn id="37" idx="2"/>
            <a:endCxn id="38" idx="0"/>
          </p:cNvCxnSpPr>
          <p:nvPr/>
        </p:nvCxnSpPr>
        <p:spPr>
          <a:xfrm>
            <a:off x="1366486" y="4228049"/>
            <a:ext cx="0" cy="650406"/>
          </a:xfrm>
          <a:prstGeom prst="straightConnector1">
            <a:avLst/>
          </a:prstGeom>
          <a:ln w="3175">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9" name="直線矢印コネクタ 18">
            <a:extLst>
              <a:ext uri="{FF2B5EF4-FFF2-40B4-BE49-F238E27FC236}">
                <a16:creationId xmlns:a16="http://schemas.microsoft.com/office/drawing/2014/main" id="{A0F9E363-9C2F-C943-BA0C-88BC207C95CC}"/>
              </a:ext>
            </a:extLst>
          </p:cNvPr>
          <p:cNvCxnSpPr>
            <a:cxnSpLocks/>
            <a:endCxn id="42" idx="1"/>
          </p:cNvCxnSpPr>
          <p:nvPr/>
        </p:nvCxnSpPr>
        <p:spPr>
          <a:xfrm>
            <a:off x="1366486" y="4542801"/>
            <a:ext cx="1030184" cy="0"/>
          </a:xfrm>
          <a:prstGeom prst="straightConnector1">
            <a:avLst/>
          </a:prstGeom>
          <a:ln w="31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95" name="正方形/長方形 94">
            <a:extLst>
              <a:ext uri="{FF2B5EF4-FFF2-40B4-BE49-F238E27FC236}">
                <a16:creationId xmlns:a16="http://schemas.microsoft.com/office/drawing/2014/main" id="{481E8DE6-D2B4-4547-B340-66530082313F}"/>
              </a:ext>
            </a:extLst>
          </p:cNvPr>
          <p:cNvSpPr/>
          <p:nvPr/>
        </p:nvSpPr>
        <p:spPr>
          <a:xfrm>
            <a:off x="7040895"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論理展開の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基本</a:t>
            </a:r>
          </a:p>
        </p:txBody>
      </p:sp>
      <p:sp>
        <p:nvSpPr>
          <p:cNvPr id="96" name="正方形/長方形 95">
            <a:extLst>
              <a:ext uri="{FF2B5EF4-FFF2-40B4-BE49-F238E27FC236}">
                <a16:creationId xmlns:a16="http://schemas.microsoft.com/office/drawing/2014/main" id="{69FC47F9-0A00-0148-BD83-911E2A9E936D}"/>
              </a:ext>
            </a:extLst>
          </p:cNvPr>
          <p:cNvSpPr/>
          <p:nvPr/>
        </p:nvSpPr>
        <p:spPr>
          <a:xfrm>
            <a:off x="7040895" y="435835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ストーリー構築</a:t>
            </a:r>
          </a:p>
        </p:txBody>
      </p:sp>
      <p:sp>
        <p:nvSpPr>
          <p:cNvPr id="97" name="正方形/長方形 96">
            <a:extLst>
              <a:ext uri="{FF2B5EF4-FFF2-40B4-BE49-F238E27FC236}">
                <a16:creationId xmlns:a16="http://schemas.microsoft.com/office/drawing/2014/main" id="{02F686D6-B199-F149-AA8A-328AF9812FBF}"/>
              </a:ext>
            </a:extLst>
          </p:cNvPr>
          <p:cNvSpPr/>
          <p:nvPr/>
        </p:nvSpPr>
        <p:spPr>
          <a:xfrm>
            <a:off x="7040895" y="487363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差を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図解で表現</a:t>
            </a:r>
          </a:p>
        </p:txBody>
      </p:sp>
      <p:cxnSp>
        <p:nvCxnSpPr>
          <p:cNvPr id="98" name="直線矢印コネクタ 97">
            <a:extLst>
              <a:ext uri="{FF2B5EF4-FFF2-40B4-BE49-F238E27FC236}">
                <a16:creationId xmlns:a16="http://schemas.microsoft.com/office/drawing/2014/main" id="{524BD8F9-90C3-2F4D-B809-E4866959B0FA}"/>
              </a:ext>
            </a:extLst>
          </p:cNvPr>
          <p:cNvCxnSpPr>
            <a:cxnSpLocks/>
            <a:stCxn id="95" idx="2"/>
            <a:endCxn id="96" idx="0"/>
          </p:cNvCxnSpPr>
          <p:nvPr/>
        </p:nvCxnSpPr>
        <p:spPr>
          <a:xfrm>
            <a:off x="7481996" y="4227035"/>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99" name="直線矢印コネクタ 98">
            <a:extLst>
              <a:ext uri="{FF2B5EF4-FFF2-40B4-BE49-F238E27FC236}">
                <a16:creationId xmlns:a16="http://schemas.microsoft.com/office/drawing/2014/main" id="{0EC72957-BF18-904D-B5E7-D90624AB4B78}"/>
              </a:ext>
            </a:extLst>
          </p:cNvPr>
          <p:cNvCxnSpPr>
            <a:cxnSpLocks/>
            <a:stCxn id="96" idx="2"/>
            <a:endCxn id="97" idx="0"/>
          </p:cNvCxnSpPr>
          <p:nvPr/>
        </p:nvCxnSpPr>
        <p:spPr>
          <a:xfrm>
            <a:off x="7481996" y="4737555"/>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0" name="正方形/長方形 99">
            <a:extLst>
              <a:ext uri="{FF2B5EF4-FFF2-40B4-BE49-F238E27FC236}">
                <a16:creationId xmlns:a16="http://schemas.microsoft.com/office/drawing/2014/main" id="{615B5D7F-8D7D-8547-BFA7-FA2D737A27AE}"/>
              </a:ext>
            </a:extLst>
          </p:cNvPr>
          <p:cNvSpPr/>
          <p:nvPr/>
        </p:nvSpPr>
        <p:spPr>
          <a:xfrm>
            <a:off x="9813948"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グループワーク</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1" name="コネクタ: カギ線 69">
            <a:extLst>
              <a:ext uri="{FF2B5EF4-FFF2-40B4-BE49-F238E27FC236}">
                <a16:creationId xmlns:a16="http://schemas.microsoft.com/office/drawing/2014/main" id="{01BF33F6-1FC1-2C46-A767-BD05BF78FB0E}"/>
              </a:ext>
            </a:extLst>
          </p:cNvPr>
          <p:cNvCxnSpPr>
            <a:cxnSpLocks/>
            <a:endCxn id="100" idx="1"/>
          </p:cNvCxnSpPr>
          <p:nvPr/>
        </p:nvCxnSpPr>
        <p:spPr>
          <a:xfrm flipV="1">
            <a:off x="7923097" y="4037433"/>
            <a:ext cx="1890851" cy="103590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2" name="正方形/長方形 101">
            <a:extLst>
              <a:ext uri="{FF2B5EF4-FFF2-40B4-BE49-F238E27FC236}">
                <a16:creationId xmlns:a16="http://schemas.microsoft.com/office/drawing/2014/main" id="{FDDC69C4-7699-9B48-A419-827D6A55A8CF}"/>
              </a:ext>
            </a:extLst>
          </p:cNvPr>
          <p:cNvSpPr/>
          <p:nvPr/>
        </p:nvSpPr>
        <p:spPr>
          <a:xfrm>
            <a:off x="9813948" y="4875972"/>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提案書を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発表</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3" name="直線矢印コネクタ 102">
            <a:extLst>
              <a:ext uri="{FF2B5EF4-FFF2-40B4-BE49-F238E27FC236}">
                <a16:creationId xmlns:a16="http://schemas.microsoft.com/office/drawing/2014/main" id="{D28F1ADD-D9C1-9647-8BB3-49CF9136D7D9}"/>
              </a:ext>
            </a:extLst>
          </p:cNvPr>
          <p:cNvCxnSpPr>
            <a:cxnSpLocks/>
            <a:stCxn id="100" idx="2"/>
            <a:endCxn id="102" idx="0"/>
          </p:cNvCxnSpPr>
          <p:nvPr/>
        </p:nvCxnSpPr>
        <p:spPr>
          <a:xfrm>
            <a:off x="10255049" y="4227035"/>
            <a:ext cx="0" cy="648937"/>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5" name="テキスト ボックス 4">
            <a:extLst>
              <a:ext uri="{FF2B5EF4-FFF2-40B4-BE49-F238E27FC236}">
                <a16:creationId xmlns:a16="http://schemas.microsoft.com/office/drawing/2014/main" id="{6C4B629F-59DE-B889-75EC-4881B3A920F8}"/>
              </a:ext>
            </a:extLst>
          </p:cNvPr>
          <p:cNvSpPr txBox="1"/>
          <p:nvPr/>
        </p:nvSpPr>
        <p:spPr>
          <a:xfrm>
            <a:off x="2060289" y="648628"/>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問題解決</a:t>
            </a:r>
            <a:endParaRPr kumimoji="1" lang="ja-JP" altLang="en-US" sz="4000" b="1" dirty="0">
              <a:latin typeface="Yu Gothic" panose="020B0400000000000000" pitchFamily="34" charset="-128"/>
              <a:ea typeface="Yu Gothic" panose="020B0400000000000000" pitchFamily="34" charset="-128"/>
            </a:endParaRPr>
          </a:p>
        </p:txBody>
      </p:sp>
      <p:sp>
        <p:nvSpPr>
          <p:cNvPr id="43" name="テキスト ボックス 42">
            <a:extLst>
              <a:ext uri="{FF2B5EF4-FFF2-40B4-BE49-F238E27FC236}">
                <a16:creationId xmlns:a16="http://schemas.microsoft.com/office/drawing/2014/main" id="{631BF282-EF7C-4C13-811C-B7DFDB0D70FD}"/>
              </a:ext>
            </a:extLst>
          </p:cNvPr>
          <p:cNvSpPr txBox="1"/>
          <p:nvPr/>
        </p:nvSpPr>
        <p:spPr>
          <a:xfrm>
            <a:off x="7721551" y="5854837"/>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論理思考</a:t>
            </a:r>
            <a:endParaRPr kumimoji="1" lang="ja-JP" altLang="en-US" sz="4000" b="1" dirty="0">
              <a:latin typeface="Yu Gothic" panose="020B0400000000000000" pitchFamily="34" charset="-128"/>
              <a:ea typeface="Yu Gothic" panose="020B0400000000000000" pitchFamily="34" charset="-128"/>
            </a:endParaRPr>
          </a:p>
        </p:txBody>
      </p:sp>
      <p:sp>
        <p:nvSpPr>
          <p:cNvPr id="6" name="右中かっこ 5">
            <a:extLst>
              <a:ext uri="{FF2B5EF4-FFF2-40B4-BE49-F238E27FC236}">
                <a16:creationId xmlns:a16="http://schemas.microsoft.com/office/drawing/2014/main" id="{37FC805F-B69E-4CEC-A454-D15E803DFAC5}"/>
              </a:ext>
            </a:extLst>
          </p:cNvPr>
          <p:cNvSpPr/>
          <p:nvPr/>
        </p:nvSpPr>
        <p:spPr>
          <a:xfrm rot="16200000">
            <a:off x="3188547" y="-796803"/>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4" name="右中かっこ 43">
            <a:extLst>
              <a:ext uri="{FF2B5EF4-FFF2-40B4-BE49-F238E27FC236}">
                <a16:creationId xmlns:a16="http://schemas.microsoft.com/office/drawing/2014/main" id="{8B99F45F-20B1-AD0C-BAAB-E4B843356237}"/>
              </a:ext>
            </a:extLst>
          </p:cNvPr>
          <p:cNvSpPr/>
          <p:nvPr/>
        </p:nvSpPr>
        <p:spPr>
          <a:xfrm rot="5400000">
            <a:off x="8849809" y="3312252"/>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cxnSp>
        <p:nvCxnSpPr>
          <p:cNvPr id="15" name="カギ線コネクタ 14">
            <a:extLst>
              <a:ext uri="{FF2B5EF4-FFF2-40B4-BE49-F238E27FC236}">
                <a16:creationId xmlns:a16="http://schemas.microsoft.com/office/drawing/2014/main" id="{44F6F171-96B7-4718-77CB-96B38B8207E6}"/>
              </a:ext>
            </a:extLst>
          </p:cNvPr>
          <p:cNvCxnSpPr>
            <a:stCxn id="42" idx="2"/>
            <a:endCxn id="43" idx="1"/>
          </p:cNvCxnSpPr>
          <p:nvPr/>
        </p:nvCxnSpPr>
        <p:spPr>
          <a:xfrm rot="16200000" flipH="1">
            <a:off x="4541473" y="3028701"/>
            <a:ext cx="1476377" cy="4883780"/>
          </a:xfrm>
          <a:prstGeom prst="bentConnector2">
            <a:avLst/>
          </a:prstGeom>
          <a:ln w="158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51" name="四角形吹き出し 50">
            <a:extLst>
              <a:ext uri="{FF2B5EF4-FFF2-40B4-BE49-F238E27FC236}">
                <a16:creationId xmlns:a16="http://schemas.microsoft.com/office/drawing/2014/main" id="{15DC9C1F-46D4-8B8A-2180-CA53B519DD58}"/>
              </a:ext>
            </a:extLst>
          </p:cNvPr>
          <p:cNvSpPr/>
          <p:nvPr/>
        </p:nvSpPr>
        <p:spPr>
          <a:xfrm>
            <a:off x="2523636" y="3229233"/>
            <a:ext cx="1270328" cy="724272"/>
          </a:xfrm>
          <a:prstGeom prst="wedgeRectCallout">
            <a:avLst>
              <a:gd name="adj1" fmla="val -21359"/>
              <a:gd name="adj2" fmla="val 100415"/>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a:latin typeface="メイリオ" panose="020B0604030504040204" pitchFamily="50" charset="-128"/>
                <a:ea typeface="メイリオ" panose="020B0604030504040204" pitchFamily="50" charset="-128"/>
              </a:rPr>
              <a:t>お題</a:t>
            </a:r>
            <a:endParaRPr kumimoji="1" lang="ja-JP" altLang="en-US" sz="1600" dirty="0">
              <a:latin typeface="メイリオ" panose="020B0604030504040204" pitchFamily="50" charset="-128"/>
              <a:ea typeface="メイリオ" panose="020B0604030504040204" pitchFamily="50" charset="-128"/>
            </a:endParaRPr>
          </a:p>
        </p:txBody>
      </p:sp>
      <p:sp>
        <p:nvSpPr>
          <p:cNvPr id="46" name="四角形吹き出し 45">
            <a:extLst>
              <a:ext uri="{FF2B5EF4-FFF2-40B4-BE49-F238E27FC236}">
                <a16:creationId xmlns:a16="http://schemas.microsoft.com/office/drawing/2014/main" id="{C6A1AB72-6FCF-6961-138C-FD0CF09473BA}"/>
              </a:ext>
            </a:extLst>
          </p:cNvPr>
          <p:cNvSpPr/>
          <p:nvPr/>
        </p:nvSpPr>
        <p:spPr>
          <a:xfrm>
            <a:off x="2523636" y="3217132"/>
            <a:ext cx="1270328" cy="724272"/>
          </a:xfrm>
          <a:prstGeom prst="wedgeRectCallout">
            <a:avLst>
              <a:gd name="adj1" fmla="val 86318"/>
              <a:gd name="adj2" fmla="val 47547"/>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2400" b="1">
                <a:latin typeface="Yu Gothic" panose="020B0400000000000000" pitchFamily="34" charset="-128"/>
                <a:ea typeface="Yu Gothic" panose="020B0400000000000000" pitchFamily="34" charset="-128"/>
              </a:rPr>
              <a:t>ここ！</a:t>
            </a:r>
            <a:endParaRPr kumimoji="1" lang="ja-JP" altLang="en-US" sz="2400" b="1"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445109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FE72CF-935A-2D2D-35DD-297185D7D457}"/>
              </a:ext>
            </a:extLst>
          </p:cNvPr>
          <p:cNvSpPr>
            <a:spLocks noGrp="1"/>
          </p:cNvSpPr>
          <p:nvPr>
            <p:ph type="title"/>
          </p:nvPr>
        </p:nvSpPr>
        <p:spPr/>
        <p:txBody>
          <a:bodyPr>
            <a:normAutofit/>
          </a:bodyPr>
          <a:lstStyle/>
          <a:p>
            <a:r>
              <a:rPr lang="ja-JP" altLang="en-US"/>
              <a:t>具体的な問題解決の第一歩</a:t>
            </a:r>
            <a:endParaRPr kumimoji="1" lang="ja-JP" altLang="en-US"/>
          </a:p>
        </p:txBody>
      </p:sp>
      <p:sp>
        <p:nvSpPr>
          <p:cNvPr id="3" name="コンテンツ プレースホルダー 2">
            <a:extLst>
              <a:ext uri="{FF2B5EF4-FFF2-40B4-BE49-F238E27FC236}">
                <a16:creationId xmlns:a16="http://schemas.microsoft.com/office/drawing/2014/main" id="{408818C4-3A75-C243-C2AB-77F674A17801}"/>
              </a:ext>
            </a:extLst>
          </p:cNvPr>
          <p:cNvSpPr>
            <a:spLocks noGrp="1"/>
          </p:cNvSpPr>
          <p:nvPr>
            <p:ph idx="1"/>
          </p:nvPr>
        </p:nvSpPr>
        <p:spPr>
          <a:xfrm>
            <a:off x="608059" y="443471"/>
            <a:ext cx="10972800" cy="4879529"/>
          </a:xfrm>
        </p:spPr>
        <p:txBody>
          <a:bodyPr>
            <a:normAutofit/>
          </a:bodyPr>
          <a:lstStyle/>
          <a:p>
            <a:pPr marL="0" indent="0" algn="ctr">
              <a:buNone/>
            </a:pPr>
            <a:endParaRPr kumimoji="1" lang="en-US" altLang="ja-JP" sz="5400" b="1" dirty="0"/>
          </a:p>
          <a:p>
            <a:pPr marL="0" indent="0" algn="ctr">
              <a:buNone/>
            </a:pPr>
            <a:endParaRPr lang="en-US" altLang="ja-JP" sz="5400" b="1" dirty="0"/>
          </a:p>
          <a:p>
            <a:pPr marL="0" indent="0" algn="ctr">
              <a:buNone/>
            </a:pPr>
            <a:r>
              <a:rPr kumimoji="1" lang="ja-JP" altLang="en-US" sz="5400" b="1"/>
              <a:t>ギャップを構造化して</a:t>
            </a:r>
            <a:endParaRPr kumimoji="1" lang="en-US" altLang="ja-JP" sz="5400" b="1" dirty="0"/>
          </a:p>
          <a:p>
            <a:pPr marL="0" indent="0" algn="ctr">
              <a:buNone/>
            </a:pPr>
            <a:r>
              <a:rPr kumimoji="1" lang="ja-JP" altLang="en-US" sz="5400" b="1"/>
              <a:t>本質的な選択肢を見極める</a:t>
            </a:r>
          </a:p>
        </p:txBody>
      </p:sp>
      <p:sp>
        <p:nvSpPr>
          <p:cNvPr id="4" name="スライド番号プレースホルダー 3">
            <a:extLst>
              <a:ext uri="{FF2B5EF4-FFF2-40B4-BE49-F238E27FC236}">
                <a16:creationId xmlns:a16="http://schemas.microsoft.com/office/drawing/2014/main" id="{7F0337AB-9EF7-874C-11A5-661690595F08}"/>
              </a:ext>
            </a:extLst>
          </p:cNvPr>
          <p:cNvSpPr>
            <a:spLocks noGrp="1"/>
          </p:cNvSpPr>
          <p:nvPr>
            <p:ph type="sldNum" sz="quarter" idx="4"/>
          </p:nvPr>
        </p:nvSpPr>
        <p:spPr/>
        <p:txBody>
          <a:bodyPr/>
          <a:lstStyle/>
          <a:p>
            <a:fld id="{C5CBEA7B-64A4-4354-845E-AE91C99E82B0}" type="slidenum">
              <a:rPr lang="ja-JP" altLang="en-US" smtClean="0"/>
              <a:pPr/>
              <a:t>61</a:t>
            </a:fld>
            <a:endParaRPr lang="ja-JP" altLang="en-US" dirty="0"/>
          </a:p>
        </p:txBody>
      </p:sp>
    </p:spTree>
    <p:extLst>
      <p:ext uri="{BB962C8B-B14F-4D97-AF65-F5344CB8AC3E}">
        <p14:creationId xmlns:p14="http://schemas.microsoft.com/office/powerpoint/2010/main" val="1417817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F69415-437C-D14A-A620-33D6E0B758E6}"/>
              </a:ext>
            </a:extLst>
          </p:cNvPr>
          <p:cNvSpPr>
            <a:spLocks noGrp="1"/>
          </p:cNvSpPr>
          <p:nvPr>
            <p:ph type="title"/>
          </p:nvPr>
        </p:nvSpPr>
        <p:spPr/>
        <p:txBody>
          <a:bodyPr/>
          <a:lstStyle/>
          <a:p>
            <a:r>
              <a:rPr kumimoji="1" lang="ja-JP" altLang="en-US"/>
              <a:t>本質的な選択肢とは何か？</a:t>
            </a:r>
          </a:p>
        </p:txBody>
      </p:sp>
      <p:sp>
        <p:nvSpPr>
          <p:cNvPr id="3" name="コンテンツ プレースホルダー 2">
            <a:extLst>
              <a:ext uri="{FF2B5EF4-FFF2-40B4-BE49-F238E27FC236}">
                <a16:creationId xmlns:a16="http://schemas.microsoft.com/office/drawing/2014/main" id="{4999F24F-9A48-E04F-A957-46162132595A}"/>
              </a:ext>
            </a:extLst>
          </p:cNvPr>
          <p:cNvSpPr>
            <a:spLocks noGrp="1"/>
          </p:cNvSpPr>
          <p:nvPr>
            <p:ph idx="1"/>
          </p:nvPr>
        </p:nvSpPr>
        <p:spPr/>
        <p:txBody>
          <a:bodyPr/>
          <a:lstStyle/>
          <a:p>
            <a:r>
              <a:rPr kumimoji="1" lang="ja-JP" altLang="en-US"/>
              <a:t>ありたい姿と現実との差を埋める選択肢</a:t>
            </a:r>
            <a:endParaRPr kumimoji="1" lang="en-US" altLang="ja-JP" dirty="0"/>
          </a:p>
          <a:p>
            <a:r>
              <a:rPr kumimoji="1" lang="ja-JP" altLang="en-US"/>
              <a:t>それを選択することで大きな影響をもたらす選択肢</a:t>
            </a:r>
          </a:p>
        </p:txBody>
      </p:sp>
      <p:sp>
        <p:nvSpPr>
          <p:cNvPr id="4" name="スライド番号プレースホルダー 3">
            <a:extLst>
              <a:ext uri="{FF2B5EF4-FFF2-40B4-BE49-F238E27FC236}">
                <a16:creationId xmlns:a16="http://schemas.microsoft.com/office/drawing/2014/main" id="{9C7FD328-50D7-2845-A4F4-59D0370CB299}"/>
              </a:ext>
            </a:extLst>
          </p:cNvPr>
          <p:cNvSpPr>
            <a:spLocks noGrp="1"/>
          </p:cNvSpPr>
          <p:nvPr>
            <p:ph type="sldNum" sz="quarter" idx="4"/>
          </p:nvPr>
        </p:nvSpPr>
        <p:spPr/>
        <p:txBody>
          <a:bodyPr/>
          <a:lstStyle/>
          <a:p>
            <a:fld id="{C5CBEA7B-64A4-4354-845E-AE91C99E82B0}" type="slidenum">
              <a:rPr lang="ja-JP" altLang="en-US" smtClean="0"/>
              <a:pPr/>
              <a:t>62</a:t>
            </a:fld>
            <a:endParaRPr lang="ja-JP" altLang="en-US" dirty="0"/>
          </a:p>
        </p:txBody>
      </p:sp>
    </p:spTree>
    <p:extLst>
      <p:ext uri="{BB962C8B-B14F-4D97-AF65-F5344CB8AC3E}">
        <p14:creationId xmlns:p14="http://schemas.microsoft.com/office/powerpoint/2010/main" val="877598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a:t>本質的な選択肢の例</a:t>
            </a:r>
            <a:endParaRPr kumimoji="1" lang="ja-JP" altLang="en-US" dirty="0"/>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a:xfrm>
            <a:off x="609600" y="781719"/>
            <a:ext cx="10972800" cy="620117"/>
          </a:xfrm>
        </p:spPr>
        <p:txBody>
          <a:bodyPr/>
          <a:lstStyle/>
          <a:p>
            <a:r>
              <a:rPr lang="ja-JP" altLang="en-US"/>
              <a:t>選択肢が狭い</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63</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お金持ちに</a:t>
            </a:r>
            <a:endParaRPr lang="en-US" altLang="ja-JP" sz="2000" b="1" dirty="0">
              <a:latin typeface="Hiragino Kaku Gothic Pro W6" panose="020B0300000000000000" pitchFamily="34" charset="-128"/>
              <a:ea typeface="Hiragino Kaku Gothic Pro W6" panose="020B0300000000000000" pitchFamily="34" charset="-128"/>
            </a:endParaRPr>
          </a:p>
          <a:p>
            <a:pPr algn="ctr"/>
            <a:r>
              <a:rPr lang="ja-JP" altLang="en-US" sz="2000" b="1">
                <a:latin typeface="Hiragino Kaku Gothic Pro W6" panose="020B0300000000000000" pitchFamily="34" charset="-128"/>
                <a:ea typeface="Hiragino Kaku Gothic Pro W6" panose="020B0300000000000000" pitchFamily="34" charset="-128"/>
              </a:rPr>
              <a:t>なりたい！</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中ぐらいの学力の高校生</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進路は？</a:t>
            </a:r>
            <a:endParaRPr lang="en-US" altLang="ja-JP" sz="2000" b="1" dirty="0">
              <a:latin typeface="Hiragino Kaku Gothic Pro W6" panose="020B0300000000000000" pitchFamily="34" charset="-128"/>
              <a:ea typeface="Hiragino Kaku Gothic Pro W6" panose="020B0300000000000000" pitchFamily="34" charset="-128"/>
            </a:endParaRP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8406" y="227217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W</a:t>
            </a:r>
            <a:r>
              <a:rPr lang="ja-JP" altLang="en-US" sz="1400" b="1">
                <a:latin typeface="Hiragino Kaku Gothic Pro W6" panose="020B0300000000000000" pitchFamily="34" charset="-128"/>
                <a:ea typeface="Hiragino Kaku Gothic Pro W6" panose="020B0300000000000000" pitchFamily="34" charset="-128"/>
              </a:rPr>
              <a:t>稲田</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6402" y="261211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法学部</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6402" y="195123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商学部</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970829" y="217692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970829" y="249786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5" name="正方形/長方形 44">
            <a:extLst>
              <a:ext uri="{FF2B5EF4-FFF2-40B4-BE49-F238E27FC236}">
                <a16:creationId xmlns:a16="http://schemas.microsoft.com/office/drawing/2014/main" id="{2A852208-0F02-4211-94A7-B47CB3FFD54D}"/>
              </a:ext>
            </a:extLst>
          </p:cNvPr>
          <p:cNvSpPr/>
          <p:nvPr/>
        </p:nvSpPr>
        <p:spPr>
          <a:xfrm>
            <a:off x="8148406" y="3453035"/>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KO</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6" name="正方形/長方形 45">
            <a:extLst>
              <a:ext uri="{FF2B5EF4-FFF2-40B4-BE49-F238E27FC236}">
                <a16:creationId xmlns:a16="http://schemas.microsoft.com/office/drawing/2014/main" id="{E2CAB555-3288-4280-85CB-0BBB58AD428F}"/>
              </a:ext>
            </a:extLst>
          </p:cNvPr>
          <p:cNvSpPr/>
          <p:nvPr/>
        </p:nvSpPr>
        <p:spPr>
          <a:xfrm>
            <a:off x="9346402" y="3778199"/>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法学</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7" name="正方形/長方形 46">
            <a:extLst>
              <a:ext uri="{FF2B5EF4-FFF2-40B4-BE49-F238E27FC236}">
                <a16:creationId xmlns:a16="http://schemas.microsoft.com/office/drawing/2014/main" id="{5B672337-47CB-4954-B9FE-3696712B8DBF}"/>
              </a:ext>
            </a:extLst>
          </p:cNvPr>
          <p:cNvSpPr/>
          <p:nvPr/>
        </p:nvSpPr>
        <p:spPr>
          <a:xfrm>
            <a:off x="9346402" y="3117316"/>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経済</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48" name="コネクタ: カギ線 47">
            <a:extLst>
              <a:ext uri="{FF2B5EF4-FFF2-40B4-BE49-F238E27FC236}">
                <a16:creationId xmlns:a16="http://schemas.microsoft.com/office/drawing/2014/main" id="{4E9C9C18-5E85-4E10-8D67-5B75F5E0FAAC}"/>
              </a:ext>
            </a:extLst>
          </p:cNvPr>
          <p:cNvCxnSpPr>
            <a:cxnSpLocks/>
            <a:stCxn id="45" idx="3"/>
            <a:endCxn id="47" idx="1"/>
          </p:cNvCxnSpPr>
          <p:nvPr/>
        </p:nvCxnSpPr>
        <p:spPr>
          <a:xfrm flipV="1">
            <a:off x="8970829" y="3343009"/>
            <a:ext cx="375573" cy="335719"/>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8">
            <a:extLst>
              <a:ext uri="{FF2B5EF4-FFF2-40B4-BE49-F238E27FC236}">
                <a16:creationId xmlns:a16="http://schemas.microsoft.com/office/drawing/2014/main" id="{1957D75A-9C1E-49D0-BB38-564A2747629B}"/>
              </a:ext>
            </a:extLst>
          </p:cNvPr>
          <p:cNvCxnSpPr>
            <a:cxnSpLocks/>
            <a:stCxn id="45" idx="3"/>
            <a:endCxn id="46" idx="1"/>
          </p:cNvCxnSpPr>
          <p:nvPr/>
        </p:nvCxnSpPr>
        <p:spPr>
          <a:xfrm>
            <a:off x="8970829" y="3678728"/>
            <a:ext cx="375573" cy="325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50" name="正方形/長方形 49">
            <a:extLst>
              <a:ext uri="{FF2B5EF4-FFF2-40B4-BE49-F238E27FC236}">
                <a16:creationId xmlns:a16="http://schemas.microsoft.com/office/drawing/2014/main" id="{C3BB73E4-A230-4706-AF4C-4AF9A4DEAD7D}"/>
              </a:ext>
            </a:extLst>
          </p:cNvPr>
          <p:cNvSpPr/>
          <p:nvPr/>
        </p:nvSpPr>
        <p:spPr>
          <a:xfrm>
            <a:off x="8148406" y="461413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MEIJI</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6402" y="495407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経営</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6402" y="429319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社会学</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970829" y="451888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970829" y="483982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497864"/>
            <a:ext cx="1332326" cy="1183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8"/>
            <a:ext cx="1332326" cy="115879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2" name="直線コネクタ 61">
            <a:extLst>
              <a:ext uri="{FF2B5EF4-FFF2-40B4-BE49-F238E27FC236}">
                <a16:creationId xmlns:a16="http://schemas.microsoft.com/office/drawing/2014/main" id="{055D2C83-DF3D-45B3-B4B8-E5B07F6C4029}"/>
              </a:ext>
            </a:extLst>
          </p:cNvPr>
          <p:cNvCxnSpPr>
            <a:cxnSpLocks/>
            <a:stCxn id="29" idx="3"/>
            <a:endCxn id="45" idx="1"/>
          </p:cNvCxnSpPr>
          <p:nvPr/>
        </p:nvCxnSpPr>
        <p:spPr>
          <a:xfrm flipV="1">
            <a:off x="6816080" y="3678728"/>
            <a:ext cx="1332326" cy="2300"/>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61922" y="4223572"/>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7213350" y="5814190"/>
            <a:ext cx="2954655" cy="369332"/>
          </a:xfrm>
          <a:prstGeom prst="rect">
            <a:avLst/>
          </a:prstGeom>
          <a:noFill/>
        </p:spPr>
        <p:txBody>
          <a:bodyPr wrap="none" rtlCol="0">
            <a:spAutoFit/>
          </a:bodyPr>
          <a:lstStyle/>
          <a:p>
            <a:r>
              <a:rPr lang="ja-JP" altLang="en-US" b="1">
                <a:latin typeface="Hiragino Kaku Gothic Pro W6" panose="020B0300000000000000" pitchFamily="34" charset="-128"/>
                <a:ea typeface="Hiragino Kaku Gothic Pro W6" panose="020B0300000000000000" pitchFamily="34" charset="-128"/>
              </a:rPr>
              <a:t>国内大学だけで迷っている</a:t>
            </a:r>
            <a:endParaRPr lang="ja-JP" altLang="en-US" b="1" dirty="0">
              <a:latin typeface="Hiragino Kaku Gothic Pro W6" panose="020B0300000000000000" pitchFamily="34" charset="-128"/>
              <a:ea typeface="Hiragino Kaku Gothic Pro W6" panose="020B0300000000000000" pitchFamily="34" charset="-128"/>
            </a:endParaRPr>
          </a:p>
        </p:txBody>
      </p:sp>
      <p:sp>
        <p:nvSpPr>
          <p:cNvPr id="5" name="正方形/長方形 4">
            <a:extLst>
              <a:ext uri="{FF2B5EF4-FFF2-40B4-BE49-F238E27FC236}">
                <a16:creationId xmlns:a16="http://schemas.microsoft.com/office/drawing/2014/main" id="{2762DD41-3295-0349-BA72-8AF3F4355560}"/>
              </a:ext>
            </a:extLst>
          </p:cNvPr>
          <p:cNvSpPr/>
          <p:nvPr/>
        </p:nvSpPr>
        <p:spPr>
          <a:xfrm>
            <a:off x="978647" y="2314696"/>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ありたい姿</a:t>
            </a:r>
          </a:p>
        </p:txBody>
      </p:sp>
      <p:sp>
        <p:nvSpPr>
          <p:cNvPr id="33" name="正方形/長方形 32">
            <a:extLst>
              <a:ext uri="{FF2B5EF4-FFF2-40B4-BE49-F238E27FC236}">
                <a16:creationId xmlns:a16="http://schemas.microsoft.com/office/drawing/2014/main" id="{B3326C81-B0C6-9D4C-8624-A1592D66C45A}"/>
              </a:ext>
            </a:extLst>
          </p:cNvPr>
          <p:cNvSpPr/>
          <p:nvPr/>
        </p:nvSpPr>
        <p:spPr>
          <a:xfrm>
            <a:off x="978647" y="4813543"/>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現状</a:t>
            </a:r>
          </a:p>
        </p:txBody>
      </p:sp>
    </p:spTree>
    <p:extLst>
      <p:ext uri="{BB962C8B-B14F-4D97-AF65-F5344CB8AC3E}">
        <p14:creationId xmlns:p14="http://schemas.microsoft.com/office/powerpoint/2010/main" val="839001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a:t>本質的な選択肢の例</a:t>
            </a:r>
            <a:endParaRPr kumimoji="1" lang="ja-JP" altLang="en-US" dirty="0"/>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a:xfrm>
            <a:off x="609600" y="781719"/>
            <a:ext cx="10972800" cy="620117"/>
          </a:xfrm>
        </p:spPr>
        <p:txBody>
          <a:bodyPr/>
          <a:lstStyle/>
          <a:p>
            <a:r>
              <a:rPr kumimoji="1" lang="ja-JP" altLang="en-US"/>
              <a:t>より大きな影響のある選択肢になった</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64</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お金持ちに</a:t>
            </a:r>
            <a:endParaRPr lang="en-US" altLang="ja-JP" sz="2000" b="1" dirty="0">
              <a:latin typeface="Hiragino Kaku Gothic Pro W6" panose="020B0300000000000000" pitchFamily="34" charset="-128"/>
              <a:ea typeface="Hiragino Kaku Gothic Pro W6" panose="020B0300000000000000" pitchFamily="34" charset="-128"/>
            </a:endParaRPr>
          </a:p>
          <a:p>
            <a:pPr algn="ctr"/>
            <a:r>
              <a:rPr lang="ja-JP" altLang="en-US" sz="2000" b="1">
                <a:latin typeface="Hiragino Kaku Gothic Pro W6" panose="020B0300000000000000" pitchFamily="34" charset="-128"/>
                <a:ea typeface="Hiragino Kaku Gothic Pro W6" panose="020B0300000000000000" pitchFamily="34" charset="-128"/>
              </a:rPr>
              <a:t>なりたい！</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中ぐらいの学力の高校生</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進路は？</a:t>
            </a:r>
            <a:endParaRPr lang="en-US" altLang="ja-JP" sz="2000" b="1" dirty="0">
              <a:latin typeface="Hiragino Kaku Gothic Pro W6" panose="020B0300000000000000" pitchFamily="34" charset="-128"/>
              <a:ea typeface="Hiragino Kaku Gothic Pro W6" panose="020B0300000000000000" pitchFamily="34" charset="-128"/>
            </a:endParaRP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8406" y="227217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国内</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大学</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6402" y="261211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KO</a:t>
            </a: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6402" y="195123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W</a:t>
            </a:r>
            <a:r>
              <a:rPr lang="ja-JP" altLang="en-US" sz="1400" b="1">
                <a:latin typeface="Hiragino Kaku Gothic Pro W6" panose="020B0300000000000000" pitchFamily="34" charset="-128"/>
                <a:ea typeface="Hiragino Kaku Gothic Pro W6" panose="020B0300000000000000" pitchFamily="34" charset="-128"/>
              </a:rPr>
              <a:t>稲田</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970829" y="217692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970829" y="249786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7" name="正方形/長方形 46">
            <a:extLst>
              <a:ext uri="{FF2B5EF4-FFF2-40B4-BE49-F238E27FC236}">
                <a16:creationId xmlns:a16="http://schemas.microsoft.com/office/drawing/2014/main" id="{5B672337-47CB-4954-B9FE-3696712B8DBF}"/>
              </a:ext>
            </a:extLst>
          </p:cNvPr>
          <p:cNvSpPr/>
          <p:nvPr/>
        </p:nvSpPr>
        <p:spPr>
          <a:xfrm>
            <a:off x="9346402" y="3210225"/>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MEIJI</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0" name="正方形/長方形 49">
            <a:extLst>
              <a:ext uri="{FF2B5EF4-FFF2-40B4-BE49-F238E27FC236}">
                <a16:creationId xmlns:a16="http://schemas.microsoft.com/office/drawing/2014/main" id="{C3BB73E4-A230-4706-AF4C-4AF9A4DEAD7D}"/>
              </a:ext>
            </a:extLst>
          </p:cNvPr>
          <p:cNvSpPr/>
          <p:nvPr/>
        </p:nvSpPr>
        <p:spPr>
          <a:xfrm>
            <a:off x="8148406" y="461413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海外</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大学</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6402" y="495407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アメリカ</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6402" y="429319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アジア</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970829" y="451888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970829" y="483982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497864"/>
            <a:ext cx="1332326" cy="1183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8"/>
            <a:ext cx="1332326" cy="115879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61922" y="4223572"/>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7213350" y="5814190"/>
            <a:ext cx="3185487" cy="369332"/>
          </a:xfrm>
          <a:prstGeom prst="rect">
            <a:avLst/>
          </a:prstGeom>
          <a:noFill/>
        </p:spPr>
        <p:txBody>
          <a:bodyPr wrap="none" rtlCol="0">
            <a:spAutoFit/>
          </a:bodyPr>
          <a:lstStyle/>
          <a:p>
            <a:r>
              <a:rPr lang="ja-JP" altLang="en-US" b="1">
                <a:latin typeface="Hiragino Kaku Gothic Pro W6" panose="020B0300000000000000" pitchFamily="34" charset="-128"/>
                <a:ea typeface="Hiragino Kaku Gothic Pro W6" panose="020B0300000000000000" pitchFamily="34" charset="-128"/>
              </a:rPr>
              <a:t>海外の大学も選択肢に入れる</a:t>
            </a:r>
            <a:endParaRPr lang="ja-JP" altLang="en-US" b="1" dirty="0">
              <a:latin typeface="Hiragino Kaku Gothic Pro W6" panose="020B0300000000000000" pitchFamily="34" charset="-128"/>
              <a:ea typeface="Hiragino Kaku Gothic Pro W6" panose="020B0300000000000000" pitchFamily="34" charset="-128"/>
            </a:endParaRPr>
          </a:p>
        </p:txBody>
      </p:sp>
      <p:sp>
        <p:nvSpPr>
          <p:cNvPr id="5" name="正方形/長方形 4">
            <a:extLst>
              <a:ext uri="{FF2B5EF4-FFF2-40B4-BE49-F238E27FC236}">
                <a16:creationId xmlns:a16="http://schemas.microsoft.com/office/drawing/2014/main" id="{2762DD41-3295-0349-BA72-8AF3F4355560}"/>
              </a:ext>
            </a:extLst>
          </p:cNvPr>
          <p:cNvSpPr/>
          <p:nvPr/>
        </p:nvSpPr>
        <p:spPr>
          <a:xfrm>
            <a:off x="978647" y="2314696"/>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ありたい姿</a:t>
            </a:r>
          </a:p>
        </p:txBody>
      </p:sp>
      <p:sp>
        <p:nvSpPr>
          <p:cNvPr id="33" name="正方形/長方形 32">
            <a:extLst>
              <a:ext uri="{FF2B5EF4-FFF2-40B4-BE49-F238E27FC236}">
                <a16:creationId xmlns:a16="http://schemas.microsoft.com/office/drawing/2014/main" id="{B3326C81-B0C6-9D4C-8624-A1592D66C45A}"/>
              </a:ext>
            </a:extLst>
          </p:cNvPr>
          <p:cNvSpPr/>
          <p:nvPr/>
        </p:nvSpPr>
        <p:spPr>
          <a:xfrm>
            <a:off x="978647" y="4813543"/>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現状</a:t>
            </a:r>
          </a:p>
        </p:txBody>
      </p:sp>
      <p:cxnSp>
        <p:nvCxnSpPr>
          <p:cNvPr id="38" name="コネクタ: カギ線 36">
            <a:extLst>
              <a:ext uri="{FF2B5EF4-FFF2-40B4-BE49-F238E27FC236}">
                <a16:creationId xmlns:a16="http://schemas.microsoft.com/office/drawing/2014/main" id="{6B467E88-6157-4443-A89F-57B82D5D4ADC}"/>
              </a:ext>
            </a:extLst>
          </p:cNvPr>
          <p:cNvCxnSpPr>
            <a:cxnSpLocks/>
            <a:stCxn id="30" idx="3"/>
            <a:endCxn id="47" idx="1"/>
          </p:cNvCxnSpPr>
          <p:nvPr/>
        </p:nvCxnSpPr>
        <p:spPr>
          <a:xfrm>
            <a:off x="8970829" y="2497864"/>
            <a:ext cx="375573" cy="93805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84234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a:t>本質的な選択肢の例</a:t>
            </a:r>
            <a:endParaRPr kumimoji="1" lang="ja-JP" altLang="en-US" dirty="0"/>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a:xfrm>
            <a:off x="609600" y="781719"/>
            <a:ext cx="10972800" cy="620117"/>
          </a:xfrm>
        </p:spPr>
        <p:txBody>
          <a:bodyPr/>
          <a:lstStyle/>
          <a:p>
            <a:r>
              <a:rPr kumimoji="1" lang="ja-JP" altLang="en-US"/>
              <a:t>最初の選択肢と比べて人生が大きく変わってくる</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65</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お金持ちに</a:t>
            </a:r>
            <a:endParaRPr lang="en-US" altLang="ja-JP" sz="2000" b="1" dirty="0">
              <a:latin typeface="Hiragino Kaku Gothic Pro W6" panose="020B0300000000000000" pitchFamily="34" charset="-128"/>
              <a:ea typeface="Hiragino Kaku Gothic Pro W6" panose="020B0300000000000000" pitchFamily="34" charset="-128"/>
            </a:endParaRPr>
          </a:p>
          <a:p>
            <a:pPr algn="ctr"/>
            <a:r>
              <a:rPr lang="ja-JP" altLang="en-US" sz="2000" b="1">
                <a:latin typeface="Hiragino Kaku Gothic Pro W6" panose="020B0300000000000000" pitchFamily="34" charset="-128"/>
                <a:ea typeface="Hiragino Kaku Gothic Pro W6" panose="020B0300000000000000" pitchFamily="34" charset="-128"/>
              </a:rPr>
              <a:t>なりたい！</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中ぐらいの学力の高校生</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進路は？</a:t>
            </a:r>
            <a:endParaRPr lang="en-US" altLang="ja-JP" sz="2000" b="1" dirty="0">
              <a:latin typeface="Hiragino Kaku Gothic Pro W6" panose="020B0300000000000000" pitchFamily="34" charset="-128"/>
              <a:ea typeface="Hiragino Kaku Gothic Pro W6" panose="020B0300000000000000" pitchFamily="34" charset="-128"/>
            </a:endParaRP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8406" y="227217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進学</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しない</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6402" y="261211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起業</a:t>
            </a:r>
            <a:endParaRPr lang="en-US" altLang="ja-JP" sz="1400" b="1" dirty="0">
              <a:latin typeface="Hiragino Kaku Gothic Pro W6" panose="020B0300000000000000" pitchFamily="34" charset="-128"/>
              <a:ea typeface="Hiragino Kaku Gothic Pro W6" panose="020B0300000000000000" pitchFamily="34" charset="-128"/>
            </a:endParaRP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6402" y="195123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就職</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970829" y="217692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970829" y="249786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7" name="正方形/長方形 46">
            <a:extLst>
              <a:ext uri="{FF2B5EF4-FFF2-40B4-BE49-F238E27FC236}">
                <a16:creationId xmlns:a16="http://schemas.microsoft.com/office/drawing/2014/main" id="{5B672337-47CB-4954-B9FE-3696712B8DBF}"/>
              </a:ext>
            </a:extLst>
          </p:cNvPr>
          <p:cNvSpPr/>
          <p:nvPr/>
        </p:nvSpPr>
        <p:spPr>
          <a:xfrm>
            <a:off x="9346402" y="326564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その他</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0" name="正方形/長方形 49">
            <a:extLst>
              <a:ext uri="{FF2B5EF4-FFF2-40B4-BE49-F238E27FC236}">
                <a16:creationId xmlns:a16="http://schemas.microsoft.com/office/drawing/2014/main" id="{C3BB73E4-A230-4706-AF4C-4AF9A4DEAD7D}"/>
              </a:ext>
            </a:extLst>
          </p:cNvPr>
          <p:cNvSpPr/>
          <p:nvPr/>
        </p:nvSpPr>
        <p:spPr>
          <a:xfrm>
            <a:off x="8148406" y="461413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進学</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する</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6402" y="495407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海外</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大学</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6402" y="429319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国内</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大学</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970829" y="451888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970829" y="483982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497864"/>
            <a:ext cx="1332326" cy="1183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8"/>
            <a:ext cx="1332326" cy="115879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61922" y="4223572"/>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7213350" y="5814190"/>
            <a:ext cx="3185487" cy="369332"/>
          </a:xfrm>
          <a:prstGeom prst="rect">
            <a:avLst/>
          </a:prstGeom>
          <a:noFill/>
        </p:spPr>
        <p:txBody>
          <a:bodyPr wrap="none" rtlCol="0">
            <a:spAutoFit/>
          </a:bodyPr>
          <a:lstStyle/>
          <a:p>
            <a:r>
              <a:rPr lang="ja-JP" altLang="en-US" b="1">
                <a:latin typeface="Hiragino Kaku Gothic Pro W6" panose="020B0300000000000000" pitchFamily="34" charset="-128"/>
                <a:ea typeface="Hiragino Kaku Gothic Pro W6" panose="020B0300000000000000" pitchFamily="34" charset="-128"/>
              </a:rPr>
              <a:t>そもそも進学は必要なのか？</a:t>
            </a:r>
            <a:endParaRPr lang="ja-JP" altLang="en-US" b="1" dirty="0">
              <a:latin typeface="Hiragino Kaku Gothic Pro W6" panose="020B0300000000000000" pitchFamily="34" charset="-128"/>
              <a:ea typeface="Hiragino Kaku Gothic Pro W6" panose="020B0300000000000000" pitchFamily="34" charset="-128"/>
            </a:endParaRPr>
          </a:p>
        </p:txBody>
      </p:sp>
      <p:sp>
        <p:nvSpPr>
          <p:cNvPr id="5" name="正方形/長方形 4">
            <a:extLst>
              <a:ext uri="{FF2B5EF4-FFF2-40B4-BE49-F238E27FC236}">
                <a16:creationId xmlns:a16="http://schemas.microsoft.com/office/drawing/2014/main" id="{2762DD41-3295-0349-BA72-8AF3F4355560}"/>
              </a:ext>
            </a:extLst>
          </p:cNvPr>
          <p:cNvSpPr/>
          <p:nvPr/>
        </p:nvSpPr>
        <p:spPr>
          <a:xfrm>
            <a:off x="978647" y="2314696"/>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ありたい姿</a:t>
            </a:r>
          </a:p>
        </p:txBody>
      </p:sp>
      <p:sp>
        <p:nvSpPr>
          <p:cNvPr id="33" name="正方形/長方形 32">
            <a:extLst>
              <a:ext uri="{FF2B5EF4-FFF2-40B4-BE49-F238E27FC236}">
                <a16:creationId xmlns:a16="http://schemas.microsoft.com/office/drawing/2014/main" id="{B3326C81-B0C6-9D4C-8624-A1592D66C45A}"/>
              </a:ext>
            </a:extLst>
          </p:cNvPr>
          <p:cNvSpPr/>
          <p:nvPr/>
        </p:nvSpPr>
        <p:spPr>
          <a:xfrm>
            <a:off x="978647" y="4813543"/>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現状</a:t>
            </a:r>
          </a:p>
        </p:txBody>
      </p:sp>
      <p:cxnSp>
        <p:nvCxnSpPr>
          <p:cNvPr id="38" name="コネクタ: カギ線 36">
            <a:extLst>
              <a:ext uri="{FF2B5EF4-FFF2-40B4-BE49-F238E27FC236}">
                <a16:creationId xmlns:a16="http://schemas.microsoft.com/office/drawing/2014/main" id="{6B467E88-6157-4443-A89F-57B82D5D4ADC}"/>
              </a:ext>
            </a:extLst>
          </p:cNvPr>
          <p:cNvCxnSpPr>
            <a:cxnSpLocks/>
            <a:stCxn id="30" idx="3"/>
            <a:endCxn id="47" idx="1"/>
          </p:cNvCxnSpPr>
          <p:nvPr/>
        </p:nvCxnSpPr>
        <p:spPr>
          <a:xfrm>
            <a:off x="8970829" y="2497864"/>
            <a:ext cx="375573" cy="99347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8877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F69415-437C-D14A-A620-33D6E0B758E6}"/>
              </a:ext>
            </a:extLst>
          </p:cNvPr>
          <p:cNvSpPr>
            <a:spLocks noGrp="1"/>
          </p:cNvSpPr>
          <p:nvPr>
            <p:ph type="title"/>
          </p:nvPr>
        </p:nvSpPr>
        <p:spPr/>
        <p:txBody>
          <a:bodyPr/>
          <a:lstStyle/>
          <a:p>
            <a:r>
              <a:rPr kumimoji="1" lang="ja-JP" altLang="en-US"/>
              <a:t>本質的な選択肢とは何か？（再掲）</a:t>
            </a:r>
          </a:p>
        </p:txBody>
      </p:sp>
      <p:sp>
        <p:nvSpPr>
          <p:cNvPr id="3" name="コンテンツ プレースホルダー 2">
            <a:extLst>
              <a:ext uri="{FF2B5EF4-FFF2-40B4-BE49-F238E27FC236}">
                <a16:creationId xmlns:a16="http://schemas.microsoft.com/office/drawing/2014/main" id="{4999F24F-9A48-E04F-A957-46162132595A}"/>
              </a:ext>
            </a:extLst>
          </p:cNvPr>
          <p:cNvSpPr>
            <a:spLocks noGrp="1"/>
          </p:cNvSpPr>
          <p:nvPr>
            <p:ph idx="1"/>
          </p:nvPr>
        </p:nvSpPr>
        <p:spPr/>
        <p:txBody>
          <a:bodyPr/>
          <a:lstStyle/>
          <a:p>
            <a:r>
              <a:rPr kumimoji="1" lang="ja-JP" altLang="en-US"/>
              <a:t>ありたい姿と現実との差を埋める選択肢</a:t>
            </a:r>
            <a:endParaRPr kumimoji="1" lang="en-US" altLang="ja-JP" dirty="0"/>
          </a:p>
          <a:p>
            <a:r>
              <a:rPr kumimoji="1" lang="ja-JP" altLang="en-US"/>
              <a:t>それを選択することで大きな影響をもたらす選択肢</a:t>
            </a:r>
          </a:p>
        </p:txBody>
      </p:sp>
      <p:sp>
        <p:nvSpPr>
          <p:cNvPr id="4" name="スライド番号プレースホルダー 3">
            <a:extLst>
              <a:ext uri="{FF2B5EF4-FFF2-40B4-BE49-F238E27FC236}">
                <a16:creationId xmlns:a16="http://schemas.microsoft.com/office/drawing/2014/main" id="{9C7FD328-50D7-2845-A4F4-59D0370CB299}"/>
              </a:ext>
            </a:extLst>
          </p:cNvPr>
          <p:cNvSpPr>
            <a:spLocks noGrp="1"/>
          </p:cNvSpPr>
          <p:nvPr>
            <p:ph type="sldNum" sz="quarter" idx="4"/>
          </p:nvPr>
        </p:nvSpPr>
        <p:spPr/>
        <p:txBody>
          <a:bodyPr/>
          <a:lstStyle/>
          <a:p>
            <a:fld id="{C5CBEA7B-64A4-4354-845E-AE91C99E82B0}" type="slidenum">
              <a:rPr lang="ja-JP" altLang="en-US" smtClean="0"/>
              <a:pPr/>
              <a:t>66</a:t>
            </a:fld>
            <a:endParaRPr lang="ja-JP" altLang="en-US" dirty="0"/>
          </a:p>
        </p:txBody>
      </p:sp>
    </p:spTree>
    <p:extLst>
      <p:ext uri="{BB962C8B-B14F-4D97-AF65-F5344CB8AC3E}">
        <p14:creationId xmlns:p14="http://schemas.microsoft.com/office/powerpoint/2010/main" val="504932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473F4-4A53-5AE3-2EDF-3315CF7AAECF}"/>
              </a:ext>
            </a:extLst>
          </p:cNvPr>
          <p:cNvSpPr>
            <a:spLocks noGrp="1"/>
          </p:cNvSpPr>
          <p:nvPr>
            <p:ph type="title"/>
          </p:nvPr>
        </p:nvSpPr>
        <p:spPr/>
        <p:txBody>
          <a:bodyPr/>
          <a:lstStyle/>
          <a:p>
            <a:r>
              <a:rPr kumimoji="1" lang="ja-JP" altLang="en-US"/>
              <a:t>ギャップを生み出す要因を洗い出して本質的な選択肢を把握するステップ</a:t>
            </a:r>
          </a:p>
        </p:txBody>
      </p:sp>
      <p:sp>
        <p:nvSpPr>
          <p:cNvPr id="3" name="コンテンツ プレースホルダー 2">
            <a:extLst>
              <a:ext uri="{FF2B5EF4-FFF2-40B4-BE49-F238E27FC236}">
                <a16:creationId xmlns:a16="http://schemas.microsoft.com/office/drawing/2014/main" id="{C7577BAD-E030-F01D-5839-438467940170}"/>
              </a:ext>
            </a:extLst>
          </p:cNvPr>
          <p:cNvSpPr>
            <a:spLocks noGrp="1"/>
          </p:cNvSpPr>
          <p:nvPr>
            <p:ph idx="1"/>
          </p:nvPr>
        </p:nvSpPr>
        <p:spPr/>
        <p:txBody>
          <a:bodyPr/>
          <a:lstStyle/>
          <a:p>
            <a:pPr marL="514350" indent="-514350">
              <a:buFont typeface="+mj-lt"/>
              <a:buAutoNum type="arabicPeriod"/>
            </a:pPr>
            <a:r>
              <a:rPr lang="ja-JP" altLang="en-US"/>
              <a:t>問題に関する情報収集</a:t>
            </a:r>
            <a:endParaRPr lang="en-US" altLang="ja-JP" dirty="0"/>
          </a:p>
          <a:p>
            <a:pPr marL="514350" indent="-514350">
              <a:buFont typeface="+mj-lt"/>
              <a:buAutoNum type="arabicPeriod"/>
            </a:pPr>
            <a:r>
              <a:rPr lang="en-US" altLang="ja-JP" dirty="0"/>
              <a:t>MECE</a:t>
            </a:r>
            <a:r>
              <a:rPr lang="ja-JP" altLang="en-US"/>
              <a:t>で考える</a:t>
            </a:r>
            <a:endParaRPr lang="en-US" altLang="ja-JP" dirty="0"/>
          </a:p>
          <a:p>
            <a:pPr marL="514350" indent="-514350">
              <a:buFont typeface="+mj-lt"/>
              <a:buAutoNum type="arabicPeriod"/>
            </a:pPr>
            <a:r>
              <a:rPr lang="ja-JP" altLang="en-US"/>
              <a:t>ロジックツリーで構造化する</a:t>
            </a:r>
            <a:endParaRPr kumimoji="1" lang="ja-JP" altLang="en-US"/>
          </a:p>
        </p:txBody>
      </p:sp>
      <p:sp>
        <p:nvSpPr>
          <p:cNvPr id="4" name="スライド番号プレースホルダー 3">
            <a:extLst>
              <a:ext uri="{FF2B5EF4-FFF2-40B4-BE49-F238E27FC236}">
                <a16:creationId xmlns:a16="http://schemas.microsoft.com/office/drawing/2014/main" id="{1853EA34-68C0-E644-24C0-79E5736ED2BA}"/>
              </a:ext>
            </a:extLst>
          </p:cNvPr>
          <p:cNvSpPr>
            <a:spLocks noGrp="1"/>
          </p:cNvSpPr>
          <p:nvPr>
            <p:ph type="sldNum" sz="quarter" idx="4"/>
          </p:nvPr>
        </p:nvSpPr>
        <p:spPr/>
        <p:txBody>
          <a:bodyPr/>
          <a:lstStyle/>
          <a:p>
            <a:fld id="{C5CBEA7B-64A4-4354-845E-AE91C99E82B0}" type="slidenum">
              <a:rPr lang="ja-JP" altLang="en-US" smtClean="0"/>
              <a:pPr/>
              <a:t>67</a:t>
            </a:fld>
            <a:endParaRPr lang="ja-JP" altLang="en-US" dirty="0"/>
          </a:p>
        </p:txBody>
      </p:sp>
    </p:spTree>
    <p:extLst>
      <p:ext uri="{BB962C8B-B14F-4D97-AF65-F5344CB8AC3E}">
        <p14:creationId xmlns:p14="http://schemas.microsoft.com/office/powerpoint/2010/main" val="2180874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473F4-4A53-5AE3-2EDF-3315CF7AAECF}"/>
              </a:ext>
            </a:extLst>
          </p:cNvPr>
          <p:cNvSpPr>
            <a:spLocks noGrp="1"/>
          </p:cNvSpPr>
          <p:nvPr>
            <p:ph type="title"/>
          </p:nvPr>
        </p:nvSpPr>
        <p:spPr/>
        <p:txBody>
          <a:bodyPr/>
          <a:lstStyle/>
          <a:p>
            <a:r>
              <a:rPr kumimoji="1" lang="ja-JP" altLang="en-US"/>
              <a:t>ギャップを生み出す要因を洗い出して本質的な選択肢を把握するステップ</a:t>
            </a:r>
          </a:p>
        </p:txBody>
      </p:sp>
      <p:sp>
        <p:nvSpPr>
          <p:cNvPr id="3" name="コンテンツ プレースホルダー 2">
            <a:extLst>
              <a:ext uri="{FF2B5EF4-FFF2-40B4-BE49-F238E27FC236}">
                <a16:creationId xmlns:a16="http://schemas.microsoft.com/office/drawing/2014/main" id="{C7577BAD-E030-F01D-5839-438467940170}"/>
              </a:ext>
            </a:extLst>
          </p:cNvPr>
          <p:cNvSpPr>
            <a:spLocks noGrp="1"/>
          </p:cNvSpPr>
          <p:nvPr>
            <p:ph idx="1"/>
          </p:nvPr>
        </p:nvSpPr>
        <p:spPr/>
        <p:txBody>
          <a:bodyPr/>
          <a:lstStyle/>
          <a:p>
            <a:pPr marL="514350" indent="-514350">
              <a:buFont typeface="+mj-lt"/>
              <a:buAutoNum type="arabicPeriod"/>
            </a:pPr>
            <a:r>
              <a:rPr lang="ja-JP" altLang="en-US" b="1">
                <a:solidFill>
                  <a:srgbClr val="FF0000"/>
                </a:solidFill>
              </a:rPr>
              <a:t>問題に関する情報収集</a:t>
            </a:r>
            <a:endParaRPr lang="en-US" altLang="ja-JP" b="1" dirty="0">
              <a:solidFill>
                <a:srgbClr val="FF0000"/>
              </a:solidFill>
            </a:endParaRPr>
          </a:p>
          <a:p>
            <a:pPr marL="514350" indent="-514350">
              <a:buFont typeface="+mj-lt"/>
              <a:buAutoNum type="arabicPeriod"/>
            </a:pPr>
            <a:r>
              <a:rPr lang="en-US" altLang="ja-JP" dirty="0"/>
              <a:t>MECE</a:t>
            </a:r>
            <a:r>
              <a:rPr lang="ja-JP" altLang="en-US"/>
              <a:t>で考える</a:t>
            </a:r>
            <a:endParaRPr lang="en-US" altLang="ja-JP" dirty="0"/>
          </a:p>
          <a:p>
            <a:pPr marL="514350" indent="-514350">
              <a:buFont typeface="+mj-lt"/>
              <a:buAutoNum type="arabicPeriod"/>
            </a:pPr>
            <a:r>
              <a:rPr lang="ja-JP" altLang="en-US"/>
              <a:t>ロジックツリーで構造化する</a:t>
            </a:r>
            <a:endParaRPr kumimoji="1" lang="ja-JP" altLang="en-US"/>
          </a:p>
        </p:txBody>
      </p:sp>
      <p:sp>
        <p:nvSpPr>
          <p:cNvPr id="4" name="スライド番号プレースホルダー 3">
            <a:extLst>
              <a:ext uri="{FF2B5EF4-FFF2-40B4-BE49-F238E27FC236}">
                <a16:creationId xmlns:a16="http://schemas.microsoft.com/office/drawing/2014/main" id="{1853EA34-68C0-E644-24C0-79E5736ED2BA}"/>
              </a:ext>
            </a:extLst>
          </p:cNvPr>
          <p:cNvSpPr>
            <a:spLocks noGrp="1"/>
          </p:cNvSpPr>
          <p:nvPr>
            <p:ph type="sldNum" sz="quarter" idx="4"/>
          </p:nvPr>
        </p:nvSpPr>
        <p:spPr/>
        <p:txBody>
          <a:bodyPr/>
          <a:lstStyle/>
          <a:p>
            <a:fld id="{C5CBEA7B-64A4-4354-845E-AE91C99E82B0}" type="slidenum">
              <a:rPr lang="ja-JP" altLang="en-US" smtClean="0"/>
              <a:pPr/>
              <a:t>68</a:t>
            </a:fld>
            <a:endParaRPr lang="ja-JP" altLang="en-US" dirty="0"/>
          </a:p>
        </p:txBody>
      </p:sp>
    </p:spTree>
    <p:extLst>
      <p:ext uri="{BB962C8B-B14F-4D97-AF65-F5344CB8AC3E}">
        <p14:creationId xmlns:p14="http://schemas.microsoft.com/office/powerpoint/2010/main" val="302057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a:t>導入：太郎</a:t>
            </a:r>
            <a:r>
              <a:rPr lang="ja-JP" altLang="en-US" dirty="0"/>
              <a:t>と花子の会話</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6</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2626638"/>
            <a:ext cx="3384376" cy="1008112"/>
          </a:xfrm>
          <a:prstGeom prst="wedgeRectCallout">
            <a:avLst>
              <a:gd name="adj1" fmla="val 44865"/>
              <a:gd name="adj2" fmla="val 85755"/>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1" name="テキスト ボックス 10">
            <a:extLst>
              <a:ext uri="{FF2B5EF4-FFF2-40B4-BE49-F238E27FC236}">
                <a16:creationId xmlns:a16="http://schemas.microsoft.com/office/drawing/2014/main" id="{AC313025-EF55-4BFC-8F50-7B1E044E8672}"/>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230566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7454F-1717-4546-835A-444B64DBBC95}"/>
              </a:ext>
            </a:extLst>
          </p:cNvPr>
          <p:cNvSpPr>
            <a:spLocks noGrp="1"/>
          </p:cNvSpPr>
          <p:nvPr>
            <p:ph type="title"/>
          </p:nvPr>
        </p:nvSpPr>
        <p:spPr/>
        <p:txBody>
          <a:bodyPr>
            <a:normAutofit/>
          </a:bodyPr>
          <a:lstStyle/>
          <a:p>
            <a:r>
              <a:rPr kumimoji="1" lang="ja-JP" altLang="en-US"/>
              <a:t>本質的な選択肢を把握するため</a:t>
            </a:r>
            <a:r>
              <a:rPr lang="ja-JP" altLang="en-US"/>
              <a:t>の情報収集のコツ</a:t>
            </a:r>
            <a:endParaRPr kumimoji="1" lang="ja-JP" altLang="en-US"/>
          </a:p>
        </p:txBody>
      </p:sp>
      <p:sp>
        <p:nvSpPr>
          <p:cNvPr id="3" name="コンテンツ プレースホルダー 2">
            <a:extLst>
              <a:ext uri="{FF2B5EF4-FFF2-40B4-BE49-F238E27FC236}">
                <a16:creationId xmlns:a16="http://schemas.microsoft.com/office/drawing/2014/main" id="{17B788B9-35CB-D946-B956-4EC6258BB412}"/>
              </a:ext>
            </a:extLst>
          </p:cNvPr>
          <p:cNvSpPr>
            <a:spLocks noGrp="1"/>
          </p:cNvSpPr>
          <p:nvPr>
            <p:ph idx="1"/>
          </p:nvPr>
        </p:nvSpPr>
        <p:spPr/>
        <p:txBody>
          <a:bodyPr>
            <a:normAutofit/>
          </a:bodyPr>
          <a:lstStyle/>
          <a:p>
            <a:r>
              <a:rPr lang="ja-JP" altLang="en-US"/>
              <a:t>一次情報に触れる</a:t>
            </a:r>
            <a:endParaRPr lang="en-US" altLang="ja-JP" dirty="0"/>
          </a:p>
          <a:p>
            <a:pPr lvl="1"/>
            <a:r>
              <a:rPr lang="ja-JP" altLang="en-US"/>
              <a:t>フィールドワーク：生産現場、地方の現場を観察する</a:t>
            </a:r>
            <a:endParaRPr lang="en-US" altLang="ja-JP" dirty="0"/>
          </a:p>
          <a:p>
            <a:pPr lvl="1"/>
            <a:r>
              <a:rPr lang="ja-JP" altLang="en-US"/>
              <a:t>インタビュー：顧客、生産者、研究者、専門家に話を聴く</a:t>
            </a:r>
            <a:r>
              <a:rPr lang="en-US" altLang="ja-JP" dirty="0"/>
              <a:t> ※</a:t>
            </a:r>
            <a:r>
              <a:rPr lang="ja-JP" altLang="en-US"/>
              <a:t>コールドコールがお勧め</a:t>
            </a:r>
            <a:endParaRPr lang="en-US" altLang="ja-JP" dirty="0"/>
          </a:p>
          <a:p>
            <a:pPr lvl="1"/>
            <a:r>
              <a:rPr lang="ja-JP" altLang="en-US"/>
              <a:t>相談する相手を持つ：自分の主観を排除して「事実」を観察する</a:t>
            </a:r>
            <a:endParaRPr lang="en-US" altLang="ja-JP" dirty="0"/>
          </a:p>
          <a:p>
            <a:pPr marL="457200" lvl="1" indent="0">
              <a:buNone/>
            </a:pPr>
            <a:endParaRPr lang="en-US" altLang="ja-JP" dirty="0"/>
          </a:p>
          <a:p>
            <a:r>
              <a:rPr kumimoji="1" lang="ja-JP" altLang="en-US"/>
              <a:t>二次情報に触れる</a:t>
            </a:r>
            <a:endParaRPr kumimoji="1" lang="en-US" altLang="ja-JP" dirty="0"/>
          </a:p>
          <a:p>
            <a:pPr lvl="1"/>
            <a:r>
              <a:rPr kumimoji="1" lang="ja-JP" altLang="en-US"/>
              <a:t>業界の歴史と問題意識</a:t>
            </a:r>
            <a:endParaRPr kumimoji="1" lang="en-US" altLang="ja-JP" dirty="0"/>
          </a:p>
          <a:p>
            <a:pPr lvl="1"/>
            <a:r>
              <a:rPr kumimoji="1" lang="ja-JP" altLang="en-US"/>
              <a:t>業界の競争関係</a:t>
            </a:r>
            <a:endParaRPr kumimoji="1" lang="en-US" altLang="ja-JP" dirty="0"/>
          </a:p>
          <a:p>
            <a:pPr lvl="1"/>
            <a:r>
              <a:rPr kumimoji="1" lang="ja-JP" altLang="en-US"/>
              <a:t>重要な数字</a:t>
            </a:r>
            <a:endParaRPr kumimoji="1" lang="en-US" altLang="ja-JP" dirty="0"/>
          </a:p>
          <a:p>
            <a:pPr marL="457200" lvl="1" indent="0">
              <a:buNone/>
            </a:pPr>
            <a:endParaRPr kumimoji="1" lang="en-US" altLang="ja-JP" dirty="0"/>
          </a:p>
          <a:p>
            <a:r>
              <a:rPr lang="ja-JP" altLang="en-US"/>
              <a:t>集めすぎない・知り過ぎない</a:t>
            </a:r>
            <a:endParaRPr kumimoji="1" lang="en-US" altLang="ja-JP" dirty="0"/>
          </a:p>
        </p:txBody>
      </p:sp>
      <p:sp>
        <p:nvSpPr>
          <p:cNvPr id="4" name="スライド番号プレースホルダー 3">
            <a:extLst>
              <a:ext uri="{FF2B5EF4-FFF2-40B4-BE49-F238E27FC236}">
                <a16:creationId xmlns:a16="http://schemas.microsoft.com/office/drawing/2014/main" id="{BF9C8E37-E823-994F-A988-529CACF2ED78}"/>
              </a:ext>
            </a:extLst>
          </p:cNvPr>
          <p:cNvSpPr>
            <a:spLocks noGrp="1"/>
          </p:cNvSpPr>
          <p:nvPr>
            <p:ph type="sldNum" sz="quarter" idx="4"/>
          </p:nvPr>
        </p:nvSpPr>
        <p:spPr/>
        <p:txBody>
          <a:bodyPr/>
          <a:lstStyle/>
          <a:p>
            <a:fld id="{C5CBEA7B-64A4-4354-845E-AE91C99E82B0}" type="slidenum">
              <a:rPr lang="ja-JP" altLang="en-US" smtClean="0"/>
              <a:pPr/>
              <a:t>69</a:t>
            </a:fld>
            <a:endParaRPr lang="ja-JP" altLang="en-US" dirty="0"/>
          </a:p>
        </p:txBody>
      </p:sp>
    </p:spTree>
    <p:extLst>
      <p:ext uri="{BB962C8B-B14F-4D97-AF65-F5344CB8AC3E}">
        <p14:creationId xmlns:p14="http://schemas.microsoft.com/office/powerpoint/2010/main" val="3155101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7454F-1717-4546-835A-444B64DBBC95}"/>
              </a:ext>
            </a:extLst>
          </p:cNvPr>
          <p:cNvSpPr>
            <a:spLocks noGrp="1"/>
          </p:cNvSpPr>
          <p:nvPr>
            <p:ph type="title"/>
          </p:nvPr>
        </p:nvSpPr>
        <p:spPr/>
        <p:txBody>
          <a:bodyPr>
            <a:normAutofit/>
          </a:bodyPr>
          <a:lstStyle/>
          <a:p>
            <a:r>
              <a:rPr lang="ja-JP" altLang="en-US"/>
              <a:t>本質的な選択肢を把握するための情報収集のコツ</a:t>
            </a:r>
            <a:endParaRPr kumimoji="1" lang="ja-JP" altLang="en-US"/>
          </a:p>
        </p:txBody>
      </p:sp>
      <p:sp>
        <p:nvSpPr>
          <p:cNvPr id="3" name="コンテンツ プレースホルダー 2">
            <a:extLst>
              <a:ext uri="{FF2B5EF4-FFF2-40B4-BE49-F238E27FC236}">
                <a16:creationId xmlns:a16="http://schemas.microsoft.com/office/drawing/2014/main" id="{17B788B9-35CB-D946-B956-4EC6258BB412}"/>
              </a:ext>
            </a:extLst>
          </p:cNvPr>
          <p:cNvSpPr>
            <a:spLocks noGrp="1"/>
          </p:cNvSpPr>
          <p:nvPr>
            <p:ph idx="1"/>
          </p:nvPr>
        </p:nvSpPr>
        <p:spPr/>
        <p:txBody>
          <a:bodyPr>
            <a:normAutofit/>
          </a:bodyPr>
          <a:lstStyle/>
          <a:p>
            <a:r>
              <a:rPr lang="ja-JP" altLang="en-US"/>
              <a:t>一次情報に触れる</a:t>
            </a:r>
            <a:endParaRPr lang="en-US" altLang="ja-JP" dirty="0"/>
          </a:p>
          <a:p>
            <a:pPr lvl="1"/>
            <a:r>
              <a:rPr lang="ja-JP" altLang="en-US"/>
              <a:t>フィールドワーク：生産現場、地方の現場を観察する</a:t>
            </a:r>
            <a:endParaRPr lang="en-US" altLang="ja-JP" dirty="0"/>
          </a:p>
          <a:p>
            <a:pPr lvl="1"/>
            <a:r>
              <a:rPr lang="ja-JP" altLang="en-US"/>
              <a:t>インタビュー：顧客、生産者、研究者、専門家に話を聴く</a:t>
            </a:r>
            <a:r>
              <a:rPr lang="en-US" altLang="ja-JP" dirty="0"/>
              <a:t> ※</a:t>
            </a:r>
            <a:r>
              <a:rPr lang="ja-JP" altLang="en-US"/>
              <a:t>コールドコールがお勧め</a:t>
            </a:r>
            <a:endParaRPr lang="en-US" altLang="ja-JP" dirty="0"/>
          </a:p>
          <a:p>
            <a:pPr lvl="1"/>
            <a:r>
              <a:rPr lang="ja-JP" altLang="en-US"/>
              <a:t>相談する相手を持つ：自分の主観を排除して「事実」を観察する</a:t>
            </a:r>
            <a:endParaRPr lang="en-US" altLang="ja-JP" dirty="0"/>
          </a:p>
        </p:txBody>
      </p:sp>
      <p:sp>
        <p:nvSpPr>
          <p:cNvPr id="4" name="スライド番号プレースホルダー 3">
            <a:extLst>
              <a:ext uri="{FF2B5EF4-FFF2-40B4-BE49-F238E27FC236}">
                <a16:creationId xmlns:a16="http://schemas.microsoft.com/office/drawing/2014/main" id="{BF9C8E37-E823-994F-A988-529CACF2ED78}"/>
              </a:ext>
            </a:extLst>
          </p:cNvPr>
          <p:cNvSpPr>
            <a:spLocks noGrp="1"/>
          </p:cNvSpPr>
          <p:nvPr>
            <p:ph type="sldNum" sz="quarter" idx="4"/>
          </p:nvPr>
        </p:nvSpPr>
        <p:spPr/>
        <p:txBody>
          <a:bodyPr/>
          <a:lstStyle/>
          <a:p>
            <a:fld id="{C5CBEA7B-64A4-4354-845E-AE91C99E82B0}" type="slidenum">
              <a:rPr lang="ja-JP" altLang="en-US" smtClean="0"/>
              <a:pPr/>
              <a:t>70</a:t>
            </a:fld>
            <a:endParaRPr lang="ja-JP" altLang="en-US" dirty="0"/>
          </a:p>
        </p:txBody>
      </p:sp>
      <p:pic>
        <p:nvPicPr>
          <p:cNvPr id="6" name="図 5">
            <a:extLst>
              <a:ext uri="{FF2B5EF4-FFF2-40B4-BE49-F238E27FC236}">
                <a16:creationId xmlns:a16="http://schemas.microsoft.com/office/drawing/2014/main" id="{0DB8C919-09DE-AA4A-AD34-546C0C2C1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010" y="2334886"/>
            <a:ext cx="2764581" cy="2764581"/>
          </a:xfrm>
          <a:prstGeom prst="rect">
            <a:avLst/>
          </a:prstGeom>
        </p:spPr>
      </p:pic>
      <p:pic>
        <p:nvPicPr>
          <p:cNvPr id="8" name="図 7">
            <a:extLst>
              <a:ext uri="{FF2B5EF4-FFF2-40B4-BE49-F238E27FC236}">
                <a16:creationId xmlns:a16="http://schemas.microsoft.com/office/drawing/2014/main" id="{0E1BD39A-D6AA-DA41-9524-22B1F2E46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395" y="2540664"/>
            <a:ext cx="5216004" cy="2600263"/>
          </a:xfrm>
          <a:prstGeom prst="rect">
            <a:avLst/>
          </a:prstGeom>
        </p:spPr>
      </p:pic>
      <p:sp>
        <p:nvSpPr>
          <p:cNvPr id="9" name="テキスト ボックス 8">
            <a:extLst>
              <a:ext uri="{FF2B5EF4-FFF2-40B4-BE49-F238E27FC236}">
                <a16:creationId xmlns:a16="http://schemas.microsoft.com/office/drawing/2014/main" id="{387F7D6C-EC62-F849-BC59-24548EF7D2E6}"/>
              </a:ext>
            </a:extLst>
          </p:cNvPr>
          <p:cNvSpPr txBox="1"/>
          <p:nvPr/>
        </p:nvSpPr>
        <p:spPr>
          <a:xfrm>
            <a:off x="1235460" y="5057259"/>
            <a:ext cx="9721080" cy="707886"/>
          </a:xfrm>
          <a:prstGeom prst="rect">
            <a:avLst/>
          </a:prstGeom>
          <a:noFill/>
        </p:spPr>
        <p:txBody>
          <a:bodyPr wrap="square" rtlCol="0">
            <a:spAutoFit/>
          </a:bodyPr>
          <a:lstStyle/>
          <a:p>
            <a:pPr algn="ctr"/>
            <a:r>
              <a:rPr kumimoji="1" lang="ja-JP" altLang="en-US" sz="4000" b="1">
                <a:latin typeface="Hiragino Kaku Gothic Pro W6" panose="020B0300000000000000" pitchFamily="34" charset="-128"/>
                <a:ea typeface="Hiragino Kaku Gothic Pro W6" panose="020B0300000000000000" pitchFamily="34" charset="-128"/>
              </a:rPr>
              <a:t>解釈が入る前の現場の生きた情報を掴む</a:t>
            </a:r>
            <a:endParaRPr kumimoji="1" lang="ja-JP" altLang="en-US" sz="4000" b="1" dirty="0">
              <a:latin typeface="Hiragino Kaku Gothic Pro W6" panose="020B0300000000000000" pitchFamily="34" charset="-128"/>
              <a:ea typeface="Hiragino Kaku Gothic Pro W6" panose="020B0300000000000000" pitchFamily="34" charset="-128"/>
            </a:endParaRPr>
          </a:p>
        </p:txBody>
      </p:sp>
    </p:spTree>
    <p:extLst>
      <p:ext uri="{BB962C8B-B14F-4D97-AF65-F5344CB8AC3E}">
        <p14:creationId xmlns:p14="http://schemas.microsoft.com/office/powerpoint/2010/main" val="3356894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7454F-1717-4546-835A-444B64DBBC95}"/>
              </a:ext>
            </a:extLst>
          </p:cNvPr>
          <p:cNvSpPr>
            <a:spLocks noGrp="1"/>
          </p:cNvSpPr>
          <p:nvPr>
            <p:ph type="title"/>
          </p:nvPr>
        </p:nvSpPr>
        <p:spPr/>
        <p:txBody>
          <a:bodyPr>
            <a:normAutofit/>
          </a:bodyPr>
          <a:lstStyle/>
          <a:p>
            <a:r>
              <a:rPr lang="ja-JP" altLang="en-US"/>
              <a:t>本質的な選択肢を把握するための情報収集のコツ</a:t>
            </a:r>
            <a:endParaRPr kumimoji="1" lang="ja-JP" altLang="en-US"/>
          </a:p>
        </p:txBody>
      </p:sp>
      <p:sp>
        <p:nvSpPr>
          <p:cNvPr id="3" name="コンテンツ プレースホルダー 2">
            <a:extLst>
              <a:ext uri="{FF2B5EF4-FFF2-40B4-BE49-F238E27FC236}">
                <a16:creationId xmlns:a16="http://schemas.microsoft.com/office/drawing/2014/main" id="{17B788B9-35CB-D946-B956-4EC6258BB412}"/>
              </a:ext>
            </a:extLst>
          </p:cNvPr>
          <p:cNvSpPr>
            <a:spLocks noGrp="1"/>
          </p:cNvSpPr>
          <p:nvPr>
            <p:ph idx="1"/>
          </p:nvPr>
        </p:nvSpPr>
        <p:spPr/>
        <p:txBody>
          <a:bodyPr>
            <a:normAutofit/>
          </a:bodyPr>
          <a:lstStyle/>
          <a:p>
            <a:r>
              <a:rPr kumimoji="1" lang="ja-JP" altLang="en-US"/>
              <a:t>二次情報に触れる</a:t>
            </a:r>
            <a:endParaRPr kumimoji="1" lang="en-US" altLang="ja-JP" dirty="0"/>
          </a:p>
          <a:p>
            <a:pPr lvl="1"/>
            <a:r>
              <a:rPr kumimoji="1" lang="ja-JP" altLang="en-US"/>
              <a:t>業界の歴史と問題意識：その業界の成り立ちや問題意識の移り変わり</a:t>
            </a:r>
            <a:endParaRPr kumimoji="1" lang="en-US" altLang="ja-JP" dirty="0"/>
          </a:p>
          <a:p>
            <a:pPr lvl="1"/>
            <a:r>
              <a:rPr kumimoji="1" lang="ja-JP" altLang="en-US"/>
              <a:t>業界の競合関係：その業界の関係者やパワーバランスがどうなっているか</a:t>
            </a:r>
            <a:endParaRPr kumimoji="1" lang="en-US" altLang="ja-JP" dirty="0"/>
          </a:p>
          <a:p>
            <a:pPr lvl="1"/>
            <a:r>
              <a:rPr kumimoji="1" lang="ja-JP" altLang="en-US"/>
              <a:t>重要な数字：市場規模、トップ企業の売上、平均購買単価、それらの推移など</a:t>
            </a:r>
            <a:endParaRPr kumimoji="1" lang="en-US" altLang="ja-JP" dirty="0"/>
          </a:p>
        </p:txBody>
      </p:sp>
      <p:sp>
        <p:nvSpPr>
          <p:cNvPr id="4" name="スライド番号プレースホルダー 3">
            <a:extLst>
              <a:ext uri="{FF2B5EF4-FFF2-40B4-BE49-F238E27FC236}">
                <a16:creationId xmlns:a16="http://schemas.microsoft.com/office/drawing/2014/main" id="{BF9C8E37-E823-994F-A988-529CACF2ED78}"/>
              </a:ext>
            </a:extLst>
          </p:cNvPr>
          <p:cNvSpPr>
            <a:spLocks noGrp="1"/>
          </p:cNvSpPr>
          <p:nvPr>
            <p:ph type="sldNum" sz="quarter" idx="4"/>
          </p:nvPr>
        </p:nvSpPr>
        <p:spPr/>
        <p:txBody>
          <a:bodyPr/>
          <a:lstStyle/>
          <a:p>
            <a:fld id="{C5CBEA7B-64A4-4354-845E-AE91C99E82B0}" type="slidenum">
              <a:rPr lang="ja-JP" altLang="en-US" smtClean="0"/>
              <a:pPr/>
              <a:t>71</a:t>
            </a:fld>
            <a:endParaRPr lang="ja-JP" altLang="en-US" dirty="0"/>
          </a:p>
        </p:txBody>
      </p:sp>
      <p:pic>
        <p:nvPicPr>
          <p:cNvPr id="7" name="図 6">
            <a:extLst>
              <a:ext uri="{FF2B5EF4-FFF2-40B4-BE49-F238E27FC236}">
                <a16:creationId xmlns:a16="http://schemas.microsoft.com/office/drawing/2014/main" id="{91690066-07A3-A54D-90D1-6DDF8ACF9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05" y="2983103"/>
            <a:ext cx="2384304" cy="3402351"/>
          </a:xfrm>
          <a:prstGeom prst="rect">
            <a:avLst/>
          </a:prstGeom>
        </p:spPr>
      </p:pic>
      <p:pic>
        <p:nvPicPr>
          <p:cNvPr id="10" name="図 9">
            <a:extLst>
              <a:ext uri="{FF2B5EF4-FFF2-40B4-BE49-F238E27FC236}">
                <a16:creationId xmlns:a16="http://schemas.microsoft.com/office/drawing/2014/main" id="{0705DD2C-B7B7-9044-BBDB-C6C0B689D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04" y="2983103"/>
            <a:ext cx="2358504" cy="3402351"/>
          </a:xfrm>
          <a:prstGeom prst="rect">
            <a:avLst/>
          </a:prstGeom>
        </p:spPr>
      </p:pic>
      <p:sp>
        <p:nvSpPr>
          <p:cNvPr id="11" name="テキスト ボックス 10">
            <a:extLst>
              <a:ext uri="{FF2B5EF4-FFF2-40B4-BE49-F238E27FC236}">
                <a16:creationId xmlns:a16="http://schemas.microsoft.com/office/drawing/2014/main" id="{48108ACD-2B14-7542-AD4E-33FD1166303F}"/>
              </a:ext>
            </a:extLst>
          </p:cNvPr>
          <p:cNvSpPr txBox="1"/>
          <p:nvPr/>
        </p:nvSpPr>
        <p:spPr>
          <a:xfrm>
            <a:off x="5741742" y="2613771"/>
            <a:ext cx="1338828" cy="369332"/>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業界専門誌</a:t>
            </a:r>
            <a:endParaRPr kumimoji="1" lang="ja-JP" altLang="en-US" dirty="0">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A3B944A5-5C8B-B54D-9AD3-480C302DFDAF}"/>
              </a:ext>
            </a:extLst>
          </p:cNvPr>
          <p:cNvSpPr txBox="1"/>
          <p:nvPr/>
        </p:nvSpPr>
        <p:spPr>
          <a:xfrm>
            <a:off x="8673824" y="2613771"/>
            <a:ext cx="1678665" cy="369332"/>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経産省</a:t>
            </a: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総務省</a:t>
            </a:r>
            <a:endParaRPr kumimoji="1" lang="ja-JP" altLang="en-US" dirty="0">
              <a:latin typeface="Hiragino Kaku Gothic Pro W3" panose="020B0300000000000000" pitchFamily="34" charset="-128"/>
              <a:ea typeface="Hiragino Kaku Gothic Pro W3" panose="020B0300000000000000" pitchFamily="34" charset="-128"/>
            </a:endParaRPr>
          </a:p>
        </p:txBody>
      </p:sp>
      <p:pic>
        <p:nvPicPr>
          <p:cNvPr id="15" name="図 14">
            <a:extLst>
              <a:ext uri="{FF2B5EF4-FFF2-40B4-BE49-F238E27FC236}">
                <a16:creationId xmlns:a16="http://schemas.microsoft.com/office/drawing/2014/main" id="{270660A4-DCEF-D340-BBBB-71D703130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98" y="2983103"/>
            <a:ext cx="3880298" cy="2910224"/>
          </a:xfrm>
          <a:prstGeom prst="rect">
            <a:avLst/>
          </a:prstGeom>
        </p:spPr>
      </p:pic>
      <p:sp>
        <p:nvSpPr>
          <p:cNvPr id="16" name="テキスト ボックス 15">
            <a:extLst>
              <a:ext uri="{FF2B5EF4-FFF2-40B4-BE49-F238E27FC236}">
                <a16:creationId xmlns:a16="http://schemas.microsoft.com/office/drawing/2014/main" id="{37B105CA-408F-8044-8EF2-0FBD93BA4546}"/>
              </a:ext>
            </a:extLst>
          </p:cNvPr>
          <p:cNvSpPr txBox="1"/>
          <p:nvPr/>
        </p:nvSpPr>
        <p:spPr>
          <a:xfrm>
            <a:off x="1097190" y="2613771"/>
            <a:ext cx="3153427" cy="369332"/>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同じテーマの本を</a:t>
            </a:r>
            <a:r>
              <a:rPr lang="en-US" altLang="ja-JP" dirty="0">
                <a:latin typeface="Hiragino Kaku Gothic Pro W3" panose="020B0300000000000000" pitchFamily="34" charset="-128"/>
                <a:ea typeface="Hiragino Kaku Gothic Pro W3" panose="020B0300000000000000" pitchFamily="34" charset="-128"/>
              </a:rPr>
              <a:t>5~6</a:t>
            </a:r>
            <a:r>
              <a:rPr kumimoji="1" lang="ja-JP" altLang="en-US">
                <a:latin typeface="Hiragino Kaku Gothic Pro W3" panose="020B0300000000000000" pitchFamily="34" charset="-128"/>
                <a:ea typeface="Hiragino Kaku Gothic Pro W3" panose="020B0300000000000000" pitchFamily="34" charset="-128"/>
              </a:rPr>
              <a:t>冊読む</a:t>
            </a:r>
            <a:endParaRPr kumimoji="1" lang="ja-JP" altLang="en-US" dirty="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666824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7454F-1717-4546-835A-444B64DBBC95}"/>
              </a:ext>
            </a:extLst>
          </p:cNvPr>
          <p:cNvSpPr>
            <a:spLocks noGrp="1"/>
          </p:cNvSpPr>
          <p:nvPr>
            <p:ph type="title"/>
          </p:nvPr>
        </p:nvSpPr>
        <p:spPr/>
        <p:txBody>
          <a:bodyPr>
            <a:normAutofit/>
          </a:bodyPr>
          <a:lstStyle/>
          <a:p>
            <a:r>
              <a:rPr lang="ja-JP" altLang="en-US"/>
              <a:t>本質的な選択肢を把握するための情報収集のコツ</a:t>
            </a:r>
            <a:endParaRPr kumimoji="1" lang="ja-JP" altLang="en-US"/>
          </a:p>
        </p:txBody>
      </p:sp>
      <p:sp>
        <p:nvSpPr>
          <p:cNvPr id="3" name="コンテンツ プレースホルダー 2">
            <a:extLst>
              <a:ext uri="{FF2B5EF4-FFF2-40B4-BE49-F238E27FC236}">
                <a16:creationId xmlns:a16="http://schemas.microsoft.com/office/drawing/2014/main" id="{17B788B9-35CB-D946-B956-4EC6258BB412}"/>
              </a:ext>
            </a:extLst>
          </p:cNvPr>
          <p:cNvSpPr>
            <a:spLocks noGrp="1"/>
          </p:cNvSpPr>
          <p:nvPr>
            <p:ph idx="1"/>
          </p:nvPr>
        </p:nvSpPr>
        <p:spPr/>
        <p:txBody>
          <a:bodyPr>
            <a:normAutofit/>
          </a:bodyPr>
          <a:lstStyle/>
          <a:p>
            <a:r>
              <a:rPr lang="ja-JP" altLang="en-US"/>
              <a:t>集め過ぎない・知り過ぎない</a:t>
            </a:r>
            <a:endParaRPr lang="en-US" altLang="ja-JP" dirty="0"/>
          </a:p>
          <a:p>
            <a:pPr lvl="1"/>
            <a:r>
              <a:rPr kumimoji="1" lang="ja-JP" altLang="en-US"/>
              <a:t>時間をかければ新しい情報が増えるわけではない</a:t>
            </a:r>
            <a:endParaRPr kumimoji="1" lang="en-US" altLang="ja-JP" dirty="0"/>
          </a:p>
          <a:p>
            <a:pPr lvl="1"/>
            <a:r>
              <a:rPr kumimoji="1" lang="ja-JP" altLang="en-US"/>
              <a:t>集め過ぎた情報は、かえって思考の邪魔になる</a:t>
            </a:r>
            <a:endParaRPr kumimoji="1" lang="en-US" altLang="ja-JP" dirty="0"/>
          </a:p>
        </p:txBody>
      </p:sp>
      <p:sp>
        <p:nvSpPr>
          <p:cNvPr id="4" name="スライド番号プレースホルダー 3">
            <a:extLst>
              <a:ext uri="{FF2B5EF4-FFF2-40B4-BE49-F238E27FC236}">
                <a16:creationId xmlns:a16="http://schemas.microsoft.com/office/drawing/2014/main" id="{BF9C8E37-E823-994F-A988-529CACF2ED78}"/>
              </a:ext>
            </a:extLst>
          </p:cNvPr>
          <p:cNvSpPr>
            <a:spLocks noGrp="1"/>
          </p:cNvSpPr>
          <p:nvPr>
            <p:ph type="sldNum" sz="quarter" idx="4"/>
          </p:nvPr>
        </p:nvSpPr>
        <p:spPr/>
        <p:txBody>
          <a:bodyPr/>
          <a:lstStyle/>
          <a:p>
            <a:fld id="{C5CBEA7B-64A4-4354-845E-AE91C99E82B0}" type="slidenum">
              <a:rPr lang="ja-JP" altLang="en-US" smtClean="0"/>
              <a:pPr/>
              <a:t>72</a:t>
            </a:fld>
            <a:endParaRPr lang="ja-JP" altLang="en-US" dirty="0"/>
          </a:p>
        </p:txBody>
      </p:sp>
      <p:pic>
        <p:nvPicPr>
          <p:cNvPr id="6" name="図 5">
            <a:extLst>
              <a:ext uri="{FF2B5EF4-FFF2-40B4-BE49-F238E27FC236}">
                <a16:creationId xmlns:a16="http://schemas.microsoft.com/office/drawing/2014/main" id="{E4694D2C-05A1-4143-B9A7-4D77765DFA36}"/>
              </a:ext>
            </a:extLst>
          </p:cNvPr>
          <p:cNvPicPr>
            <a:picLocks noChangeAspect="1"/>
          </p:cNvPicPr>
          <p:nvPr/>
        </p:nvPicPr>
        <p:blipFill rotWithShape="1">
          <a:blip r:embed="rId2">
            <a:extLst>
              <a:ext uri="{28A0092B-C50C-407E-A947-70E740481C1C}">
                <a14:useLocalDpi xmlns:a14="http://schemas.microsoft.com/office/drawing/2010/main" val="0"/>
              </a:ext>
            </a:extLst>
          </a:blip>
          <a:srcRect l="27032" t="27951" r="21781" b="22700"/>
          <a:stretch/>
        </p:blipFill>
        <p:spPr>
          <a:xfrm>
            <a:off x="2661482" y="2233887"/>
            <a:ext cx="6869036" cy="4139035"/>
          </a:xfrm>
          <a:prstGeom prst="rect">
            <a:avLst/>
          </a:prstGeom>
        </p:spPr>
      </p:pic>
      <p:sp>
        <p:nvSpPr>
          <p:cNvPr id="7" name="テキスト ボックス 6">
            <a:extLst>
              <a:ext uri="{FF2B5EF4-FFF2-40B4-BE49-F238E27FC236}">
                <a16:creationId xmlns:a16="http://schemas.microsoft.com/office/drawing/2014/main" id="{023E7719-AFCD-DF46-94B8-E2578ABEF856}"/>
              </a:ext>
            </a:extLst>
          </p:cNvPr>
          <p:cNvSpPr txBox="1"/>
          <p:nvPr/>
        </p:nvSpPr>
        <p:spPr>
          <a:xfrm>
            <a:off x="8163266" y="6098781"/>
            <a:ext cx="3580060" cy="261610"/>
          </a:xfrm>
          <a:prstGeom prst="rect">
            <a:avLst/>
          </a:prstGeom>
          <a:noFill/>
        </p:spPr>
        <p:txBody>
          <a:bodyPr wrap="square" rtlCol="0">
            <a:spAutoFit/>
          </a:bodyPr>
          <a:lstStyle/>
          <a:p>
            <a:pPr algn="r"/>
            <a:r>
              <a:rPr kumimoji="1" lang="ja-JP" altLang="en-US" sz="1100">
                <a:latin typeface="Hiragino Kaku Gothic Pro W3" panose="020B0300000000000000" pitchFamily="34" charset="-128"/>
                <a:ea typeface="Hiragino Kaku Gothic Pro W3" panose="020B0300000000000000" pitchFamily="34" charset="-128"/>
              </a:rPr>
              <a:t>出典：安宅和人</a:t>
            </a:r>
            <a:r>
              <a:rPr kumimoji="1" lang="en-US" altLang="ja-JP" sz="1100" dirty="0">
                <a:latin typeface="Hiragino Kaku Gothic Pro W3" panose="020B0300000000000000" pitchFamily="34" charset="-128"/>
                <a:ea typeface="Hiragino Kaku Gothic Pro W3" panose="020B0300000000000000" pitchFamily="34" charset="-128"/>
              </a:rPr>
              <a:t>『</a:t>
            </a:r>
            <a:r>
              <a:rPr kumimoji="1" lang="ja-JP" altLang="en-US" sz="1100">
                <a:latin typeface="Hiragino Kaku Gothic Pro W3" panose="020B0300000000000000" pitchFamily="34" charset="-128"/>
                <a:ea typeface="Hiragino Kaku Gothic Pro W3" panose="020B0300000000000000" pitchFamily="34" charset="-128"/>
              </a:rPr>
              <a:t>イシューからはじめよ</a:t>
            </a:r>
            <a:r>
              <a:rPr kumimoji="1" lang="en-US" altLang="ja-JP" sz="1100" dirty="0">
                <a:latin typeface="Hiragino Kaku Gothic Pro W3" panose="020B0300000000000000" pitchFamily="34" charset="-128"/>
                <a:ea typeface="Hiragino Kaku Gothic Pro W3" panose="020B0300000000000000" pitchFamily="34" charset="-128"/>
              </a:rPr>
              <a:t>』</a:t>
            </a:r>
            <a:endParaRPr kumimoji="1" lang="ja-JP" altLang="en-US" sz="1100" dirty="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43215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473F4-4A53-5AE3-2EDF-3315CF7AAECF}"/>
              </a:ext>
            </a:extLst>
          </p:cNvPr>
          <p:cNvSpPr>
            <a:spLocks noGrp="1"/>
          </p:cNvSpPr>
          <p:nvPr>
            <p:ph type="title"/>
          </p:nvPr>
        </p:nvSpPr>
        <p:spPr/>
        <p:txBody>
          <a:bodyPr/>
          <a:lstStyle/>
          <a:p>
            <a:r>
              <a:rPr kumimoji="1" lang="ja-JP" altLang="en-US"/>
              <a:t>ギャップを生み出す要因を洗い出して本質的な選択肢を把握するステップ</a:t>
            </a:r>
          </a:p>
        </p:txBody>
      </p:sp>
      <p:sp>
        <p:nvSpPr>
          <p:cNvPr id="3" name="コンテンツ プレースホルダー 2">
            <a:extLst>
              <a:ext uri="{FF2B5EF4-FFF2-40B4-BE49-F238E27FC236}">
                <a16:creationId xmlns:a16="http://schemas.microsoft.com/office/drawing/2014/main" id="{C7577BAD-E030-F01D-5839-438467940170}"/>
              </a:ext>
            </a:extLst>
          </p:cNvPr>
          <p:cNvSpPr>
            <a:spLocks noGrp="1"/>
          </p:cNvSpPr>
          <p:nvPr>
            <p:ph idx="1"/>
          </p:nvPr>
        </p:nvSpPr>
        <p:spPr/>
        <p:txBody>
          <a:bodyPr/>
          <a:lstStyle/>
          <a:p>
            <a:pPr marL="514350" indent="-514350">
              <a:buFont typeface="+mj-lt"/>
              <a:buAutoNum type="arabicPeriod"/>
            </a:pPr>
            <a:r>
              <a:rPr lang="ja-JP" altLang="en-US"/>
              <a:t>問題に関する情報収集</a:t>
            </a:r>
            <a:endParaRPr lang="en-US" altLang="ja-JP" dirty="0"/>
          </a:p>
          <a:p>
            <a:pPr marL="514350" indent="-514350">
              <a:buFont typeface="+mj-lt"/>
              <a:buAutoNum type="arabicPeriod"/>
            </a:pPr>
            <a:r>
              <a:rPr lang="en-US" altLang="ja-JP" b="1" dirty="0">
                <a:solidFill>
                  <a:srgbClr val="FF0000"/>
                </a:solidFill>
              </a:rPr>
              <a:t>MECE</a:t>
            </a:r>
            <a:r>
              <a:rPr lang="ja-JP" altLang="en-US" b="1">
                <a:solidFill>
                  <a:srgbClr val="FF0000"/>
                </a:solidFill>
              </a:rPr>
              <a:t>で考える</a:t>
            </a:r>
            <a:endParaRPr lang="en-US" altLang="ja-JP" b="1" dirty="0">
              <a:solidFill>
                <a:srgbClr val="FF0000"/>
              </a:solidFill>
            </a:endParaRPr>
          </a:p>
          <a:p>
            <a:pPr marL="514350" indent="-514350">
              <a:buFont typeface="+mj-lt"/>
              <a:buAutoNum type="arabicPeriod"/>
            </a:pPr>
            <a:r>
              <a:rPr lang="ja-JP" altLang="en-US"/>
              <a:t>ロジックツリーで構造化する</a:t>
            </a:r>
            <a:endParaRPr kumimoji="1" lang="ja-JP" altLang="en-US"/>
          </a:p>
        </p:txBody>
      </p:sp>
      <p:sp>
        <p:nvSpPr>
          <p:cNvPr id="4" name="スライド番号プレースホルダー 3">
            <a:extLst>
              <a:ext uri="{FF2B5EF4-FFF2-40B4-BE49-F238E27FC236}">
                <a16:creationId xmlns:a16="http://schemas.microsoft.com/office/drawing/2014/main" id="{1853EA34-68C0-E644-24C0-79E5736ED2BA}"/>
              </a:ext>
            </a:extLst>
          </p:cNvPr>
          <p:cNvSpPr>
            <a:spLocks noGrp="1"/>
          </p:cNvSpPr>
          <p:nvPr>
            <p:ph type="sldNum" sz="quarter" idx="4"/>
          </p:nvPr>
        </p:nvSpPr>
        <p:spPr/>
        <p:txBody>
          <a:bodyPr/>
          <a:lstStyle/>
          <a:p>
            <a:fld id="{C5CBEA7B-64A4-4354-845E-AE91C99E82B0}" type="slidenum">
              <a:rPr lang="ja-JP" altLang="en-US" smtClean="0"/>
              <a:pPr/>
              <a:t>73</a:t>
            </a:fld>
            <a:endParaRPr lang="ja-JP" altLang="en-US" dirty="0"/>
          </a:p>
        </p:txBody>
      </p:sp>
    </p:spTree>
    <p:extLst>
      <p:ext uri="{BB962C8B-B14F-4D97-AF65-F5344CB8AC3E}">
        <p14:creationId xmlns:p14="http://schemas.microsoft.com/office/powerpoint/2010/main" val="2469106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6747-C0B5-A648-A766-C3A373988D01}"/>
              </a:ext>
            </a:extLst>
          </p:cNvPr>
          <p:cNvSpPr>
            <a:spLocks noGrp="1"/>
          </p:cNvSpPr>
          <p:nvPr>
            <p:ph type="title"/>
          </p:nvPr>
        </p:nvSpPr>
        <p:spPr/>
        <p:txBody>
          <a:bodyPr/>
          <a:lstStyle/>
          <a:p>
            <a:r>
              <a:rPr lang="ja-JP" altLang="en-US"/>
              <a:t>ロジカルシンキングの基礎である</a:t>
            </a:r>
            <a:r>
              <a:rPr lang="en-US" altLang="ja-JP" dirty="0"/>
              <a:t>MECE</a:t>
            </a:r>
            <a:r>
              <a:rPr lang="ja-JP" altLang="en-US"/>
              <a:t>とは</a:t>
            </a:r>
            <a:endParaRPr kumimoji="1" lang="ja-JP" altLang="en-US"/>
          </a:p>
        </p:txBody>
      </p:sp>
      <p:sp>
        <p:nvSpPr>
          <p:cNvPr id="3" name="コンテンツ プレースホルダー 2">
            <a:extLst>
              <a:ext uri="{FF2B5EF4-FFF2-40B4-BE49-F238E27FC236}">
                <a16:creationId xmlns:a16="http://schemas.microsoft.com/office/drawing/2014/main" id="{95544D0C-C52D-2F45-A948-FF00ED6FC57F}"/>
              </a:ext>
            </a:extLst>
          </p:cNvPr>
          <p:cNvSpPr>
            <a:spLocks noGrp="1"/>
          </p:cNvSpPr>
          <p:nvPr>
            <p:ph idx="1"/>
          </p:nvPr>
        </p:nvSpPr>
        <p:spPr/>
        <p:txBody>
          <a:bodyPr/>
          <a:lstStyle/>
          <a:p>
            <a:r>
              <a:rPr kumimoji="1" lang="ja-JP" altLang="en-US"/>
              <a:t>ヌケモレなく、ダブりなく</a:t>
            </a:r>
            <a:endParaRPr kumimoji="1" lang="en-US" altLang="ja-JP" dirty="0"/>
          </a:p>
          <a:p>
            <a:pPr lvl="1"/>
            <a:r>
              <a:rPr kumimoji="1" lang="en-US" altLang="ja-JP" dirty="0"/>
              <a:t>MECE</a:t>
            </a:r>
            <a:r>
              <a:rPr kumimoji="1" lang="ja-JP" altLang="en-US"/>
              <a:t>を活用する</a:t>
            </a:r>
            <a:r>
              <a:rPr lang="ja-JP" altLang="en-US" sz="1200"/>
              <a:t>（</a:t>
            </a:r>
            <a:r>
              <a:rPr lang="en" altLang="ja-JP" sz="1200" b="1" dirty="0"/>
              <a:t>M</a:t>
            </a:r>
            <a:r>
              <a:rPr lang="en" altLang="ja-JP" sz="1200" dirty="0"/>
              <a:t>utually </a:t>
            </a:r>
            <a:r>
              <a:rPr lang="en" altLang="ja-JP" sz="1200" b="1" dirty="0"/>
              <a:t>E</a:t>
            </a:r>
            <a:r>
              <a:rPr lang="en" altLang="ja-JP" sz="1200" dirty="0"/>
              <a:t>xclusive, </a:t>
            </a:r>
            <a:r>
              <a:rPr lang="en" altLang="ja-JP" sz="1200" b="1" dirty="0"/>
              <a:t>C</a:t>
            </a:r>
            <a:r>
              <a:rPr lang="en" altLang="ja-JP" sz="1200" dirty="0"/>
              <a:t>ollectively </a:t>
            </a:r>
            <a:r>
              <a:rPr lang="en" altLang="ja-JP" sz="1200" b="1" dirty="0"/>
              <a:t>E</a:t>
            </a:r>
            <a:r>
              <a:rPr lang="en" altLang="ja-JP" sz="1200" dirty="0"/>
              <a:t>xhaustive</a:t>
            </a:r>
            <a:r>
              <a:rPr lang="ja-JP" altLang="en-US" sz="1200"/>
              <a:t>）</a:t>
            </a:r>
            <a:br>
              <a:rPr lang="en-US" altLang="ja-JP" sz="1200" dirty="0"/>
            </a:br>
            <a:endParaRPr lang="en-US" altLang="ja-JP" sz="1200" dirty="0"/>
          </a:p>
        </p:txBody>
      </p:sp>
      <p:sp>
        <p:nvSpPr>
          <p:cNvPr id="4" name="スライド番号プレースホルダー 3">
            <a:extLst>
              <a:ext uri="{FF2B5EF4-FFF2-40B4-BE49-F238E27FC236}">
                <a16:creationId xmlns:a16="http://schemas.microsoft.com/office/drawing/2014/main" id="{1735EE1B-5B4F-BA46-A760-AD1A21045D61}"/>
              </a:ext>
            </a:extLst>
          </p:cNvPr>
          <p:cNvSpPr>
            <a:spLocks noGrp="1"/>
          </p:cNvSpPr>
          <p:nvPr>
            <p:ph type="sldNum" sz="quarter" idx="4"/>
          </p:nvPr>
        </p:nvSpPr>
        <p:spPr/>
        <p:txBody>
          <a:bodyPr/>
          <a:lstStyle/>
          <a:p>
            <a:fld id="{C5CBEA7B-64A4-4354-845E-AE91C99E82B0}" type="slidenum">
              <a:rPr lang="ja-JP" altLang="en-US" smtClean="0"/>
              <a:pPr/>
              <a:t>74</a:t>
            </a:fld>
            <a:endParaRPr lang="ja-JP" altLang="en-US" dirty="0"/>
          </a:p>
        </p:txBody>
      </p:sp>
      <p:pic>
        <p:nvPicPr>
          <p:cNvPr id="7" name="図 6">
            <a:extLst>
              <a:ext uri="{FF2B5EF4-FFF2-40B4-BE49-F238E27FC236}">
                <a16:creationId xmlns:a16="http://schemas.microsoft.com/office/drawing/2014/main" id="{5423EC96-3935-24E3-BC8C-F8F061E39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398" y="1919328"/>
            <a:ext cx="7397204" cy="4152109"/>
          </a:xfrm>
          <a:prstGeom prst="rect">
            <a:avLst/>
          </a:prstGeom>
        </p:spPr>
      </p:pic>
      <p:sp>
        <p:nvSpPr>
          <p:cNvPr id="5" name="正方形/長方形 4">
            <a:extLst>
              <a:ext uri="{FF2B5EF4-FFF2-40B4-BE49-F238E27FC236}">
                <a16:creationId xmlns:a16="http://schemas.microsoft.com/office/drawing/2014/main" id="{98C3EED0-9E7A-2D1E-DAFB-7050BB93BD0A}"/>
              </a:ext>
            </a:extLst>
          </p:cNvPr>
          <p:cNvSpPr/>
          <p:nvPr/>
        </p:nvSpPr>
        <p:spPr>
          <a:xfrm>
            <a:off x="7378997" y="6121562"/>
            <a:ext cx="6096000" cy="261610"/>
          </a:xfrm>
          <a:prstGeom prst="rect">
            <a:avLst/>
          </a:prstGeom>
        </p:spPr>
        <p:txBody>
          <a:bodyPr>
            <a:spAutoFit/>
          </a:bodyPr>
          <a:lstStyle/>
          <a:p>
            <a:r>
              <a:rPr lang="ja-JP" altLang="en-US" sz="1100">
                <a:hlinkClick r:id="rId3"/>
              </a:rPr>
              <a:t>https://www.wantedly.com/companies/zein/post_articles/185530#_=_</a:t>
            </a:r>
            <a:endParaRPr lang="en-US" altLang="ja-JP" sz="1100" dirty="0"/>
          </a:p>
        </p:txBody>
      </p:sp>
    </p:spTree>
    <p:extLst>
      <p:ext uri="{BB962C8B-B14F-4D97-AF65-F5344CB8AC3E}">
        <p14:creationId xmlns:p14="http://schemas.microsoft.com/office/powerpoint/2010/main" val="422328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F722-6486-C564-7994-1DBF84F4BAD1}"/>
              </a:ext>
            </a:extLst>
          </p:cNvPr>
          <p:cNvSpPr>
            <a:spLocks noGrp="1"/>
          </p:cNvSpPr>
          <p:nvPr>
            <p:ph type="title"/>
          </p:nvPr>
        </p:nvSpPr>
        <p:spPr/>
        <p:txBody>
          <a:bodyPr/>
          <a:lstStyle/>
          <a:p>
            <a:r>
              <a:rPr kumimoji="1" lang="en-US" altLang="ja-JP" dirty="0"/>
              <a:t>MECE</a:t>
            </a:r>
            <a:r>
              <a:rPr lang="ja-JP" altLang="en-US"/>
              <a:t>じゃない例：ダブってないが、ヌケモレがある</a:t>
            </a:r>
            <a:endParaRPr kumimoji="1" lang="ja-JP" altLang="en-US"/>
          </a:p>
        </p:txBody>
      </p:sp>
      <p:sp>
        <p:nvSpPr>
          <p:cNvPr id="3" name="コンテンツ プレースホルダー 2">
            <a:extLst>
              <a:ext uri="{FF2B5EF4-FFF2-40B4-BE49-F238E27FC236}">
                <a16:creationId xmlns:a16="http://schemas.microsoft.com/office/drawing/2014/main" id="{16F1E09C-16F3-E2C1-ABAA-6FB37FBBF1F1}"/>
              </a:ext>
            </a:extLst>
          </p:cNvPr>
          <p:cNvSpPr>
            <a:spLocks noGrp="1"/>
          </p:cNvSpPr>
          <p:nvPr>
            <p:ph idx="1"/>
          </p:nvPr>
        </p:nvSpPr>
        <p:spPr/>
        <p:txBody>
          <a:bodyPr/>
          <a:lstStyle/>
          <a:p>
            <a:r>
              <a:rPr kumimoji="1" lang="ja-JP" altLang="en-US"/>
              <a:t>とある飲料のターゲット年代</a:t>
            </a:r>
          </a:p>
        </p:txBody>
      </p:sp>
      <p:sp>
        <p:nvSpPr>
          <p:cNvPr id="4" name="スライド番号プレースホルダー 3">
            <a:extLst>
              <a:ext uri="{FF2B5EF4-FFF2-40B4-BE49-F238E27FC236}">
                <a16:creationId xmlns:a16="http://schemas.microsoft.com/office/drawing/2014/main" id="{98844033-3819-DE51-6630-DBA2B6FBCA82}"/>
              </a:ext>
            </a:extLst>
          </p:cNvPr>
          <p:cNvSpPr>
            <a:spLocks noGrp="1"/>
          </p:cNvSpPr>
          <p:nvPr>
            <p:ph type="sldNum" sz="quarter" idx="4"/>
          </p:nvPr>
        </p:nvSpPr>
        <p:spPr/>
        <p:txBody>
          <a:bodyPr/>
          <a:lstStyle/>
          <a:p>
            <a:fld id="{C5CBEA7B-64A4-4354-845E-AE91C99E82B0}" type="slidenum">
              <a:rPr lang="ja-JP" altLang="en-US" smtClean="0"/>
              <a:pPr/>
              <a:t>75</a:t>
            </a:fld>
            <a:endParaRPr lang="ja-JP" altLang="en-US" dirty="0"/>
          </a:p>
        </p:txBody>
      </p:sp>
      <p:pic>
        <p:nvPicPr>
          <p:cNvPr id="4102" name="Picture 6">
            <a:extLst>
              <a:ext uri="{FF2B5EF4-FFF2-40B4-BE49-F238E27FC236}">
                <a16:creationId xmlns:a16="http://schemas.microsoft.com/office/drawing/2014/main" id="{63649249-16BD-3145-585A-4AE6F412E3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4286250" y="2420888"/>
            <a:ext cx="3619500" cy="245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44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F722-6486-C564-7994-1DBF84F4BAD1}"/>
              </a:ext>
            </a:extLst>
          </p:cNvPr>
          <p:cNvSpPr>
            <a:spLocks noGrp="1"/>
          </p:cNvSpPr>
          <p:nvPr>
            <p:ph type="title"/>
          </p:nvPr>
        </p:nvSpPr>
        <p:spPr/>
        <p:txBody>
          <a:bodyPr/>
          <a:lstStyle/>
          <a:p>
            <a:r>
              <a:rPr kumimoji="1" lang="en-US" altLang="ja-JP" dirty="0"/>
              <a:t>MECE</a:t>
            </a:r>
            <a:r>
              <a:rPr lang="ja-JP" altLang="en-US"/>
              <a:t>じゃない例：ダブってないが、ヌケモレがある</a:t>
            </a:r>
            <a:endParaRPr kumimoji="1" lang="ja-JP" altLang="en-US"/>
          </a:p>
        </p:txBody>
      </p:sp>
      <p:sp>
        <p:nvSpPr>
          <p:cNvPr id="3" name="コンテンツ プレースホルダー 2">
            <a:extLst>
              <a:ext uri="{FF2B5EF4-FFF2-40B4-BE49-F238E27FC236}">
                <a16:creationId xmlns:a16="http://schemas.microsoft.com/office/drawing/2014/main" id="{16F1E09C-16F3-E2C1-ABAA-6FB37FBBF1F1}"/>
              </a:ext>
            </a:extLst>
          </p:cNvPr>
          <p:cNvSpPr>
            <a:spLocks noGrp="1"/>
          </p:cNvSpPr>
          <p:nvPr>
            <p:ph idx="1"/>
          </p:nvPr>
        </p:nvSpPr>
        <p:spPr/>
        <p:txBody>
          <a:bodyPr/>
          <a:lstStyle/>
          <a:p>
            <a:r>
              <a:rPr kumimoji="1" lang="ja-JP" altLang="en-US"/>
              <a:t>とある飲料のターゲット年代</a:t>
            </a:r>
          </a:p>
        </p:txBody>
      </p:sp>
      <p:sp>
        <p:nvSpPr>
          <p:cNvPr id="4" name="スライド番号プレースホルダー 3">
            <a:extLst>
              <a:ext uri="{FF2B5EF4-FFF2-40B4-BE49-F238E27FC236}">
                <a16:creationId xmlns:a16="http://schemas.microsoft.com/office/drawing/2014/main" id="{98844033-3819-DE51-6630-DBA2B6FBCA82}"/>
              </a:ext>
            </a:extLst>
          </p:cNvPr>
          <p:cNvSpPr>
            <a:spLocks noGrp="1"/>
          </p:cNvSpPr>
          <p:nvPr>
            <p:ph type="sldNum" sz="quarter" idx="4"/>
          </p:nvPr>
        </p:nvSpPr>
        <p:spPr/>
        <p:txBody>
          <a:bodyPr/>
          <a:lstStyle/>
          <a:p>
            <a:fld id="{C5CBEA7B-64A4-4354-845E-AE91C99E82B0}" type="slidenum">
              <a:rPr lang="ja-JP" altLang="en-US" smtClean="0"/>
              <a:pPr/>
              <a:t>76</a:t>
            </a:fld>
            <a:endParaRPr lang="ja-JP" altLang="en-US" dirty="0"/>
          </a:p>
        </p:txBody>
      </p:sp>
      <p:pic>
        <p:nvPicPr>
          <p:cNvPr id="4102" name="Picture 6">
            <a:extLst>
              <a:ext uri="{FF2B5EF4-FFF2-40B4-BE49-F238E27FC236}">
                <a16:creationId xmlns:a16="http://schemas.microsoft.com/office/drawing/2014/main" id="{63649249-16BD-3145-585A-4AE6F412E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545495"/>
            <a:ext cx="7239000" cy="245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9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円/楕円 13">
            <a:extLst>
              <a:ext uri="{FF2B5EF4-FFF2-40B4-BE49-F238E27FC236}">
                <a16:creationId xmlns:a16="http://schemas.microsoft.com/office/drawing/2014/main" id="{571992E6-92CF-3606-5026-29749FDD81D6}"/>
              </a:ext>
            </a:extLst>
          </p:cNvPr>
          <p:cNvSpPr/>
          <p:nvPr/>
        </p:nvSpPr>
        <p:spPr>
          <a:xfrm>
            <a:off x="3719736" y="4149080"/>
            <a:ext cx="4464496" cy="1224136"/>
          </a:xfrm>
          <a:prstGeom prst="ellipse">
            <a:avLst/>
          </a:prstGeom>
          <a:solidFill>
            <a:schemeClr val="bg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400">
                <a:latin typeface="メイリオ" panose="020B0604030504040204" pitchFamily="50" charset="-128"/>
                <a:ea typeface="メイリオ" panose="020B0604030504040204" pitchFamily="50" charset="-128"/>
              </a:rPr>
              <a:t>サッカーが好きな人</a:t>
            </a:r>
            <a:endParaRPr kumimoji="1" lang="ja-JP" altLang="en-US" sz="1400"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16F1E09C-16F3-E2C1-ABAA-6FB37FBBF1F1}"/>
              </a:ext>
            </a:extLst>
          </p:cNvPr>
          <p:cNvSpPr>
            <a:spLocks noGrp="1"/>
          </p:cNvSpPr>
          <p:nvPr>
            <p:ph idx="1"/>
          </p:nvPr>
        </p:nvSpPr>
        <p:spPr/>
        <p:txBody>
          <a:bodyPr>
            <a:normAutofit/>
          </a:bodyPr>
          <a:lstStyle/>
          <a:p>
            <a:r>
              <a:rPr lang="ja-JP" altLang="en-US" sz="2400"/>
              <a:t>スポーツ中継を見る人</a:t>
            </a:r>
            <a:endParaRPr lang="ja-JP" altLang="en-US" sz="2400" dirty="0"/>
          </a:p>
        </p:txBody>
      </p:sp>
      <p:sp>
        <p:nvSpPr>
          <p:cNvPr id="2" name="タイトル 1">
            <a:extLst>
              <a:ext uri="{FF2B5EF4-FFF2-40B4-BE49-F238E27FC236}">
                <a16:creationId xmlns:a16="http://schemas.microsoft.com/office/drawing/2014/main" id="{4351F722-6486-C564-7994-1DBF84F4BAD1}"/>
              </a:ext>
            </a:extLst>
          </p:cNvPr>
          <p:cNvSpPr>
            <a:spLocks noGrp="1"/>
          </p:cNvSpPr>
          <p:nvPr>
            <p:ph type="title"/>
          </p:nvPr>
        </p:nvSpPr>
        <p:spPr/>
        <p:txBody>
          <a:bodyPr/>
          <a:lstStyle/>
          <a:p>
            <a:r>
              <a:rPr kumimoji="1" lang="en-US" altLang="ja-JP" dirty="0"/>
              <a:t>MECE</a:t>
            </a:r>
            <a:r>
              <a:rPr lang="ja-JP" altLang="en-US"/>
              <a:t>じゃない例：ヌケモレはないが、ダブっている</a:t>
            </a:r>
            <a:endParaRPr kumimoji="1" lang="ja-JP" altLang="en-US"/>
          </a:p>
        </p:txBody>
      </p:sp>
      <p:sp>
        <p:nvSpPr>
          <p:cNvPr id="4" name="スライド番号プレースホルダー 3">
            <a:extLst>
              <a:ext uri="{FF2B5EF4-FFF2-40B4-BE49-F238E27FC236}">
                <a16:creationId xmlns:a16="http://schemas.microsoft.com/office/drawing/2014/main" id="{98844033-3819-DE51-6630-DBA2B6FBCA82}"/>
              </a:ext>
            </a:extLst>
          </p:cNvPr>
          <p:cNvSpPr>
            <a:spLocks noGrp="1"/>
          </p:cNvSpPr>
          <p:nvPr>
            <p:ph type="sldNum" sz="quarter" idx="4"/>
          </p:nvPr>
        </p:nvSpPr>
        <p:spPr/>
        <p:txBody>
          <a:bodyPr/>
          <a:lstStyle/>
          <a:p>
            <a:fld id="{C5CBEA7B-64A4-4354-845E-AE91C99E82B0}" type="slidenum">
              <a:rPr lang="ja-JP" altLang="en-US" smtClean="0"/>
              <a:pPr/>
              <a:t>77</a:t>
            </a:fld>
            <a:endParaRPr lang="ja-JP" altLang="en-US" dirty="0"/>
          </a:p>
        </p:txBody>
      </p:sp>
      <p:cxnSp>
        <p:nvCxnSpPr>
          <p:cNvPr id="13" name="直線コネクタ 12">
            <a:extLst>
              <a:ext uri="{FF2B5EF4-FFF2-40B4-BE49-F238E27FC236}">
                <a16:creationId xmlns:a16="http://schemas.microsoft.com/office/drawing/2014/main" id="{A2C8A698-4215-3A47-5CE3-5BCBA08C807D}"/>
              </a:ext>
            </a:extLst>
          </p:cNvPr>
          <p:cNvCxnSpPr>
            <a:cxnSpLocks/>
          </p:cNvCxnSpPr>
          <p:nvPr/>
        </p:nvCxnSpPr>
        <p:spPr>
          <a:xfrm>
            <a:off x="5951984" y="2641038"/>
            <a:ext cx="0" cy="3432681"/>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8" name="テキスト ボックス 7">
            <a:extLst>
              <a:ext uri="{FF2B5EF4-FFF2-40B4-BE49-F238E27FC236}">
                <a16:creationId xmlns:a16="http://schemas.microsoft.com/office/drawing/2014/main" id="{E713F54F-19DE-F579-89CA-DB1D71E7595E}"/>
              </a:ext>
            </a:extLst>
          </p:cNvPr>
          <p:cNvSpPr txBox="1"/>
          <p:nvPr/>
        </p:nvSpPr>
        <p:spPr>
          <a:xfrm>
            <a:off x="4658956" y="2040433"/>
            <a:ext cx="2581156"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スポーツ中継を見る人</a:t>
            </a:r>
            <a:endParaRPr kumimoji="1" lang="ja-JP" altLang="en-US"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71B47F8-EFC9-4566-9F9E-68370623D7EB}"/>
              </a:ext>
            </a:extLst>
          </p:cNvPr>
          <p:cNvSpPr txBox="1"/>
          <p:nvPr/>
        </p:nvSpPr>
        <p:spPr>
          <a:xfrm>
            <a:off x="3645743" y="2724300"/>
            <a:ext cx="2031325"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スポーツをする人</a:t>
            </a:r>
            <a:endParaRPr kumimoji="1" lang="ja-JP" altLang="en-US"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838EDF02-0D93-9D60-5066-7ABC67EC7EC6}"/>
              </a:ext>
            </a:extLst>
          </p:cNvPr>
          <p:cNvSpPr txBox="1"/>
          <p:nvPr/>
        </p:nvSpPr>
        <p:spPr>
          <a:xfrm>
            <a:off x="6240017" y="2724300"/>
            <a:ext cx="2262158"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スポーツをしない人</a:t>
            </a: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F43AA06A-2A23-657E-239C-D51E745ECC61}"/>
              </a:ext>
            </a:extLst>
          </p:cNvPr>
          <p:cNvSpPr/>
          <p:nvPr/>
        </p:nvSpPr>
        <p:spPr>
          <a:xfrm>
            <a:off x="506034" y="5461442"/>
            <a:ext cx="10887000" cy="84355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a:t>ヌケモレはないが、スポーツをする人とスポーツをしない人の中にサッカー好きがいるので、</a:t>
            </a:r>
            <a:endParaRPr lang="en-US" altLang="ja-JP" dirty="0"/>
          </a:p>
          <a:p>
            <a:pPr algn="ctr"/>
            <a:r>
              <a:rPr lang="ja-JP" altLang="en-US"/>
              <a:t>ダブっている</a:t>
            </a:r>
            <a:endParaRPr lang="ja-JP" altLang="en-US" dirty="0"/>
          </a:p>
        </p:txBody>
      </p:sp>
    </p:spTree>
    <p:extLst>
      <p:ext uri="{BB962C8B-B14F-4D97-AF65-F5344CB8AC3E}">
        <p14:creationId xmlns:p14="http://schemas.microsoft.com/office/powerpoint/2010/main" val="312110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P spid="11"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8C79E-19DC-8ADF-EE53-D37182FC8545}"/>
              </a:ext>
            </a:extLst>
          </p:cNvPr>
          <p:cNvSpPr>
            <a:spLocks noGrp="1"/>
          </p:cNvSpPr>
          <p:nvPr>
            <p:ph type="title"/>
          </p:nvPr>
        </p:nvSpPr>
        <p:spPr/>
        <p:txBody>
          <a:bodyPr/>
          <a:lstStyle/>
          <a:p>
            <a:r>
              <a:rPr lang="en-US" altLang="ja-JP" dirty="0"/>
              <a:t>MECE</a:t>
            </a:r>
            <a:r>
              <a:rPr lang="ja-JP" altLang="en-US"/>
              <a:t>じゃない例：モレもあるしダブリもある</a:t>
            </a:r>
            <a:endParaRPr kumimoji="1" lang="ja-JP" altLang="en-US"/>
          </a:p>
        </p:txBody>
      </p:sp>
      <p:sp>
        <p:nvSpPr>
          <p:cNvPr id="3" name="コンテンツ プレースホルダー 2">
            <a:extLst>
              <a:ext uri="{FF2B5EF4-FFF2-40B4-BE49-F238E27FC236}">
                <a16:creationId xmlns:a16="http://schemas.microsoft.com/office/drawing/2014/main" id="{EE3344BC-DBA4-0E2F-47B9-0E3B25711BCF}"/>
              </a:ext>
            </a:extLst>
          </p:cNvPr>
          <p:cNvSpPr>
            <a:spLocks noGrp="1"/>
          </p:cNvSpPr>
          <p:nvPr>
            <p:ph idx="1"/>
          </p:nvPr>
        </p:nvSpPr>
        <p:spPr/>
        <p:txBody>
          <a:bodyPr>
            <a:normAutofit/>
          </a:bodyPr>
          <a:lstStyle/>
          <a:p>
            <a:r>
              <a:rPr kumimoji="1" lang="ja-JP" altLang="en-US" sz="2400"/>
              <a:t>この世にいる学生</a:t>
            </a:r>
          </a:p>
        </p:txBody>
      </p:sp>
      <p:sp>
        <p:nvSpPr>
          <p:cNvPr id="4" name="スライド番号プレースホルダー 3">
            <a:extLst>
              <a:ext uri="{FF2B5EF4-FFF2-40B4-BE49-F238E27FC236}">
                <a16:creationId xmlns:a16="http://schemas.microsoft.com/office/drawing/2014/main" id="{9E9008A5-C90E-F828-C63A-29413B30E43F}"/>
              </a:ext>
            </a:extLst>
          </p:cNvPr>
          <p:cNvSpPr>
            <a:spLocks noGrp="1"/>
          </p:cNvSpPr>
          <p:nvPr>
            <p:ph type="sldNum" sz="quarter" idx="4"/>
          </p:nvPr>
        </p:nvSpPr>
        <p:spPr/>
        <p:txBody>
          <a:bodyPr/>
          <a:lstStyle/>
          <a:p>
            <a:fld id="{C5CBEA7B-64A4-4354-845E-AE91C99E82B0}" type="slidenum">
              <a:rPr lang="ja-JP" altLang="en-US" smtClean="0"/>
              <a:pPr/>
              <a:t>78</a:t>
            </a:fld>
            <a:endParaRPr lang="ja-JP" altLang="en-US" dirty="0"/>
          </a:p>
        </p:txBody>
      </p:sp>
      <p:pic>
        <p:nvPicPr>
          <p:cNvPr id="11266" name="Picture 2">
            <a:extLst>
              <a:ext uri="{FF2B5EF4-FFF2-40B4-BE49-F238E27FC236}">
                <a16:creationId xmlns:a16="http://schemas.microsoft.com/office/drawing/2014/main" id="{0FFC853E-8D9D-3B73-D525-F84092C4E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126"/>
          <a:stretch/>
        </p:blipFill>
        <p:spPr bwMode="auto">
          <a:xfrm>
            <a:off x="2476500" y="2591037"/>
            <a:ext cx="5347692" cy="242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00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a:t>導入：太郎</a:t>
            </a:r>
            <a:r>
              <a:rPr lang="ja-JP" altLang="en-US" dirty="0"/>
              <a:t>と花子の会話</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7</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2626638"/>
            <a:ext cx="3384376" cy="1008112"/>
          </a:xfrm>
          <a:prstGeom prst="wedgeRectCallout">
            <a:avLst>
              <a:gd name="adj1" fmla="val 44865"/>
              <a:gd name="adj2" fmla="val 85755"/>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コンテンツ プレースホルダー 2">
            <a:extLst>
              <a:ext uri="{FF2B5EF4-FFF2-40B4-BE49-F238E27FC236}">
                <a16:creationId xmlns:a16="http://schemas.microsoft.com/office/drawing/2014/main" id="{87D79C2E-9259-487D-BB1A-EA87055EC69A}"/>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これ、何が問題ですか？</a:t>
            </a:r>
          </a:p>
        </p:txBody>
      </p:sp>
      <p:sp>
        <p:nvSpPr>
          <p:cNvPr id="11" name="テキスト ボックス 10">
            <a:extLst>
              <a:ext uri="{FF2B5EF4-FFF2-40B4-BE49-F238E27FC236}">
                <a16:creationId xmlns:a16="http://schemas.microsoft.com/office/drawing/2014/main" id="{961B9A5E-970A-4CDA-A434-6E107FCAA132}"/>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1700153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8C79E-19DC-8ADF-EE53-D37182FC8545}"/>
              </a:ext>
            </a:extLst>
          </p:cNvPr>
          <p:cNvSpPr>
            <a:spLocks noGrp="1"/>
          </p:cNvSpPr>
          <p:nvPr>
            <p:ph type="title"/>
          </p:nvPr>
        </p:nvSpPr>
        <p:spPr/>
        <p:txBody>
          <a:bodyPr/>
          <a:lstStyle/>
          <a:p>
            <a:r>
              <a:rPr lang="en-US" altLang="ja-JP" dirty="0"/>
              <a:t>MECE</a:t>
            </a:r>
            <a:r>
              <a:rPr lang="ja-JP" altLang="en-US"/>
              <a:t>じゃない例：モレもあるしダブリもある</a:t>
            </a:r>
            <a:endParaRPr kumimoji="1" lang="ja-JP" altLang="en-US"/>
          </a:p>
        </p:txBody>
      </p:sp>
      <p:sp>
        <p:nvSpPr>
          <p:cNvPr id="3" name="コンテンツ プレースホルダー 2">
            <a:extLst>
              <a:ext uri="{FF2B5EF4-FFF2-40B4-BE49-F238E27FC236}">
                <a16:creationId xmlns:a16="http://schemas.microsoft.com/office/drawing/2014/main" id="{EE3344BC-DBA4-0E2F-47B9-0E3B25711BCF}"/>
              </a:ext>
            </a:extLst>
          </p:cNvPr>
          <p:cNvSpPr>
            <a:spLocks noGrp="1"/>
          </p:cNvSpPr>
          <p:nvPr>
            <p:ph idx="1"/>
          </p:nvPr>
        </p:nvSpPr>
        <p:spPr/>
        <p:txBody>
          <a:bodyPr>
            <a:normAutofit/>
          </a:bodyPr>
          <a:lstStyle/>
          <a:p>
            <a:r>
              <a:rPr kumimoji="1" lang="ja-JP" altLang="en-US" sz="2400"/>
              <a:t>この世にいる学生</a:t>
            </a:r>
            <a:endParaRPr kumimoji="1" lang="en-US" altLang="ja-JP" sz="2400" dirty="0"/>
          </a:p>
          <a:p>
            <a:r>
              <a:rPr lang="ja-JP" altLang="en-US" sz="2400"/>
              <a:t>専門学生と大学生がヌケモレている</a:t>
            </a:r>
            <a:endParaRPr lang="en-US" altLang="ja-JP" sz="2400" dirty="0"/>
          </a:p>
          <a:p>
            <a:r>
              <a:rPr kumimoji="1" lang="ja-JP" altLang="en-US" sz="2400"/>
              <a:t>予備校生には中学生と高校生もいる</a:t>
            </a:r>
          </a:p>
        </p:txBody>
      </p:sp>
      <p:sp>
        <p:nvSpPr>
          <p:cNvPr id="4" name="スライド番号プレースホルダー 3">
            <a:extLst>
              <a:ext uri="{FF2B5EF4-FFF2-40B4-BE49-F238E27FC236}">
                <a16:creationId xmlns:a16="http://schemas.microsoft.com/office/drawing/2014/main" id="{9E9008A5-C90E-F828-C63A-29413B30E43F}"/>
              </a:ext>
            </a:extLst>
          </p:cNvPr>
          <p:cNvSpPr>
            <a:spLocks noGrp="1"/>
          </p:cNvSpPr>
          <p:nvPr>
            <p:ph type="sldNum" sz="quarter" idx="4"/>
          </p:nvPr>
        </p:nvSpPr>
        <p:spPr/>
        <p:txBody>
          <a:bodyPr/>
          <a:lstStyle/>
          <a:p>
            <a:fld id="{C5CBEA7B-64A4-4354-845E-AE91C99E82B0}" type="slidenum">
              <a:rPr lang="ja-JP" altLang="en-US" smtClean="0"/>
              <a:pPr/>
              <a:t>79</a:t>
            </a:fld>
            <a:endParaRPr lang="ja-JP" altLang="en-US" dirty="0"/>
          </a:p>
        </p:txBody>
      </p:sp>
      <p:pic>
        <p:nvPicPr>
          <p:cNvPr id="11266" name="Picture 2">
            <a:extLst>
              <a:ext uri="{FF2B5EF4-FFF2-40B4-BE49-F238E27FC236}">
                <a16:creationId xmlns:a16="http://schemas.microsoft.com/office/drawing/2014/main" id="{0FFC853E-8D9D-3B73-D525-F84092C4E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126"/>
          <a:stretch/>
        </p:blipFill>
        <p:spPr bwMode="auto">
          <a:xfrm>
            <a:off x="2476500" y="2591037"/>
            <a:ext cx="5347692"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FD5DE330-0A74-801C-B34D-E81FFA75E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591037"/>
            <a:ext cx="72390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88BD0DA-F021-BAF7-8ED1-4DDD8A8605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758"/>
          <a:stretch/>
        </p:blipFill>
        <p:spPr bwMode="auto">
          <a:xfrm>
            <a:off x="9666312" y="2591037"/>
            <a:ext cx="1899692" cy="2425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9904D44-C9F4-7114-37E4-8C9EE456E1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547" r="6148" b="84774"/>
          <a:stretch/>
        </p:blipFill>
        <p:spPr bwMode="auto">
          <a:xfrm>
            <a:off x="10062160" y="3619221"/>
            <a:ext cx="1107996" cy="36933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BAF1E94-066E-DFAA-CF8E-485BCC561DDF}"/>
              </a:ext>
            </a:extLst>
          </p:cNvPr>
          <p:cNvSpPr txBox="1"/>
          <p:nvPr/>
        </p:nvSpPr>
        <p:spPr>
          <a:xfrm>
            <a:off x="10082494" y="3649999"/>
            <a:ext cx="1005403" cy="338554"/>
          </a:xfrm>
          <a:prstGeom prst="rect">
            <a:avLst/>
          </a:prstGeom>
          <a:noFill/>
        </p:spPr>
        <p:txBody>
          <a:bodyPr wrap="none" rtlCol="0">
            <a:spAutoFit/>
          </a:bodyPr>
          <a:lstStyle/>
          <a:p>
            <a:r>
              <a:rPr kumimoji="1" lang="ja-JP" altLang="en-US" sz="1600">
                <a:solidFill>
                  <a:schemeClr val="bg1"/>
                </a:solidFill>
                <a:latin typeface="メイリオ" panose="020B0604030504040204" pitchFamily="50" charset="-128"/>
                <a:ea typeface="メイリオ" panose="020B0604030504040204" pitchFamily="50" charset="-128"/>
              </a:rPr>
              <a:t>専門学生</a:t>
            </a:r>
            <a:endParaRPr kumimoji="1" lang="ja-JP" altLang="en-US" sz="16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439311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6747-C0B5-A648-A766-C3A373988D01}"/>
              </a:ext>
            </a:extLst>
          </p:cNvPr>
          <p:cNvSpPr>
            <a:spLocks noGrp="1"/>
          </p:cNvSpPr>
          <p:nvPr>
            <p:ph type="title"/>
          </p:nvPr>
        </p:nvSpPr>
        <p:spPr/>
        <p:txBody>
          <a:bodyPr/>
          <a:lstStyle/>
          <a:p>
            <a:r>
              <a:rPr lang="ja-JP" altLang="en-US"/>
              <a:t>ロジカルシンキングの基礎：</a:t>
            </a:r>
            <a:r>
              <a:rPr lang="en-US" altLang="ja-JP" dirty="0"/>
              <a:t>MECE</a:t>
            </a:r>
            <a:r>
              <a:rPr lang="ja-JP" altLang="en-US"/>
              <a:t>で構造化する（再掲載）</a:t>
            </a:r>
            <a:endParaRPr kumimoji="1" lang="ja-JP" altLang="en-US"/>
          </a:p>
        </p:txBody>
      </p:sp>
      <p:sp>
        <p:nvSpPr>
          <p:cNvPr id="3" name="コンテンツ プレースホルダー 2">
            <a:extLst>
              <a:ext uri="{FF2B5EF4-FFF2-40B4-BE49-F238E27FC236}">
                <a16:creationId xmlns:a16="http://schemas.microsoft.com/office/drawing/2014/main" id="{95544D0C-C52D-2F45-A948-FF00ED6FC57F}"/>
              </a:ext>
            </a:extLst>
          </p:cNvPr>
          <p:cNvSpPr>
            <a:spLocks noGrp="1"/>
          </p:cNvSpPr>
          <p:nvPr>
            <p:ph idx="1"/>
          </p:nvPr>
        </p:nvSpPr>
        <p:spPr/>
        <p:txBody>
          <a:bodyPr/>
          <a:lstStyle/>
          <a:p>
            <a:r>
              <a:rPr kumimoji="1" lang="ja-JP" altLang="en-US"/>
              <a:t>ヌケモレなく、ダブりなく</a:t>
            </a:r>
            <a:endParaRPr kumimoji="1" lang="en-US" altLang="ja-JP" dirty="0"/>
          </a:p>
          <a:p>
            <a:pPr lvl="1"/>
            <a:r>
              <a:rPr kumimoji="1" lang="en-US" altLang="ja-JP" dirty="0"/>
              <a:t>MECE</a:t>
            </a:r>
            <a:r>
              <a:rPr kumimoji="1" lang="ja-JP" altLang="en-US"/>
              <a:t>を活用する</a:t>
            </a:r>
            <a:r>
              <a:rPr lang="ja-JP" altLang="en-US" sz="1200"/>
              <a:t>（</a:t>
            </a:r>
            <a:r>
              <a:rPr lang="en" altLang="ja-JP" sz="1200" b="1" dirty="0"/>
              <a:t>M</a:t>
            </a:r>
            <a:r>
              <a:rPr lang="en" altLang="ja-JP" sz="1200" dirty="0"/>
              <a:t>utually </a:t>
            </a:r>
            <a:r>
              <a:rPr lang="en" altLang="ja-JP" sz="1200" b="1" dirty="0"/>
              <a:t>E</a:t>
            </a:r>
            <a:r>
              <a:rPr lang="en" altLang="ja-JP" sz="1200" dirty="0"/>
              <a:t>xclusive, </a:t>
            </a:r>
            <a:r>
              <a:rPr lang="en" altLang="ja-JP" sz="1200" b="1" dirty="0"/>
              <a:t>C</a:t>
            </a:r>
            <a:r>
              <a:rPr lang="en" altLang="ja-JP" sz="1200" dirty="0"/>
              <a:t>ollectively </a:t>
            </a:r>
            <a:r>
              <a:rPr lang="en" altLang="ja-JP" sz="1200" b="1" dirty="0"/>
              <a:t>E</a:t>
            </a:r>
            <a:r>
              <a:rPr lang="en" altLang="ja-JP" sz="1200" dirty="0"/>
              <a:t>xhaustive</a:t>
            </a:r>
            <a:r>
              <a:rPr lang="ja-JP" altLang="en-US" sz="1200"/>
              <a:t>）</a:t>
            </a:r>
            <a:endParaRPr lang="en-US" altLang="ja-JP" dirty="0"/>
          </a:p>
        </p:txBody>
      </p:sp>
      <p:sp>
        <p:nvSpPr>
          <p:cNvPr id="4" name="スライド番号プレースホルダー 3">
            <a:extLst>
              <a:ext uri="{FF2B5EF4-FFF2-40B4-BE49-F238E27FC236}">
                <a16:creationId xmlns:a16="http://schemas.microsoft.com/office/drawing/2014/main" id="{1735EE1B-5B4F-BA46-A760-AD1A21045D61}"/>
              </a:ext>
            </a:extLst>
          </p:cNvPr>
          <p:cNvSpPr>
            <a:spLocks noGrp="1"/>
          </p:cNvSpPr>
          <p:nvPr>
            <p:ph type="sldNum" sz="quarter" idx="4"/>
          </p:nvPr>
        </p:nvSpPr>
        <p:spPr/>
        <p:txBody>
          <a:bodyPr/>
          <a:lstStyle/>
          <a:p>
            <a:fld id="{C5CBEA7B-64A4-4354-845E-AE91C99E82B0}" type="slidenum">
              <a:rPr lang="ja-JP" altLang="en-US" smtClean="0"/>
              <a:pPr/>
              <a:t>80</a:t>
            </a:fld>
            <a:endParaRPr lang="ja-JP" altLang="en-US" dirty="0"/>
          </a:p>
        </p:txBody>
      </p:sp>
      <p:pic>
        <p:nvPicPr>
          <p:cNvPr id="8" name="図 7">
            <a:extLst>
              <a:ext uri="{FF2B5EF4-FFF2-40B4-BE49-F238E27FC236}">
                <a16:creationId xmlns:a16="http://schemas.microsoft.com/office/drawing/2014/main" id="{1623B4C3-89F6-DF34-D62E-03B316EFD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398" y="1919328"/>
            <a:ext cx="7397204" cy="4152109"/>
          </a:xfrm>
          <a:prstGeom prst="rect">
            <a:avLst/>
          </a:prstGeom>
        </p:spPr>
      </p:pic>
    </p:spTree>
    <p:extLst>
      <p:ext uri="{BB962C8B-B14F-4D97-AF65-F5344CB8AC3E}">
        <p14:creationId xmlns:p14="http://schemas.microsoft.com/office/powerpoint/2010/main" val="3601492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6747-C0B5-A648-A766-C3A373988D01}"/>
              </a:ext>
            </a:extLst>
          </p:cNvPr>
          <p:cNvSpPr>
            <a:spLocks noGrp="1"/>
          </p:cNvSpPr>
          <p:nvPr>
            <p:ph type="title"/>
          </p:nvPr>
        </p:nvSpPr>
        <p:spPr/>
        <p:txBody>
          <a:bodyPr/>
          <a:lstStyle/>
          <a:p>
            <a:r>
              <a:rPr lang="en-US" altLang="ja-JP" dirty="0"/>
              <a:t>MECE</a:t>
            </a:r>
            <a:r>
              <a:rPr lang="ja-JP" altLang="en-US"/>
              <a:t>のポイント</a:t>
            </a:r>
            <a:endParaRPr kumimoji="1" lang="ja-JP" altLang="en-US"/>
          </a:p>
        </p:txBody>
      </p:sp>
      <p:sp>
        <p:nvSpPr>
          <p:cNvPr id="3" name="コンテンツ プレースホルダー 2">
            <a:extLst>
              <a:ext uri="{FF2B5EF4-FFF2-40B4-BE49-F238E27FC236}">
                <a16:creationId xmlns:a16="http://schemas.microsoft.com/office/drawing/2014/main" id="{95544D0C-C52D-2F45-A948-FF00ED6FC57F}"/>
              </a:ext>
            </a:extLst>
          </p:cNvPr>
          <p:cNvSpPr>
            <a:spLocks noGrp="1"/>
          </p:cNvSpPr>
          <p:nvPr>
            <p:ph idx="1"/>
          </p:nvPr>
        </p:nvSpPr>
        <p:spPr/>
        <p:txBody>
          <a:bodyPr/>
          <a:lstStyle/>
          <a:p>
            <a:r>
              <a:rPr kumimoji="1" lang="en-US" altLang="ja-JP" dirty="0"/>
              <a:t>MECE</a:t>
            </a:r>
            <a:r>
              <a:rPr kumimoji="1" lang="ja-JP" altLang="en-US"/>
              <a:t>でよく使う分け方を覚えておくと思考が早くなる</a:t>
            </a:r>
            <a:endParaRPr kumimoji="1" lang="en-US" altLang="ja-JP" dirty="0"/>
          </a:p>
          <a:p>
            <a:pPr lvl="1"/>
            <a:r>
              <a:rPr lang="ja-JP" altLang="en-US"/>
              <a:t>因数分解：「</a:t>
            </a:r>
            <a:r>
              <a:rPr lang="en-US" altLang="ja-JP" dirty="0"/>
              <a:t>10 </a:t>
            </a:r>
            <a:r>
              <a:rPr lang="ja-JP" altLang="en-US"/>
              <a:t>＝</a:t>
            </a:r>
            <a:r>
              <a:rPr lang="en-US" altLang="ja-JP" dirty="0"/>
              <a:t> 5 × 2</a:t>
            </a:r>
            <a:r>
              <a:rPr lang="ja-JP" altLang="en-US"/>
              <a:t>」「売上＝客数✖️平均単価」</a:t>
            </a:r>
          </a:p>
          <a:p>
            <a:pPr lvl="1"/>
            <a:r>
              <a:rPr kumimoji="1" lang="ja-JP" altLang="en-US"/>
              <a:t>対立構造</a:t>
            </a:r>
            <a:r>
              <a:rPr lang="ja-JP" altLang="en-US"/>
              <a:t>：「男＋女＋その他」「有能＋無能」「広告＋広告以外」</a:t>
            </a:r>
            <a:endParaRPr lang="en-US" altLang="ja-JP" b="1" dirty="0">
              <a:solidFill>
                <a:srgbClr val="FF0000"/>
              </a:solidFill>
            </a:endParaRPr>
          </a:p>
        </p:txBody>
      </p:sp>
      <p:sp>
        <p:nvSpPr>
          <p:cNvPr id="4" name="スライド番号プレースホルダー 3">
            <a:extLst>
              <a:ext uri="{FF2B5EF4-FFF2-40B4-BE49-F238E27FC236}">
                <a16:creationId xmlns:a16="http://schemas.microsoft.com/office/drawing/2014/main" id="{1735EE1B-5B4F-BA46-A760-AD1A21045D61}"/>
              </a:ext>
            </a:extLst>
          </p:cNvPr>
          <p:cNvSpPr>
            <a:spLocks noGrp="1"/>
          </p:cNvSpPr>
          <p:nvPr>
            <p:ph type="sldNum" sz="quarter" idx="4"/>
          </p:nvPr>
        </p:nvSpPr>
        <p:spPr/>
        <p:txBody>
          <a:bodyPr/>
          <a:lstStyle/>
          <a:p>
            <a:fld id="{C5CBEA7B-64A4-4354-845E-AE91C99E82B0}" type="slidenum">
              <a:rPr lang="ja-JP" altLang="en-US" smtClean="0"/>
              <a:pPr/>
              <a:t>81</a:t>
            </a:fld>
            <a:endParaRPr lang="ja-JP" altLang="en-US" dirty="0"/>
          </a:p>
        </p:txBody>
      </p:sp>
    </p:spTree>
    <p:extLst>
      <p:ext uri="{BB962C8B-B14F-4D97-AF65-F5344CB8AC3E}">
        <p14:creationId xmlns:p14="http://schemas.microsoft.com/office/powerpoint/2010/main" val="15764589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E60B3-260F-FA4F-9F3C-C83ABD702718}"/>
              </a:ext>
            </a:extLst>
          </p:cNvPr>
          <p:cNvSpPr>
            <a:spLocks noGrp="1"/>
          </p:cNvSpPr>
          <p:nvPr>
            <p:ph type="title"/>
          </p:nvPr>
        </p:nvSpPr>
        <p:spPr/>
        <p:txBody>
          <a:bodyPr/>
          <a:lstStyle/>
          <a:p>
            <a:r>
              <a:rPr kumimoji="1" lang="ja-JP" altLang="en-US"/>
              <a:t>対立構造の事例：</a:t>
            </a:r>
            <a:r>
              <a:rPr kumimoji="1" lang="en-US" altLang="ja-JP" dirty="0"/>
              <a:t>MECE</a:t>
            </a:r>
            <a:r>
              <a:rPr kumimoji="1" lang="ja-JP" altLang="en-US"/>
              <a:t>の帝王</a:t>
            </a:r>
          </a:p>
        </p:txBody>
      </p:sp>
      <p:sp>
        <p:nvSpPr>
          <p:cNvPr id="3" name="コンテンツ プレースホルダー 2">
            <a:extLst>
              <a:ext uri="{FF2B5EF4-FFF2-40B4-BE49-F238E27FC236}">
                <a16:creationId xmlns:a16="http://schemas.microsoft.com/office/drawing/2014/main" id="{3E9CE6F8-1355-E245-B8FB-C9E1D2646EFA}"/>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58C122B-2A1F-014E-BED7-42310DFFDE8D}"/>
              </a:ext>
            </a:extLst>
          </p:cNvPr>
          <p:cNvSpPr>
            <a:spLocks noGrp="1"/>
          </p:cNvSpPr>
          <p:nvPr>
            <p:ph type="sldNum" sz="quarter" idx="4"/>
          </p:nvPr>
        </p:nvSpPr>
        <p:spPr/>
        <p:txBody>
          <a:bodyPr/>
          <a:lstStyle/>
          <a:p>
            <a:fld id="{C5CBEA7B-64A4-4354-845E-AE91C99E82B0}" type="slidenum">
              <a:rPr lang="ja-JP" altLang="en-US" smtClean="0"/>
              <a:pPr/>
              <a:t>82</a:t>
            </a:fld>
            <a:endParaRPr lang="ja-JP" altLang="en-US" dirty="0"/>
          </a:p>
        </p:txBody>
      </p:sp>
      <p:pic>
        <p:nvPicPr>
          <p:cNvPr id="5" name="Picture 2" descr="俺か、俺以外か。 ローランドという生き方【電子特典付】 | ROLAND | 趣味・実用 | Kindleストア | Amazon">
            <a:extLst>
              <a:ext uri="{FF2B5EF4-FFF2-40B4-BE49-F238E27FC236}">
                <a16:creationId xmlns:a16="http://schemas.microsoft.com/office/drawing/2014/main" id="{13C433CF-0D06-624F-9C2F-8553B14EF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633" y="781719"/>
            <a:ext cx="4102734" cy="5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44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F4DD3-5E6D-4894-B8A4-22767860F387}"/>
              </a:ext>
            </a:extLst>
          </p:cNvPr>
          <p:cNvSpPr>
            <a:spLocks noGrp="1"/>
          </p:cNvSpPr>
          <p:nvPr>
            <p:ph type="title"/>
          </p:nvPr>
        </p:nvSpPr>
        <p:spPr/>
        <p:txBody>
          <a:bodyPr/>
          <a:lstStyle/>
          <a:p>
            <a:r>
              <a:rPr kumimoji="1" lang="en-US" altLang="ja-JP" dirty="0"/>
              <a:t>MECE</a:t>
            </a:r>
            <a:r>
              <a:rPr lang="ja-JP" altLang="en-US"/>
              <a:t>トレーニング</a:t>
            </a:r>
            <a:r>
              <a:rPr kumimoji="1" lang="en-US" altLang="ja-JP" dirty="0"/>
              <a:t>①</a:t>
            </a:r>
            <a:r>
              <a:rPr kumimoji="1" lang="ja-JP" altLang="en-US"/>
              <a:t>：</a:t>
            </a:r>
            <a:r>
              <a:rPr kumimoji="1" lang="en-US" altLang="ja-JP" dirty="0"/>
              <a:t>MECE</a:t>
            </a:r>
            <a:r>
              <a:rPr kumimoji="1" lang="ja-JP" altLang="en-US"/>
              <a:t>に因数分解する</a:t>
            </a:r>
            <a:endParaRPr kumimoji="1" lang="ja-JP" altLang="en-US" dirty="0"/>
          </a:p>
        </p:txBody>
      </p:sp>
      <p:sp>
        <p:nvSpPr>
          <p:cNvPr id="3" name="コンテンツ プレースホルダー 2">
            <a:extLst>
              <a:ext uri="{FF2B5EF4-FFF2-40B4-BE49-F238E27FC236}">
                <a16:creationId xmlns:a16="http://schemas.microsoft.com/office/drawing/2014/main" id="{8EE96986-8C7A-4B1A-8DB5-78AF0371D6F2}"/>
              </a:ext>
            </a:extLst>
          </p:cNvPr>
          <p:cNvSpPr>
            <a:spLocks noGrp="1"/>
          </p:cNvSpPr>
          <p:nvPr>
            <p:ph idx="1"/>
          </p:nvPr>
        </p:nvSpPr>
        <p:spPr/>
        <p:txBody>
          <a:bodyPr/>
          <a:lstStyle/>
          <a:p>
            <a:r>
              <a:rPr kumimoji="1" lang="ja-JP" altLang="en-US"/>
              <a:t>考えられる原因を分解</a:t>
            </a:r>
            <a:r>
              <a:rPr kumimoji="1" lang="ja-JP" altLang="en-US" dirty="0"/>
              <a:t>して</a:t>
            </a:r>
            <a:r>
              <a:rPr kumimoji="1" lang="ja-JP" altLang="en-US"/>
              <a:t>みましょう。（第二階層までで</a:t>
            </a:r>
            <a:r>
              <a:rPr kumimoji="1" lang="en-US" altLang="ja-JP" dirty="0"/>
              <a:t>OK</a:t>
            </a:r>
            <a:r>
              <a:rPr kumimoji="1" lang="ja-JP" altLang="en-US"/>
              <a:t>）</a:t>
            </a:r>
            <a:endParaRPr kumimoji="1" lang="ja-JP" altLang="en-US" dirty="0"/>
          </a:p>
        </p:txBody>
      </p:sp>
      <p:sp>
        <p:nvSpPr>
          <p:cNvPr id="4" name="スライド番号プレースホルダー 3">
            <a:extLst>
              <a:ext uri="{FF2B5EF4-FFF2-40B4-BE49-F238E27FC236}">
                <a16:creationId xmlns:a16="http://schemas.microsoft.com/office/drawing/2014/main" id="{28E42447-2B61-40FD-8162-3FC772E1DBA3}"/>
              </a:ext>
            </a:extLst>
          </p:cNvPr>
          <p:cNvSpPr>
            <a:spLocks noGrp="1"/>
          </p:cNvSpPr>
          <p:nvPr>
            <p:ph type="sldNum" sz="quarter" idx="4"/>
          </p:nvPr>
        </p:nvSpPr>
        <p:spPr/>
        <p:txBody>
          <a:bodyPr/>
          <a:lstStyle/>
          <a:p>
            <a:fld id="{C5CBEA7B-64A4-4354-845E-AE91C99E82B0}" type="slidenum">
              <a:rPr lang="ja-JP" altLang="en-US" smtClean="0"/>
              <a:pPr/>
              <a:t>83</a:t>
            </a:fld>
            <a:endParaRPr lang="ja-JP" altLang="en-US" dirty="0"/>
          </a:p>
        </p:txBody>
      </p:sp>
      <p:sp>
        <p:nvSpPr>
          <p:cNvPr id="21" name="テキスト ボックス 20">
            <a:extLst>
              <a:ext uri="{FF2B5EF4-FFF2-40B4-BE49-F238E27FC236}">
                <a16:creationId xmlns:a16="http://schemas.microsoft.com/office/drawing/2014/main" id="{E2750748-71F1-4BE6-9CC2-C4B5C4A8FE79}"/>
              </a:ext>
            </a:extLst>
          </p:cNvPr>
          <p:cNvSpPr txBox="1"/>
          <p:nvPr/>
        </p:nvSpPr>
        <p:spPr>
          <a:xfrm>
            <a:off x="4924045" y="1988840"/>
            <a:ext cx="2343910" cy="369332"/>
          </a:xfrm>
          <a:prstGeom prst="rect">
            <a:avLst/>
          </a:prstGeom>
          <a:noFill/>
        </p:spPr>
        <p:txBody>
          <a:bodyPr wrap="none" rtlCol="0">
            <a:spAutoFit/>
          </a:bodyPr>
          <a:lstStyle/>
          <a:p>
            <a:pPr algn="ctr"/>
            <a:r>
              <a:rPr lang="en-US" altLang="ja-JP" u="sng" dirty="0">
                <a:latin typeface="Yu Gothic" panose="020B0400000000000000" pitchFamily="34" charset="-128"/>
                <a:ea typeface="Yu Gothic" panose="020B0400000000000000" pitchFamily="34" charset="-128"/>
              </a:rPr>
              <a:t>CV</a:t>
            </a:r>
            <a:r>
              <a:rPr lang="ja-JP" altLang="en-US" u="sng" dirty="0">
                <a:latin typeface="Yu Gothic" panose="020B0400000000000000" pitchFamily="34" charset="-128"/>
                <a:ea typeface="Yu Gothic" panose="020B0400000000000000" pitchFamily="34" charset="-128"/>
              </a:rPr>
              <a:t>数が下がってきた</a:t>
            </a:r>
          </a:p>
        </p:txBody>
      </p:sp>
      <p:sp>
        <p:nvSpPr>
          <p:cNvPr id="22" name="正方形/長方形 21">
            <a:extLst>
              <a:ext uri="{FF2B5EF4-FFF2-40B4-BE49-F238E27FC236}">
                <a16:creationId xmlns:a16="http://schemas.microsoft.com/office/drawing/2014/main" id="{8CB30590-E8B3-4BAD-884B-C0A2CCE58B0A}"/>
              </a:ext>
            </a:extLst>
          </p:cNvPr>
          <p:cNvSpPr/>
          <p:nvPr/>
        </p:nvSpPr>
        <p:spPr>
          <a:xfrm>
            <a:off x="4023945" y="2708920"/>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23" name="正方形/長方形 22">
            <a:extLst>
              <a:ext uri="{FF2B5EF4-FFF2-40B4-BE49-F238E27FC236}">
                <a16:creationId xmlns:a16="http://schemas.microsoft.com/office/drawing/2014/main" id="{51EA6B8B-5200-469C-90B7-024132DB5675}"/>
              </a:ext>
            </a:extLst>
          </p:cNvPr>
          <p:cNvSpPr/>
          <p:nvPr/>
        </p:nvSpPr>
        <p:spPr>
          <a:xfrm>
            <a:off x="6301007" y="2708920"/>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cxnSp>
        <p:nvCxnSpPr>
          <p:cNvPr id="25" name="コネクタ: カギ線 24">
            <a:extLst>
              <a:ext uri="{FF2B5EF4-FFF2-40B4-BE49-F238E27FC236}">
                <a16:creationId xmlns:a16="http://schemas.microsoft.com/office/drawing/2014/main" id="{26426B90-C159-49CB-8197-D057E61ACAE6}"/>
              </a:ext>
            </a:extLst>
          </p:cNvPr>
          <p:cNvCxnSpPr>
            <a:cxnSpLocks/>
            <a:stCxn id="21" idx="2"/>
            <a:endCxn id="22" idx="0"/>
          </p:cNvCxnSpPr>
          <p:nvPr/>
        </p:nvCxnSpPr>
        <p:spPr>
          <a:xfrm rot="5400000">
            <a:off x="5334649" y="1947570"/>
            <a:ext cx="350748" cy="1171955"/>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7" name="コネクタ: カギ線 26">
            <a:extLst>
              <a:ext uri="{FF2B5EF4-FFF2-40B4-BE49-F238E27FC236}">
                <a16:creationId xmlns:a16="http://schemas.microsoft.com/office/drawing/2014/main" id="{3A003D62-B498-4092-AE55-B09542B10EAB}"/>
              </a:ext>
            </a:extLst>
          </p:cNvPr>
          <p:cNvCxnSpPr>
            <a:cxnSpLocks/>
            <a:stCxn id="21" idx="2"/>
            <a:endCxn id="23" idx="0"/>
          </p:cNvCxnSpPr>
          <p:nvPr/>
        </p:nvCxnSpPr>
        <p:spPr>
          <a:xfrm rot="16200000" flipH="1">
            <a:off x="6473179" y="1980993"/>
            <a:ext cx="350748" cy="110510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40436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F4DD3-5E6D-4894-B8A4-22767860F387}"/>
              </a:ext>
            </a:extLst>
          </p:cNvPr>
          <p:cNvSpPr>
            <a:spLocks noGrp="1"/>
          </p:cNvSpPr>
          <p:nvPr>
            <p:ph type="title"/>
          </p:nvPr>
        </p:nvSpPr>
        <p:spPr/>
        <p:txBody>
          <a:bodyPr/>
          <a:lstStyle/>
          <a:p>
            <a:r>
              <a:rPr lang="en-US" altLang="ja-JP" dirty="0"/>
              <a:t>MECE</a:t>
            </a:r>
            <a:r>
              <a:rPr lang="ja-JP" altLang="en-US"/>
              <a:t>トレーニング</a:t>
            </a:r>
            <a:r>
              <a:rPr lang="en-US" altLang="ja-JP" dirty="0"/>
              <a:t>①</a:t>
            </a:r>
            <a:r>
              <a:rPr lang="ja-JP" altLang="en-US"/>
              <a:t>：</a:t>
            </a:r>
            <a:r>
              <a:rPr lang="en-US" altLang="ja-JP" dirty="0"/>
              <a:t>MECE</a:t>
            </a:r>
            <a:r>
              <a:rPr lang="ja-JP" altLang="en-US"/>
              <a:t>に因数分解した例</a:t>
            </a:r>
            <a:endParaRPr kumimoji="1" lang="ja-JP" altLang="en-US" dirty="0"/>
          </a:p>
        </p:txBody>
      </p:sp>
      <p:sp>
        <p:nvSpPr>
          <p:cNvPr id="3" name="コンテンツ プレースホルダー 2">
            <a:extLst>
              <a:ext uri="{FF2B5EF4-FFF2-40B4-BE49-F238E27FC236}">
                <a16:creationId xmlns:a16="http://schemas.microsoft.com/office/drawing/2014/main" id="{8EE96986-8C7A-4B1A-8DB5-78AF0371D6F2}"/>
              </a:ext>
            </a:extLst>
          </p:cNvPr>
          <p:cNvSpPr>
            <a:spLocks noGrp="1"/>
          </p:cNvSpPr>
          <p:nvPr>
            <p:ph idx="1"/>
          </p:nvPr>
        </p:nvSpPr>
        <p:spPr/>
        <p:txBody>
          <a:bodyPr/>
          <a:lstStyle/>
          <a:p>
            <a:r>
              <a:rPr kumimoji="1" lang="ja-JP" altLang="en-US" dirty="0"/>
              <a:t>考えられる原因を分解してみましょう。</a:t>
            </a:r>
          </a:p>
        </p:txBody>
      </p:sp>
      <p:sp>
        <p:nvSpPr>
          <p:cNvPr id="4" name="スライド番号プレースホルダー 3">
            <a:extLst>
              <a:ext uri="{FF2B5EF4-FFF2-40B4-BE49-F238E27FC236}">
                <a16:creationId xmlns:a16="http://schemas.microsoft.com/office/drawing/2014/main" id="{28E42447-2B61-40FD-8162-3FC772E1DBA3}"/>
              </a:ext>
            </a:extLst>
          </p:cNvPr>
          <p:cNvSpPr>
            <a:spLocks noGrp="1"/>
          </p:cNvSpPr>
          <p:nvPr>
            <p:ph type="sldNum" sz="quarter" idx="4"/>
          </p:nvPr>
        </p:nvSpPr>
        <p:spPr/>
        <p:txBody>
          <a:bodyPr/>
          <a:lstStyle/>
          <a:p>
            <a:fld id="{C5CBEA7B-64A4-4354-845E-AE91C99E82B0}" type="slidenum">
              <a:rPr lang="ja-JP" altLang="en-US" smtClean="0"/>
              <a:pPr/>
              <a:t>84</a:t>
            </a:fld>
            <a:endParaRPr lang="ja-JP" altLang="en-US" dirty="0"/>
          </a:p>
        </p:txBody>
      </p:sp>
      <p:sp>
        <p:nvSpPr>
          <p:cNvPr id="21" name="テキスト ボックス 20">
            <a:extLst>
              <a:ext uri="{FF2B5EF4-FFF2-40B4-BE49-F238E27FC236}">
                <a16:creationId xmlns:a16="http://schemas.microsoft.com/office/drawing/2014/main" id="{E2750748-71F1-4BE6-9CC2-C4B5C4A8FE79}"/>
              </a:ext>
            </a:extLst>
          </p:cNvPr>
          <p:cNvSpPr txBox="1"/>
          <p:nvPr/>
        </p:nvSpPr>
        <p:spPr>
          <a:xfrm>
            <a:off x="4924045" y="1988840"/>
            <a:ext cx="2343910" cy="369332"/>
          </a:xfrm>
          <a:prstGeom prst="rect">
            <a:avLst/>
          </a:prstGeom>
          <a:noFill/>
        </p:spPr>
        <p:txBody>
          <a:bodyPr wrap="none" rtlCol="0">
            <a:spAutoFit/>
          </a:bodyPr>
          <a:lstStyle/>
          <a:p>
            <a:pPr algn="ctr"/>
            <a:r>
              <a:rPr lang="en-US" altLang="ja-JP" u="sng" dirty="0">
                <a:latin typeface="Yu Gothic" panose="020B0400000000000000" pitchFamily="34" charset="-128"/>
                <a:ea typeface="Yu Gothic" panose="020B0400000000000000" pitchFamily="34" charset="-128"/>
              </a:rPr>
              <a:t>CV</a:t>
            </a:r>
            <a:r>
              <a:rPr lang="ja-JP" altLang="en-US" u="sng" dirty="0">
                <a:latin typeface="Yu Gothic" panose="020B0400000000000000" pitchFamily="34" charset="-128"/>
                <a:ea typeface="Yu Gothic" panose="020B0400000000000000" pitchFamily="34" charset="-128"/>
              </a:rPr>
              <a:t>数が下がってきた</a:t>
            </a:r>
          </a:p>
        </p:txBody>
      </p:sp>
      <p:sp>
        <p:nvSpPr>
          <p:cNvPr id="22" name="正方形/長方形 21">
            <a:extLst>
              <a:ext uri="{FF2B5EF4-FFF2-40B4-BE49-F238E27FC236}">
                <a16:creationId xmlns:a16="http://schemas.microsoft.com/office/drawing/2014/main" id="{8CB30590-E8B3-4BAD-884B-C0A2CCE58B0A}"/>
              </a:ext>
            </a:extLst>
          </p:cNvPr>
          <p:cNvSpPr/>
          <p:nvPr/>
        </p:nvSpPr>
        <p:spPr>
          <a:xfrm>
            <a:off x="4023945" y="2708922"/>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クリック数</a:t>
            </a:r>
            <a:endParaRPr lang="ja-JP" altLang="en-US" sz="1400" dirty="0">
              <a:latin typeface="Yu Gothic" panose="020B0400000000000000" pitchFamily="34" charset="-128"/>
              <a:ea typeface="Yu Gothic" panose="020B0400000000000000" pitchFamily="34" charset="-128"/>
            </a:endParaRPr>
          </a:p>
        </p:txBody>
      </p:sp>
      <p:sp>
        <p:nvSpPr>
          <p:cNvPr id="23" name="正方形/長方形 22">
            <a:extLst>
              <a:ext uri="{FF2B5EF4-FFF2-40B4-BE49-F238E27FC236}">
                <a16:creationId xmlns:a16="http://schemas.microsoft.com/office/drawing/2014/main" id="{51EA6B8B-5200-469C-90B7-024132DB5675}"/>
              </a:ext>
            </a:extLst>
          </p:cNvPr>
          <p:cNvSpPr/>
          <p:nvPr/>
        </p:nvSpPr>
        <p:spPr>
          <a:xfrm>
            <a:off x="6289812" y="2708922"/>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Yu Gothic" panose="020B0400000000000000" pitchFamily="34" charset="-128"/>
                <a:ea typeface="Yu Gothic" panose="020B0400000000000000" pitchFamily="34" charset="-128"/>
              </a:rPr>
              <a:t>CVR</a:t>
            </a:r>
            <a:endParaRPr lang="ja-JP" altLang="en-US" sz="1400" dirty="0">
              <a:latin typeface="Yu Gothic" panose="020B0400000000000000" pitchFamily="34" charset="-128"/>
              <a:ea typeface="Yu Gothic" panose="020B0400000000000000" pitchFamily="34" charset="-128"/>
            </a:endParaRPr>
          </a:p>
        </p:txBody>
      </p:sp>
      <p:cxnSp>
        <p:nvCxnSpPr>
          <p:cNvPr id="25" name="コネクタ: カギ線 24">
            <a:extLst>
              <a:ext uri="{FF2B5EF4-FFF2-40B4-BE49-F238E27FC236}">
                <a16:creationId xmlns:a16="http://schemas.microsoft.com/office/drawing/2014/main" id="{26426B90-C159-49CB-8197-D057E61ACAE6}"/>
              </a:ext>
            </a:extLst>
          </p:cNvPr>
          <p:cNvCxnSpPr>
            <a:cxnSpLocks/>
            <a:stCxn id="21" idx="2"/>
            <a:endCxn id="22" idx="0"/>
          </p:cNvCxnSpPr>
          <p:nvPr/>
        </p:nvCxnSpPr>
        <p:spPr>
          <a:xfrm rot="5400000">
            <a:off x="5334648" y="1947570"/>
            <a:ext cx="350750" cy="1171955"/>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7" name="コネクタ: カギ線 26">
            <a:extLst>
              <a:ext uri="{FF2B5EF4-FFF2-40B4-BE49-F238E27FC236}">
                <a16:creationId xmlns:a16="http://schemas.microsoft.com/office/drawing/2014/main" id="{3A003D62-B498-4092-AE55-B09542B10EAB}"/>
              </a:ext>
            </a:extLst>
          </p:cNvPr>
          <p:cNvCxnSpPr>
            <a:cxnSpLocks/>
            <a:stCxn id="21" idx="2"/>
            <a:endCxn id="23" idx="0"/>
          </p:cNvCxnSpPr>
          <p:nvPr/>
        </p:nvCxnSpPr>
        <p:spPr>
          <a:xfrm rot="16200000" flipH="1">
            <a:off x="6467581" y="1986591"/>
            <a:ext cx="350750" cy="109391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8" name="正方形/長方形 17">
            <a:extLst>
              <a:ext uri="{FF2B5EF4-FFF2-40B4-BE49-F238E27FC236}">
                <a16:creationId xmlns:a16="http://schemas.microsoft.com/office/drawing/2014/main" id="{3B3CD0BA-E15D-DD36-DB21-64BCEA3305EA}"/>
              </a:ext>
            </a:extLst>
          </p:cNvPr>
          <p:cNvSpPr/>
          <p:nvPr/>
        </p:nvSpPr>
        <p:spPr>
          <a:xfrm>
            <a:off x="2711624" y="3973949"/>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インプレッション</a:t>
            </a:r>
            <a:endParaRPr lang="ja-JP" altLang="en-US" sz="1400" dirty="0">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81094086-591E-1591-E44E-4AB2B6CBE14A}"/>
              </a:ext>
            </a:extLst>
          </p:cNvPr>
          <p:cNvSpPr/>
          <p:nvPr/>
        </p:nvSpPr>
        <p:spPr>
          <a:xfrm>
            <a:off x="5467755" y="3973949"/>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クリック率</a:t>
            </a:r>
            <a:endParaRPr lang="ja-JP" altLang="en-US" sz="1400" dirty="0">
              <a:latin typeface="Yu Gothic" panose="020B0400000000000000" pitchFamily="34" charset="-128"/>
              <a:ea typeface="Yu Gothic" panose="020B0400000000000000" pitchFamily="34" charset="-128"/>
            </a:endParaRPr>
          </a:p>
        </p:txBody>
      </p:sp>
      <p:cxnSp>
        <p:nvCxnSpPr>
          <p:cNvPr id="26" name="コネクタ: カギ線 24">
            <a:extLst>
              <a:ext uri="{FF2B5EF4-FFF2-40B4-BE49-F238E27FC236}">
                <a16:creationId xmlns:a16="http://schemas.microsoft.com/office/drawing/2014/main" id="{1E2B985A-300F-5220-5811-6451A1AFF552}"/>
              </a:ext>
            </a:extLst>
          </p:cNvPr>
          <p:cNvCxnSpPr>
            <a:cxnSpLocks/>
            <a:stCxn id="22" idx="2"/>
            <a:endCxn id="18" idx="0"/>
          </p:cNvCxnSpPr>
          <p:nvPr/>
        </p:nvCxnSpPr>
        <p:spPr>
          <a:xfrm rot="5400000">
            <a:off x="3959408" y="3009311"/>
            <a:ext cx="616955" cy="131232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コネクタ: カギ線 24">
            <a:extLst>
              <a:ext uri="{FF2B5EF4-FFF2-40B4-BE49-F238E27FC236}">
                <a16:creationId xmlns:a16="http://schemas.microsoft.com/office/drawing/2014/main" id="{50F530B0-080C-C08C-660D-4963C66F107E}"/>
              </a:ext>
            </a:extLst>
          </p:cNvPr>
          <p:cNvCxnSpPr>
            <a:cxnSpLocks/>
            <a:stCxn id="22" idx="2"/>
            <a:endCxn id="19" idx="0"/>
          </p:cNvCxnSpPr>
          <p:nvPr/>
        </p:nvCxnSpPr>
        <p:spPr>
          <a:xfrm rot="16200000" flipH="1">
            <a:off x="5337473" y="2943566"/>
            <a:ext cx="616955" cy="144381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37928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F4DD3-5E6D-4894-B8A4-22767860F387}"/>
              </a:ext>
            </a:extLst>
          </p:cNvPr>
          <p:cNvSpPr>
            <a:spLocks noGrp="1"/>
          </p:cNvSpPr>
          <p:nvPr>
            <p:ph type="title"/>
          </p:nvPr>
        </p:nvSpPr>
        <p:spPr/>
        <p:txBody>
          <a:bodyPr/>
          <a:lstStyle/>
          <a:p>
            <a:r>
              <a:rPr lang="en-US" altLang="ja-JP" dirty="0"/>
              <a:t>MECE</a:t>
            </a:r>
            <a:r>
              <a:rPr lang="ja-JP" altLang="en-US"/>
              <a:t>トレーニング</a:t>
            </a:r>
            <a:r>
              <a:rPr lang="en-US" altLang="ja-JP" dirty="0"/>
              <a:t>②</a:t>
            </a:r>
            <a:r>
              <a:rPr lang="ja-JP" altLang="en-US"/>
              <a:t>：ターゲットを対立構造で考える</a:t>
            </a:r>
            <a:endParaRPr kumimoji="1" lang="ja-JP" altLang="en-US" dirty="0"/>
          </a:p>
        </p:txBody>
      </p:sp>
      <p:sp>
        <p:nvSpPr>
          <p:cNvPr id="3" name="コンテンツ プレースホルダー 2">
            <a:extLst>
              <a:ext uri="{FF2B5EF4-FFF2-40B4-BE49-F238E27FC236}">
                <a16:creationId xmlns:a16="http://schemas.microsoft.com/office/drawing/2014/main" id="{8EE96986-8C7A-4B1A-8DB5-78AF0371D6F2}"/>
              </a:ext>
            </a:extLst>
          </p:cNvPr>
          <p:cNvSpPr>
            <a:spLocks noGrp="1"/>
          </p:cNvSpPr>
          <p:nvPr>
            <p:ph idx="1"/>
          </p:nvPr>
        </p:nvSpPr>
        <p:spPr/>
        <p:txBody>
          <a:bodyPr/>
          <a:lstStyle/>
          <a:p>
            <a:r>
              <a:rPr kumimoji="1" lang="en-US" altLang="ja-JP" dirty="0"/>
              <a:t>TIESEL</a:t>
            </a:r>
            <a:r>
              <a:rPr kumimoji="1" lang="ja-JP" altLang="en-US"/>
              <a:t>のターゲット年代を考えてみましょう</a:t>
            </a:r>
            <a:endParaRPr kumimoji="1" lang="ja-JP" altLang="en-US" dirty="0"/>
          </a:p>
        </p:txBody>
      </p:sp>
      <p:sp>
        <p:nvSpPr>
          <p:cNvPr id="4" name="スライド番号プレースホルダー 3">
            <a:extLst>
              <a:ext uri="{FF2B5EF4-FFF2-40B4-BE49-F238E27FC236}">
                <a16:creationId xmlns:a16="http://schemas.microsoft.com/office/drawing/2014/main" id="{28E42447-2B61-40FD-8162-3FC772E1DBA3}"/>
              </a:ext>
            </a:extLst>
          </p:cNvPr>
          <p:cNvSpPr>
            <a:spLocks noGrp="1"/>
          </p:cNvSpPr>
          <p:nvPr>
            <p:ph type="sldNum" sz="quarter" idx="4"/>
          </p:nvPr>
        </p:nvSpPr>
        <p:spPr/>
        <p:txBody>
          <a:bodyPr/>
          <a:lstStyle/>
          <a:p>
            <a:fld id="{C5CBEA7B-64A4-4354-845E-AE91C99E82B0}" type="slidenum">
              <a:rPr lang="ja-JP" altLang="en-US" smtClean="0"/>
              <a:pPr/>
              <a:t>85</a:t>
            </a:fld>
            <a:endParaRPr lang="ja-JP" altLang="en-US" dirty="0"/>
          </a:p>
        </p:txBody>
      </p:sp>
      <p:sp>
        <p:nvSpPr>
          <p:cNvPr id="26" name="テキスト ボックス 25">
            <a:extLst>
              <a:ext uri="{FF2B5EF4-FFF2-40B4-BE49-F238E27FC236}">
                <a16:creationId xmlns:a16="http://schemas.microsoft.com/office/drawing/2014/main" id="{54FFDA83-2076-C609-1A35-F9455BF68C82}"/>
              </a:ext>
            </a:extLst>
          </p:cNvPr>
          <p:cNvSpPr txBox="1"/>
          <p:nvPr/>
        </p:nvSpPr>
        <p:spPr>
          <a:xfrm>
            <a:off x="4459182" y="1988840"/>
            <a:ext cx="3273653" cy="369332"/>
          </a:xfrm>
          <a:prstGeom prst="rect">
            <a:avLst/>
          </a:prstGeom>
          <a:noFill/>
        </p:spPr>
        <p:txBody>
          <a:bodyPr wrap="none" rtlCol="0">
            <a:spAutoFit/>
          </a:bodyPr>
          <a:lstStyle/>
          <a:p>
            <a:pPr algn="ctr"/>
            <a:r>
              <a:rPr lang="en-US" altLang="ja-JP" u="sng" dirty="0">
                <a:latin typeface="Yu Gothic" panose="020B0400000000000000" pitchFamily="34" charset="-128"/>
                <a:ea typeface="Yu Gothic" panose="020B0400000000000000" pitchFamily="34" charset="-128"/>
              </a:rPr>
              <a:t>TIESEL</a:t>
            </a:r>
            <a:r>
              <a:rPr lang="ja-JP" altLang="en-US" u="sng">
                <a:latin typeface="Yu Gothic" panose="020B0400000000000000" pitchFamily="34" charset="-128"/>
                <a:ea typeface="Yu Gothic" panose="020B0400000000000000" pitchFamily="34" charset="-128"/>
              </a:rPr>
              <a:t>のターゲット年代は？</a:t>
            </a:r>
            <a:endParaRPr lang="ja-JP" altLang="en-US" u="sng" dirty="0">
              <a:latin typeface="Yu Gothic" panose="020B0400000000000000" pitchFamily="34" charset="-128"/>
              <a:ea typeface="Yu Gothic" panose="020B0400000000000000" pitchFamily="34" charset="-128"/>
            </a:endParaRPr>
          </a:p>
        </p:txBody>
      </p:sp>
      <p:sp>
        <p:nvSpPr>
          <p:cNvPr id="28" name="正方形/長方形 27">
            <a:extLst>
              <a:ext uri="{FF2B5EF4-FFF2-40B4-BE49-F238E27FC236}">
                <a16:creationId xmlns:a16="http://schemas.microsoft.com/office/drawing/2014/main" id="{BDEB93C9-4956-11CE-FDFD-65D5B55E8606}"/>
              </a:ext>
            </a:extLst>
          </p:cNvPr>
          <p:cNvSpPr/>
          <p:nvPr/>
        </p:nvSpPr>
        <p:spPr>
          <a:xfrm>
            <a:off x="2567608" y="2885968"/>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29" name="正方形/長方形 28">
            <a:extLst>
              <a:ext uri="{FF2B5EF4-FFF2-40B4-BE49-F238E27FC236}">
                <a16:creationId xmlns:a16="http://schemas.microsoft.com/office/drawing/2014/main" id="{FDB8B4C4-D875-7AAF-AF8E-63C4DFE1E48B}"/>
              </a:ext>
            </a:extLst>
          </p:cNvPr>
          <p:cNvSpPr/>
          <p:nvPr/>
        </p:nvSpPr>
        <p:spPr>
          <a:xfrm>
            <a:off x="4367808" y="2885968"/>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C5696C13-158C-08C8-4A11-BCC4B32AEFDA}"/>
              </a:ext>
            </a:extLst>
          </p:cNvPr>
          <p:cNvSpPr/>
          <p:nvPr/>
        </p:nvSpPr>
        <p:spPr>
          <a:xfrm>
            <a:off x="767408" y="2885968"/>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1" name="正方形/長方形 30">
            <a:extLst>
              <a:ext uri="{FF2B5EF4-FFF2-40B4-BE49-F238E27FC236}">
                <a16:creationId xmlns:a16="http://schemas.microsoft.com/office/drawing/2014/main" id="{319197B5-B06F-76BF-3774-96DD91EEF53B}"/>
              </a:ext>
            </a:extLst>
          </p:cNvPr>
          <p:cNvSpPr/>
          <p:nvPr/>
        </p:nvSpPr>
        <p:spPr>
          <a:xfrm>
            <a:off x="6168008" y="2885968"/>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2" name="右中かっこ 31">
            <a:extLst>
              <a:ext uri="{FF2B5EF4-FFF2-40B4-BE49-F238E27FC236}">
                <a16:creationId xmlns:a16="http://schemas.microsoft.com/office/drawing/2014/main" id="{A7CE3895-447F-34E6-E101-E7EB526DBE89}"/>
              </a:ext>
            </a:extLst>
          </p:cNvPr>
          <p:cNvSpPr/>
          <p:nvPr/>
        </p:nvSpPr>
        <p:spPr>
          <a:xfrm rot="16200000">
            <a:off x="5983342" y="-2848903"/>
            <a:ext cx="369332" cy="10801200"/>
          </a:xfrm>
          <a:prstGeom prst="righ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761073F-0353-C0FA-07B6-75B062897190}"/>
              </a:ext>
            </a:extLst>
          </p:cNvPr>
          <p:cNvSpPr/>
          <p:nvPr/>
        </p:nvSpPr>
        <p:spPr>
          <a:xfrm>
            <a:off x="7968208" y="2880089"/>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4" name="正方形/長方形 33">
            <a:extLst>
              <a:ext uri="{FF2B5EF4-FFF2-40B4-BE49-F238E27FC236}">
                <a16:creationId xmlns:a16="http://schemas.microsoft.com/office/drawing/2014/main" id="{37B02A86-6FD5-7B0F-2237-91F2D1748D16}"/>
              </a:ext>
            </a:extLst>
          </p:cNvPr>
          <p:cNvSpPr/>
          <p:nvPr/>
        </p:nvSpPr>
        <p:spPr>
          <a:xfrm>
            <a:off x="9768408" y="2872440"/>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97023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898C9-548D-0E0A-5EC2-D7E5DA3A2AC7}"/>
              </a:ext>
            </a:extLst>
          </p:cNvPr>
          <p:cNvSpPr>
            <a:spLocks noGrp="1"/>
          </p:cNvSpPr>
          <p:nvPr>
            <p:ph type="title"/>
          </p:nvPr>
        </p:nvSpPr>
        <p:spPr/>
        <p:txBody>
          <a:bodyPr/>
          <a:lstStyle/>
          <a:p>
            <a:r>
              <a:rPr kumimoji="1" lang="en-US" altLang="ja-JP" dirty="0"/>
              <a:t>MECE</a:t>
            </a:r>
            <a:r>
              <a:rPr lang="ja-JP" altLang="en-US"/>
              <a:t>トレーニング③</a:t>
            </a:r>
            <a:endParaRPr kumimoji="1" lang="ja-JP" altLang="en-US"/>
          </a:p>
        </p:txBody>
      </p:sp>
      <p:sp>
        <p:nvSpPr>
          <p:cNvPr id="3" name="コンテンツ プレースホルダー 2">
            <a:extLst>
              <a:ext uri="{FF2B5EF4-FFF2-40B4-BE49-F238E27FC236}">
                <a16:creationId xmlns:a16="http://schemas.microsoft.com/office/drawing/2014/main" id="{1B5BB43F-4B06-5C10-8A49-D7947EFA15B2}"/>
              </a:ext>
            </a:extLst>
          </p:cNvPr>
          <p:cNvSpPr>
            <a:spLocks noGrp="1"/>
          </p:cNvSpPr>
          <p:nvPr>
            <p:ph idx="1"/>
          </p:nvPr>
        </p:nvSpPr>
        <p:spPr/>
        <p:txBody>
          <a:bodyPr/>
          <a:lstStyle/>
          <a:p>
            <a:r>
              <a:rPr lang="ja-JP" altLang="en-US"/>
              <a:t>以下の分類は</a:t>
            </a:r>
            <a:r>
              <a:rPr lang="en" altLang="ja-JP" dirty="0"/>
              <a:t>MECE</a:t>
            </a:r>
            <a:r>
              <a:rPr lang="ja-JP" altLang="en-US"/>
              <a:t>になっていますか？</a:t>
            </a:r>
            <a:r>
              <a:rPr lang="en" altLang="ja-JP" dirty="0"/>
              <a:t>MECE</a:t>
            </a:r>
            <a:r>
              <a:rPr lang="ja-JP" altLang="en-US"/>
              <a:t>でなければ直してみましょう。</a:t>
            </a:r>
          </a:p>
          <a:p>
            <a:pPr marL="0" indent="0">
              <a:buNone/>
            </a:pPr>
            <a:r>
              <a:rPr lang="ja-JP" altLang="en-US"/>
              <a:t>（全体：通勤手段）電車、自転車、公共交通機関、徒歩</a:t>
            </a:r>
            <a:endParaRPr kumimoji="1" lang="ja-JP" altLang="en-US"/>
          </a:p>
        </p:txBody>
      </p:sp>
      <p:sp>
        <p:nvSpPr>
          <p:cNvPr id="4" name="スライド番号プレースホルダー 3">
            <a:extLst>
              <a:ext uri="{FF2B5EF4-FFF2-40B4-BE49-F238E27FC236}">
                <a16:creationId xmlns:a16="http://schemas.microsoft.com/office/drawing/2014/main" id="{E9A84890-781C-F6EA-15A8-9592FEFEB3E5}"/>
              </a:ext>
            </a:extLst>
          </p:cNvPr>
          <p:cNvSpPr>
            <a:spLocks noGrp="1"/>
          </p:cNvSpPr>
          <p:nvPr>
            <p:ph type="sldNum" sz="quarter" idx="4"/>
          </p:nvPr>
        </p:nvSpPr>
        <p:spPr/>
        <p:txBody>
          <a:bodyPr/>
          <a:lstStyle/>
          <a:p>
            <a:fld id="{C5CBEA7B-64A4-4354-845E-AE91C99E82B0}" type="slidenum">
              <a:rPr lang="ja-JP" altLang="en-US" smtClean="0"/>
              <a:pPr/>
              <a:t>86</a:t>
            </a:fld>
            <a:endParaRPr lang="ja-JP" altLang="en-US" dirty="0"/>
          </a:p>
        </p:txBody>
      </p:sp>
      <p:sp>
        <p:nvSpPr>
          <p:cNvPr id="5" name="正方形/長方形 4">
            <a:extLst>
              <a:ext uri="{FF2B5EF4-FFF2-40B4-BE49-F238E27FC236}">
                <a16:creationId xmlns:a16="http://schemas.microsoft.com/office/drawing/2014/main" id="{29EA15F6-4DB0-34B4-39BC-D8D923C1C8A8}"/>
              </a:ext>
            </a:extLst>
          </p:cNvPr>
          <p:cNvSpPr/>
          <p:nvPr/>
        </p:nvSpPr>
        <p:spPr>
          <a:xfrm>
            <a:off x="7248128" y="6073719"/>
            <a:ext cx="6096000" cy="261610"/>
          </a:xfrm>
          <a:prstGeom prst="rect">
            <a:avLst/>
          </a:prstGeom>
        </p:spPr>
        <p:txBody>
          <a:bodyPr>
            <a:spAutoFit/>
          </a:bodyPr>
          <a:lstStyle/>
          <a:p>
            <a:r>
              <a:rPr lang="ja-JP" altLang="en-US" sz="1100">
                <a:hlinkClick r:id="rId2"/>
              </a:rPr>
              <a:t>引用元：https://www.wantedly.com/companies/zein/post_articles/185530#_=_</a:t>
            </a:r>
            <a:endParaRPr lang="en-US" altLang="ja-JP" sz="1100" dirty="0"/>
          </a:p>
        </p:txBody>
      </p:sp>
    </p:spTree>
    <p:extLst>
      <p:ext uri="{BB962C8B-B14F-4D97-AF65-F5344CB8AC3E}">
        <p14:creationId xmlns:p14="http://schemas.microsoft.com/office/powerpoint/2010/main" val="380499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E116A-395C-C05A-B755-166958B8905C}"/>
              </a:ext>
            </a:extLst>
          </p:cNvPr>
          <p:cNvSpPr>
            <a:spLocks noGrp="1"/>
          </p:cNvSpPr>
          <p:nvPr>
            <p:ph type="title"/>
          </p:nvPr>
        </p:nvSpPr>
        <p:spPr/>
        <p:txBody>
          <a:bodyPr/>
          <a:lstStyle/>
          <a:p>
            <a:r>
              <a:rPr lang="en-US" altLang="ja-JP" dirty="0"/>
              <a:t>MECE</a:t>
            </a:r>
            <a:r>
              <a:rPr lang="ja-JP" altLang="en-US"/>
              <a:t>トレーニング</a:t>
            </a:r>
            <a:r>
              <a:rPr lang="en-US" altLang="ja-JP" dirty="0"/>
              <a:t>③</a:t>
            </a:r>
            <a:r>
              <a:rPr lang="ja-JP" altLang="en-US"/>
              <a:t>の解答例</a:t>
            </a:r>
            <a:endParaRPr kumimoji="1" lang="ja-JP" altLang="en-US"/>
          </a:p>
        </p:txBody>
      </p:sp>
      <p:pic>
        <p:nvPicPr>
          <p:cNvPr id="10" name="コンテンツ プレースホルダー 9">
            <a:extLst>
              <a:ext uri="{FF2B5EF4-FFF2-40B4-BE49-F238E27FC236}">
                <a16:creationId xmlns:a16="http://schemas.microsoft.com/office/drawing/2014/main" id="{AA03D964-6A68-4D2F-C500-2904710B76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4557" y="1820698"/>
            <a:ext cx="6767686" cy="4200633"/>
          </a:xfrm>
        </p:spPr>
      </p:pic>
      <p:sp>
        <p:nvSpPr>
          <p:cNvPr id="4" name="スライド番号プレースホルダー 3">
            <a:extLst>
              <a:ext uri="{FF2B5EF4-FFF2-40B4-BE49-F238E27FC236}">
                <a16:creationId xmlns:a16="http://schemas.microsoft.com/office/drawing/2014/main" id="{9CE77195-00B5-8079-AC6C-6362297FC649}"/>
              </a:ext>
            </a:extLst>
          </p:cNvPr>
          <p:cNvSpPr>
            <a:spLocks noGrp="1"/>
          </p:cNvSpPr>
          <p:nvPr>
            <p:ph type="sldNum" sz="quarter" idx="4"/>
          </p:nvPr>
        </p:nvSpPr>
        <p:spPr/>
        <p:txBody>
          <a:bodyPr/>
          <a:lstStyle/>
          <a:p>
            <a:fld id="{C5CBEA7B-64A4-4354-845E-AE91C99E82B0}" type="slidenum">
              <a:rPr lang="ja-JP" altLang="en-US" smtClean="0"/>
              <a:pPr/>
              <a:t>87</a:t>
            </a:fld>
            <a:endParaRPr lang="ja-JP" altLang="en-US" dirty="0"/>
          </a:p>
        </p:txBody>
      </p:sp>
      <p:sp>
        <p:nvSpPr>
          <p:cNvPr id="5" name="AutoShape 2">
            <a:extLst>
              <a:ext uri="{FF2B5EF4-FFF2-40B4-BE49-F238E27FC236}">
                <a16:creationId xmlns:a16="http://schemas.microsoft.com/office/drawing/2014/main" id="{6BE2C3E2-FDAE-3BB2-7CD1-FB6A923261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a:extLst>
              <a:ext uri="{FF2B5EF4-FFF2-40B4-BE49-F238E27FC236}">
                <a16:creationId xmlns:a16="http://schemas.microsoft.com/office/drawing/2014/main" id="{D52804F1-AFE2-CBA2-9218-BF698493CCA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正方形/長方形 10">
            <a:extLst>
              <a:ext uri="{FF2B5EF4-FFF2-40B4-BE49-F238E27FC236}">
                <a16:creationId xmlns:a16="http://schemas.microsoft.com/office/drawing/2014/main" id="{06913C22-C1B0-A8F2-4073-F2AFA3C5BD9A}"/>
              </a:ext>
            </a:extLst>
          </p:cNvPr>
          <p:cNvSpPr/>
          <p:nvPr/>
        </p:nvSpPr>
        <p:spPr>
          <a:xfrm>
            <a:off x="6960096" y="6147135"/>
            <a:ext cx="6096000" cy="261610"/>
          </a:xfrm>
          <a:prstGeom prst="rect">
            <a:avLst/>
          </a:prstGeom>
        </p:spPr>
        <p:txBody>
          <a:bodyPr>
            <a:spAutoFit/>
          </a:bodyPr>
          <a:lstStyle/>
          <a:p>
            <a:r>
              <a:rPr lang="ja-JP" altLang="en-US" sz="1100">
                <a:hlinkClick r:id="rId3"/>
              </a:rPr>
              <a:t>引用元：https://www.wantedly.com/companies/zein/post_articles/185530#_=_</a:t>
            </a:r>
            <a:endParaRPr lang="en-US" altLang="ja-JP" sz="1100" dirty="0"/>
          </a:p>
        </p:txBody>
      </p:sp>
      <p:sp>
        <p:nvSpPr>
          <p:cNvPr id="9" name="コンテンツ プレースホルダー 2">
            <a:extLst>
              <a:ext uri="{FF2B5EF4-FFF2-40B4-BE49-F238E27FC236}">
                <a16:creationId xmlns:a16="http://schemas.microsoft.com/office/drawing/2014/main" id="{FA2CD92B-5E1B-D240-2B00-68C95E522024}"/>
              </a:ext>
            </a:extLst>
          </p:cNvPr>
          <p:cNvSpPr txBox="1">
            <a:spLocks/>
          </p:cNvSpPr>
          <p:nvPr/>
        </p:nvSpPr>
        <p:spPr>
          <a:xfrm>
            <a:off x="609600" y="781719"/>
            <a:ext cx="109728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 altLang="ja-JP" sz="2400" dirty="0"/>
              <a:t>MECE</a:t>
            </a:r>
            <a:r>
              <a:rPr lang="ja-JP" altLang="en-US" sz="2400"/>
              <a:t>ではありません。なぜなら「公共交通機関」と「電車」がダブっているから。</a:t>
            </a:r>
          </a:p>
        </p:txBody>
      </p:sp>
    </p:spTree>
    <p:extLst>
      <p:ext uri="{BB962C8B-B14F-4D97-AF65-F5344CB8AC3E}">
        <p14:creationId xmlns:p14="http://schemas.microsoft.com/office/powerpoint/2010/main" val="53792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4A983-7AC4-BCBD-1633-4BAC2F78C788}"/>
              </a:ext>
            </a:extLst>
          </p:cNvPr>
          <p:cNvSpPr>
            <a:spLocks noGrp="1"/>
          </p:cNvSpPr>
          <p:nvPr>
            <p:ph type="title"/>
          </p:nvPr>
        </p:nvSpPr>
        <p:spPr/>
        <p:txBody>
          <a:bodyPr/>
          <a:lstStyle/>
          <a:p>
            <a:r>
              <a:rPr kumimoji="1" lang="en-US" altLang="ja-JP" dirty="0"/>
              <a:t>MECE</a:t>
            </a:r>
            <a:r>
              <a:rPr kumimoji="1" lang="ja-JP" altLang="en-US"/>
              <a:t>トレーニング</a:t>
            </a:r>
            <a:r>
              <a:rPr lang="en-US" altLang="ja-JP" dirty="0"/>
              <a:t>④</a:t>
            </a:r>
            <a:endParaRPr kumimoji="1" lang="ja-JP" altLang="en-US"/>
          </a:p>
        </p:txBody>
      </p:sp>
      <p:sp>
        <p:nvSpPr>
          <p:cNvPr id="3" name="コンテンツ プレースホルダー 2">
            <a:extLst>
              <a:ext uri="{FF2B5EF4-FFF2-40B4-BE49-F238E27FC236}">
                <a16:creationId xmlns:a16="http://schemas.microsoft.com/office/drawing/2014/main" id="{689FE10B-42A8-C173-4144-C94F865F8050}"/>
              </a:ext>
            </a:extLst>
          </p:cNvPr>
          <p:cNvSpPr>
            <a:spLocks noGrp="1"/>
          </p:cNvSpPr>
          <p:nvPr>
            <p:ph idx="1"/>
          </p:nvPr>
        </p:nvSpPr>
        <p:spPr/>
        <p:txBody>
          <a:bodyPr/>
          <a:lstStyle/>
          <a:p>
            <a:r>
              <a:rPr lang="ja-JP" altLang="en-US"/>
              <a:t>日本に存在する大学を、</a:t>
            </a:r>
            <a:r>
              <a:rPr lang="en" altLang="ja-JP" dirty="0"/>
              <a:t>MECE</a:t>
            </a:r>
            <a:r>
              <a:rPr lang="ja-JP" altLang="en-US"/>
              <a:t>に分類してみましょう。</a:t>
            </a:r>
            <a:br>
              <a:rPr lang="en-US" altLang="ja-JP" dirty="0"/>
            </a:br>
            <a:r>
              <a:rPr lang="en-US" altLang="ja-JP" dirty="0"/>
              <a:t>(</a:t>
            </a:r>
            <a:r>
              <a:rPr lang="ja-JP" altLang="en-US"/>
              <a:t>答えは</a:t>
            </a:r>
            <a:r>
              <a:rPr lang="en-US" altLang="ja-JP" dirty="0"/>
              <a:t>1</a:t>
            </a:r>
            <a:r>
              <a:rPr lang="ja-JP" altLang="en-US"/>
              <a:t>つではありません）</a:t>
            </a:r>
            <a:endParaRPr kumimoji="1" lang="ja-JP" altLang="en-US"/>
          </a:p>
        </p:txBody>
      </p:sp>
      <p:sp>
        <p:nvSpPr>
          <p:cNvPr id="4" name="スライド番号プレースホルダー 3">
            <a:extLst>
              <a:ext uri="{FF2B5EF4-FFF2-40B4-BE49-F238E27FC236}">
                <a16:creationId xmlns:a16="http://schemas.microsoft.com/office/drawing/2014/main" id="{053CE3CC-F677-4F95-F3AA-A2B1CFB3E7EA}"/>
              </a:ext>
            </a:extLst>
          </p:cNvPr>
          <p:cNvSpPr>
            <a:spLocks noGrp="1"/>
          </p:cNvSpPr>
          <p:nvPr>
            <p:ph type="sldNum" sz="quarter" idx="4"/>
          </p:nvPr>
        </p:nvSpPr>
        <p:spPr/>
        <p:txBody>
          <a:bodyPr/>
          <a:lstStyle/>
          <a:p>
            <a:fld id="{C5CBEA7B-64A4-4354-845E-AE91C99E82B0}" type="slidenum">
              <a:rPr lang="ja-JP" altLang="en-US" smtClean="0"/>
              <a:pPr/>
              <a:t>88</a:t>
            </a:fld>
            <a:endParaRPr lang="ja-JP" altLang="en-US" dirty="0"/>
          </a:p>
        </p:txBody>
      </p:sp>
    </p:spTree>
    <p:extLst>
      <p:ext uri="{BB962C8B-B14F-4D97-AF65-F5344CB8AC3E}">
        <p14:creationId xmlns:p14="http://schemas.microsoft.com/office/powerpoint/2010/main" val="187155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問題点</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8</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コンテンツ プレースホルダー 2">
            <a:extLst>
              <a:ext uri="{FF2B5EF4-FFF2-40B4-BE49-F238E27FC236}">
                <a16:creationId xmlns:a16="http://schemas.microsoft.com/office/drawing/2014/main" id="{D3DC231A-4AEE-4F08-9D70-AE8BEA5FA75E}"/>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000" b="1" u="sng" dirty="0">
                <a:solidFill>
                  <a:srgbClr val="FF0000"/>
                </a:solidFill>
              </a:rPr>
              <a:t>結論しか話していない</a:t>
            </a:r>
            <a:r>
              <a:rPr lang="ja-JP" altLang="en-US" sz="2000" dirty="0"/>
              <a:t>ので、一郎が風邪をひくかどうかは不明。</a:t>
            </a:r>
            <a:endParaRPr lang="en-US" altLang="ja-JP" sz="2000" dirty="0"/>
          </a:p>
        </p:txBody>
      </p:sp>
      <p:sp>
        <p:nvSpPr>
          <p:cNvPr id="11" name="テキスト ボックス 10">
            <a:extLst>
              <a:ext uri="{FF2B5EF4-FFF2-40B4-BE49-F238E27FC236}">
                <a16:creationId xmlns:a16="http://schemas.microsoft.com/office/drawing/2014/main" id="{6AD5BBAD-1B69-4F67-91F4-A97369951638}"/>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13791552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898C9-548D-0E0A-5EC2-D7E5DA3A2AC7}"/>
              </a:ext>
            </a:extLst>
          </p:cNvPr>
          <p:cNvSpPr>
            <a:spLocks noGrp="1"/>
          </p:cNvSpPr>
          <p:nvPr>
            <p:ph type="title"/>
          </p:nvPr>
        </p:nvSpPr>
        <p:spPr/>
        <p:txBody>
          <a:bodyPr/>
          <a:lstStyle/>
          <a:p>
            <a:r>
              <a:rPr kumimoji="1" lang="en-US" altLang="ja-JP" dirty="0"/>
              <a:t>MECE</a:t>
            </a:r>
            <a:r>
              <a:rPr lang="ja-JP" altLang="en-US"/>
              <a:t>トレーニング④の解答例</a:t>
            </a:r>
            <a:endParaRPr kumimoji="1" lang="ja-JP" altLang="en-US"/>
          </a:p>
        </p:txBody>
      </p:sp>
      <p:sp>
        <p:nvSpPr>
          <p:cNvPr id="3" name="コンテンツ プレースホルダー 2">
            <a:extLst>
              <a:ext uri="{FF2B5EF4-FFF2-40B4-BE49-F238E27FC236}">
                <a16:creationId xmlns:a16="http://schemas.microsoft.com/office/drawing/2014/main" id="{1B5BB43F-4B06-5C10-8A49-D7947EFA15B2}"/>
              </a:ext>
            </a:extLst>
          </p:cNvPr>
          <p:cNvSpPr>
            <a:spLocks noGrp="1"/>
          </p:cNvSpPr>
          <p:nvPr>
            <p:ph idx="1"/>
          </p:nvPr>
        </p:nvSpPr>
        <p:spPr/>
        <p:txBody>
          <a:bodyPr>
            <a:normAutofit/>
          </a:bodyPr>
          <a:lstStyle/>
          <a:p>
            <a:r>
              <a:rPr lang="ja-JP" altLang="en-US" sz="2400"/>
              <a:t>日本に存在する大学を</a:t>
            </a:r>
            <a:r>
              <a:rPr lang="en" altLang="ja-JP" sz="2400" dirty="0"/>
              <a:t>MECE</a:t>
            </a:r>
            <a:r>
              <a:rPr lang="ja-JP" altLang="en-US" sz="2400"/>
              <a:t>に考えるにあたって、答えは</a:t>
            </a:r>
            <a:r>
              <a:rPr lang="en-US" altLang="ja-JP" sz="2400" dirty="0"/>
              <a:t>1</a:t>
            </a:r>
            <a:r>
              <a:rPr lang="ja-JP" altLang="en-US" sz="2400"/>
              <a:t>つではない。</a:t>
            </a:r>
            <a:endParaRPr lang="en-US" altLang="ja-JP" sz="2400" dirty="0"/>
          </a:p>
          <a:p>
            <a:r>
              <a:rPr lang="ja-JP" altLang="en-US" sz="2400"/>
              <a:t>分類の切り口が実はいくつも存在する</a:t>
            </a:r>
            <a:endParaRPr kumimoji="1" lang="ja-JP" altLang="en-US" sz="2400"/>
          </a:p>
        </p:txBody>
      </p:sp>
      <p:sp>
        <p:nvSpPr>
          <p:cNvPr id="4" name="スライド番号プレースホルダー 3">
            <a:extLst>
              <a:ext uri="{FF2B5EF4-FFF2-40B4-BE49-F238E27FC236}">
                <a16:creationId xmlns:a16="http://schemas.microsoft.com/office/drawing/2014/main" id="{E9A84890-781C-F6EA-15A8-9592FEFEB3E5}"/>
              </a:ext>
            </a:extLst>
          </p:cNvPr>
          <p:cNvSpPr>
            <a:spLocks noGrp="1"/>
          </p:cNvSpPr>
          <p:nvPr>
            <p:ph type="sldNum" sz="quarter" idx="4"/>
          </p:nvPr>
        </p:nvSpPr>
        <p:spPr/>
        <p:txBody>
          <a:bodyPr/>
          <a:lstStyle/>
          <a:p>
            <a:fld id="{C5CBEA7B-64A4-4354-845E-AE91C99E82B0}" type="slidenum">
              <a:rPr lang="ja-JP" altLang="en-US" smtClean="0"/>
              <a:pPr/>
              <a:t>89</a:t>
            </a:fld>
            <a:endParaRPr lang="ja-JP" altLang="en-US" dirty="0"/>
          </a:p>
        </p:txBody>
      </p:sp>
      <p:sp>
        <p:nvSpPr>
          <p:cNvPr id="5" name="正方形/長方形 4">
            <a:extLst>
              <a:ext uri="{FF2B5EF4-FFF2-40B4-BE49-F238E27FC236}">
                <a16:creationId xmlns:a16="http://schemas.microsoft.com/office/drawing/2014/main" id="{29EA15F6-4DB0-34B4-39BC-D8D923C1C8A8}"/>
              </a:ext>
            </a:extLst>
          </p:cNvPr>
          <p:cNvSpPr/>
          <p:nvPr/>
        </p:nvSpPr>
        <p:spPr>
          <a:xfrm>
            <a:off x="7248128" y="6073719"/>
            <a:ext cx="6096000" cy="261610"/>
          </a:xfrm>
          <a:prstGeom prst="rect">
            <a:avLst/>
          </a:prstGeom>
        </p:spPr>
        <p:txBody>
          <a:bodyPr>
            <a:spAutoFit/>
          </a:bodyPr>
          <a:lstStyle/>
          <a:p>
            <a:r>
              <a:rPr lang="ja-JP" altLang="en-US" sz="1100">
                <a:hlinkClick r:id="rId2"/>
              </a:rPr>
              <a:t>引用元：https://www.wantedly.com/companies/zein/post_articles/185530#_=_</a:t>
            </a:r>
            <a:endParaRPr lang="en-US" altLang="ja-JP" sz="1100" dirty="0"/>
          </a:p>
        </p:txBody>
      </p:sp>
      <p:pic>
        <p:nvPicPr>
          <p:cNvPr id="7" name="図 6">
            <a:extLst>
              <a:ext uri="{FF2B5EF4-FFF2-40B4-BE49-F238E27FC236}">
                <a16:creationId xmlns:a16="http://schemas.microsoft.com/office/drawing/2014/main" id="{BC489179-4D16-640C-E7B8-B8ED3E2028C4}"/>
              </a:ext>
            </a:extLst>
          </p:cNvPr>
          <p:cNvPicPr>
            <a:picLocks noChangeAspect="1"/>
          </p:cNvPicPr>
          <p:nvPr/>
        </p:nvPicPr>
        <p:blipFill rotWithShape="1">
          <a:blip r:embed="rId3">
            <a:extLst>
              <a:ext uri="{28A0092B-C50C-407E-A947-70E740481C1C}">
                <a14:useLocalDpi xmlns:a14="http://schemas.microsoft.com/office/drawing/2010/main" val="0"/>
              </a:ext>
            </a:extLst>
          </a:blip>
          <a:srcRect t="2141" r="1139"/>
          <a:stretch/>
        </p:blipFill>
        <p:spPr>
          <a:xfrm>
            <a:off x="839416" y="2924943"/>
            <a:ext cx="4259199" cy="3148775"/>
          </a:xfrm>
          <a:prstGeom prst="rect">
            <a:avLst/>
          </a:prstGeom>
        </p:spPr>
      </p:pic>
      <p:sp>
        <p:nvSpPr>
          <p:cNvPr id="8" name="テキスト ボックス 7">
            <a:extLst>
              <a:ext uri="{FF2B5EF4-FFF2-40B4-BE49-F238E27FC236}">
                <a16:creationId xmlns:a16="http://schemas.microsoft.com/office/drawing/2014/main" id="{751638CE-F236-CFA2-A53E-D448AC777957}"/>
              </a:ext>
            </a:extLst>
          </p:cNvPr>
          <p:cNvSpPr txBox="1"/>
          <p:nvPr/>
        </p:nvSpPr>
        <p:spPr>
          <a:xfrm>
            <a:off x="1385888" y="2328863"/>
            <a:ext cx="2954655"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都道府県で切り分ける場合</a:t>
            </a:r>
            <a:endParaRPr kumimoji="1" lang="ja-JP" altLang="en-US"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8BC4D344-ECC6-C38B-EC42-9DE83EA02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3" y="2706305"/>
            <a:ext cx="4577456" cy="3144644"/>
          </a:xfrm>
          <a:prstGeom prst="rect">
            <a:avLst/>
          </a:prstGeom>
        </p:spPr>
      </p:pic>
      <p:sp>
        <p:nvSpPr>
          <p:cNvPr id="12" name="テキスト ボックス 11">
            <a:extLst>
              <a:ext uri="{FF2B5EF4-FFF2-40B4-BE49-F238E27FC236}">
                <a16:creationId xmlns:a16="http://schemas.microsoft.com/office/drawing/2014/main" id="{3F6DFA65-295F-7821-8ECD-BBBC044C1383}"/>
              </a:ext>
            </a:extLst>
          </p:cNvPr>
          <p:cNvSpPr txBox="1"/>
          <p:nvPr/>
        </p:nvSpPr>
        <p:spPr>
          <a:xfrm>
            <a:off x="7248128" y="2328863"/>
            <a:ext cx="3751348"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手間なので国立</a:t>
            </a:r>
            <a:r>
              <a:rPr kumimoji="1" lang="en-US" altLang="ja-JP" dirty="0">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私立で分けた場合</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20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67C657-F375-6243-B0F3-71498EDA0914}"/>
              </a:ext>
            </a:extLst>
          </p:cNvPr>
          <p:cNvSpPr>
            <a:spLocks noGrp="1"/>
          </p:cNvSpPr>
          <p:nvPr>
            <p:ph type="title"/>
          </p:nvPr>
        </p:nvSpPr>
        <p:spPr/>
        <p:txBody>
          <a:bodyPr/>
          <a:lstStyle/>
          <a:p>
            <a:r>
              <a:rPr lang="en-US" altLang="ja-JP" dirty="0"/>
              <a:t>MECE</a:t>
            </a:r>
            <a:r>
              <a:rPr lang="ja-JP" altLang="en-US"/>
              <a:t>トレーニング⑤</a:t>
            </a:r>
            <a:endParaRPr kumimoji="1" lang="ja-JP" altLang="en-US"/>
          </a:p>
        </p:txBody>
      </p:sp>
      <p:sp>
        <p:nvSpPr>
          <p:cNvPr id="3" name="コンテンツ プレースホルダー 2">
            <a:extLst>
              <a:ext uri="{FF2B5EF4-FFF2-40B4-BE49-F238E27FC236}">
                <a16:creationId xmlns:a16="http://schemas.microsoft.com/office/drawing/2014/main" id="{C94CF44E-E19B-994D-A23F-99F0EDC7A8B9}"/>
              </a:ext>
            </a:extLst>
          </p:cNvPr>
          <p:cNvSpPr>
            <a:spLocks noGrp="1"/>
          </p:cNvSpPr>
          <p:nvPr>
            <p:ph idx="1"/>
          </p:nvPr>
        </p:nvSpPr>
        <p:spPr/>
        <p:txBody>
          <a:bodyPr>
            <a:normAutofit/>
          </a:bodyPr>
          <a:lstStyle/>
          <a:p>
            <a:r>
              <a:rPr lang="ja-JP" altLang="en-US" sz="2000"/>
              <a:t>とある</a:t>
            </a:r>
            <a:r>
              <a:rPr kumimoji="1" lang="ja-JP" altLang="en-US" sz="2000"/>
              <a:t>アサヒのビール担当者</a:t>
            </a:r>
            <a:r>
              <a:rPr lang="ja-JP" altLang="en-US" sz="2000"/>
              <a:t>がいました</a:t>
            </a:r>
            <a:r>
              <a:rPr kumimoji="1" lang="ja-JP" altLang="en-US" sz="2000"/>
              <a:t>。</a:t>
            </a:r>
            <a:endParaRPr kumimoji="1" lang="en-US" altLang="ja-JP" sz="2000" dirty="0"/>
          </a:p>
          <a:p>
            <a:r>
              <a:rPr lang="en-US" altLang="ja-JP" sz="2000" dirty="0"/>
              <a:t>2002</a:t>
            </a:r>
            <a:r>
              <a:rPr lang="ja-JP" altLang="en-US" sz="2000"/>
              <a:t>年、これまで市場シェアを伸ばしていたアサヒビールの売上が落ちてしまいました。</a:t>
            </a:r>
            <a:endParaRPr lang="en-US" altLang="ja-JP" sz="2000" dirty="0"/>
          </a:p>
          <a:p>
            <a:r>
              <a:rPr lang="ja-JP" altLang="en-US" sz="2000"/>
              <a:t>上司が言いました。</a:t>
            </a:r>
            <a:br>
              <a:rPr lang="en-US" altLang="ja-JP" sz="2000" dirty="0"/>
            </a:br>
            <a:r>
              <a:rPr lang="ja-JP" altLang="en-US" sz="2000"/>
              <a:t>「</a:t>
            </a:r>
            <a:r>
              <a:rPr kumimoji="1" lang="ja-JP" altLang="en-US" sz="2000"/>
              <a:t>醸造酒であるワインと日本酒も売り上げが落ちているので、ビールだけが買われなくなったわけじゃないなあ。醸造酒が全般的に売れなくなってるのかなあ。</a:t>
            </a:r>
            <a:r>
              <a:rPr lang="ja-JP" altLang="en-US" sz="2000" b="1" u="sng"/>
              <a:t>ワインと日本酒とビールの市場を調査してくれ</a:t>
            </a:r>
            <a:r>
              <a:rPr lang="ja-JP" altLang="en-US" sz="2000"/>
              <a:t>」と言われました。</a:t>
            </a:r>
            <a:br>
              <a:rPr lang="en-US" altLang="ja-JP" sz="2000" dirty="0"/>
            </a:br>
            <a:endParaRPr lang="en-US" altLang="ja-JP" sz="2000" dirty="0"/>
          </a:p>
          <a:p>
            <a:pPr marL="0" indent="0">
              <a:buNone/>
            </a:pPr>
            <a:r>
              <a:rPr lang="en-US" altLang="ja-JP" sz="2000" dirty="0"/>
              <a:t>【</a:t>
            </a:r>
            <a:r>
              <a:rPr lang="ja-JP" altLang="en-US" sz="2000"/>
              <a:t>お題</a:t>
            </a:r>
            <a:r>
              <a:rPr lang="en-US" altLang="ja-JP" sz="2000" dirty="0"/>
              <a:t>】</a:t>
            </a:r>
          </a:p>
          <a:p>
            <a:r>
              <a:rPr lang="ja-JP" altLang="en-US" sz="2000" b="1"/>
              <a:t>上司の指示には問題があります。その問題とはなんですか？</a:t>
            </a:r>
            <a:endParaRPr lang="en-US" altLang="ja-JP" sz="2000" b="1" dirty="0"/>
          </a:p>
          <a:p>
            <a:endParaRPr lang="en-US" altLang="ja-JP" sz="2000" dirty="0"/>
          </a:p>
          <a:p>
            <a:endParaRPr lang="en-US" altLang="ja-JP" sz="2000" dirty="0"/>
          </a:p>
        </p:txBody>
      </p:sp>
      <p:sp>
        <p:nvSpPr>
          <p:cNvPr id="4" name="スライド番号プレースホルダー 3">
            <a:extLst>
              <a:ext uri="{FF2B5EF4-FFF2-40B4-BE49-F238E27FC236}">
                <a16:creationId xmlns:a16="http://schemas.microsoft.com/office/drawing/2014/main" id="{F141141F-B744-A545-99E0-71BAF6F0B139}"/>
              </a:ext>
            </a:extLst>
          </p:cNvPr>
          <p:cNvSpPr>
            <a:spLocks noGrp="1"/>
          </p:cNvSpPr>
          <p:nvPr>
            <p:ph type="sldNum" sz="quarter" idx="4"/>
          </p:nvPr>
        </p:nvSpPr>
        <p:spPr/>
        <p:txBody>
          <a:bodyPr/>
          <a:lstStyle/>
          <a:p>
            <a:fld id="{C5CBEA7B-64A4-4354-845E-AE91C99E82B0}" type="slidenum">
              <a:rPr lang="ja-JP" altLang="en-US" smtClean="0"/>
              <a:pPr/>
              <a:t>90</a:t>
            </a:fld>
            <a:endParaRPr lang="ja-JP" altLang="en-US" dirty="0"/>
          </a:p>
        </p:txBody>
      </p:sp>
    </p:spTree>
    <p:extLst>
      <p:ext uri="{BB962C8B-B14F-4D97-AF65-F5344CB8AC3E}">
        <p14:creationId xmlns:p14="http://schemas.microsoft.com/office/powerpoint/2010/main" val="33608951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2DC7B1-E35F-6642-A81B-EEFB07A64565}"/>
              </a:ext>
            </a:extLst>
          </p:cNvPr>
          <p:cNvSpPr>
            <a:spLocks noGrp="1"/>
          </p:cNvSpPr>
          <p:nvPr>
            <p:ph type="title"/>
          </p:nvPr>
        </p:nvSpPr>
        <p:spPr/>
        <p:txBody>
          <a:bodyPr/>
          <a:lstStyle/>
          <a:p>
            <a:r>
              <a:rPr lang="ja-JP" altLang="en-US"/>
              <a:t>　</a:t>
            </a:r>
            <a:r>
              <a:rPr lang="en-US" altLang="ja-JP" dirty="0"/>
              <a:t>MECE</a:t>
            </a:r>
            <a:r>
              <a:rPr lang="ja-JP" altLang="en-US"/>
              <a:t>トレーニング⑤の解答例</a:t>
            </a:r>
            <a:endParaRPr kumimoji="1" lang="ja-JP" altLang="en-US"/>
          </a:p>
        </p:txBody>
      </p:sp>
      <p:sp>
        <p:nvSpPr>
          <p:cNvPr id="4" name="スライド番号プレースホルダー 3">
            <a:extLst>
              <a:ext uri="{FF2B5EF4-FFF2-40B4-BE49-F238E27FC236}">
                <a16:creationId xmlns:a16="http://schemas.microsoft.com/office/drawing/2014/main" id="{9E8DA818-463A-084E-9CA1-E75C2F57EACC}"/>
              </a:ext>
            </a:extLst>
          </p:cNvPr>
          <p:cNvSpPr>
            <a:spLocks noGrp="1"/>
          </p:cNvSpPr>
          <p:nvPr>
            <p:ph type="sldNum" sz="quarter" idx="4"/>
          </p:nvPr>
        </p:nvSpPr>
        <p:spPr/>
        <p:txBody>
          <a:bodyPr/>
          <a:lstStyle/>
          <a:p>
            <a:fld id="{C5CBEA7B-64A4-4354-845E-AE91C99E82B0}" type="slidenum">
              <a:rPr lang="ja-JP" altLang="en-US" smtClean="0"/>
              <a:pPr/>
              <a:t>91</a:t>
            </a:fld>
            <a:endParaRPr lang="ja-JP" altLang="en-US" dirty="0"/>
          </a:p>
        </p:txBody>
      </p:sp>
      <p:sp>
        <p:nvSpPr>
          <p:cNvPr id="8" name="正方形/長方形 7">
            <a:extLst>
              <a:ext uri="{FF2B5EF4-FFF2-40B4-BE49-F238E27FC236}">
                <a16:creationId xmlns:a16="http://schemas.microsoft.com/office/drawing/2014/main" id="{36D9CD86-D705-A842-B78E-B81F2A40CA70}"/>
              </a:ext>
            </a:extLst>
          </p:cNvPr>
          <p:cNvSpPr/>
          <p:nvPr/>
        </p:nvSpPr>
        <p:spPr>
          <a:xfrm>
            <a:off x="5552511" y="2370271"/>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醸造酒市場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82238276-82B4-934F-9B9A-9BC82F37BCEF}"/>
              </a:ext>
            </a:extLst>
          </p:cNvPr>
          <p:cNvSpPr/>
          <p:nvPr/>
        </p:nvSpPr>
        <p:spPr>
          <a:xfrm>
            <a:off x="3950285" y="3861309"/>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ビール</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A4C311B8-8B39-C049-A82B-35DFAC7AC224}"/>
              </a:ext>
            </a:extLst>
          </p:cNvPr>
          <p:cNvSpPr/>
          <p:nvPr/>
        </p:nvSpPr>
        <p:spPr>
          <a:xfrm>
            <a:off x="5142999" y="3861309"/>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ワイン</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8C50CF68-4447-784F-B05B-1207C4237753}"/>
              </a:ext>
            </a:extLst>
          </p:cNvPr>
          <p:cNvSpPr/>
          <p:nvPr/>
        </p:nvSpPr>
        <p:spPr>
          <a:xfrm>
            <a:off x="6338504" y="3861309"/>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日本酒</a:t>
            </a:r>
            <a:endParaRPr kumimoji="1" lang="ja-JP" altLang="en-US" sz="1400" dirty="0">
              <a:latin typeface="Hiragino Kaku Gothic Pro W3" panose="020B0300000000000000" pitchFamily="34" charset="-128"/>
              <a:ea typeface="Hiragino Kaku Gothic Pro W3" panose="020B0300000000000000" pitchFamily="34" charset="-128"/>
            </a:endParaRPr>
          </a:p>
        </p:txBody>
      </p:sp>
      <p:cxnSp>
        <p:nvCxnSpPr>
          <p:cNvPr id="27" name="カギ線コネクタ 26">
            <a:extLst>
              <a:ext uri="{FF2B5EF4-FFF2-40B4-BE49-F238E27FC236}">
                <a16:creationId xmlns:a16="http://schemas.microsoft.com/office/drawing/2014/main" id="{C4BB5788-A17C-F741-A10F-62F0D205286B}"/>
              </a:ext>
            </a:extLst>
          </p:cNvPr>
          <p:cNvCxnSpPr>
            <a:cxnSpLocks/>
            <a:stCxn id="14" idx="0"/>
            <a:endCxn id="8" idx="2"/>
          </p:cNvCxnSpPr>
          <p:nvPr/>
        </p:nvCxnSpPr>
        <p:spPr>
          <a:xfrm rot="5400000" flipH="1" flipV="1">
            <a:off x="5085999" y="2638713"/>
            <a:ext cx="554934" cy="1890258"/>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8" name="カギ線コネクタ 27">
            <a:extLst>
              <a:ext uri="{FF2B5EF4-FFF2-40B4-BE49-F238E27FC236}">
                <a16:creationId xmlns:a16="http://schemas.microsoft.com/office/drawing/2014/main" id="{9917B022-6204-7645-B9E3-CB9840D0A96F}"/>
              </a:ext>
            </a:extLst>
          </p:cNvPr>
          <p:cNvCxnSpPr>
            <a:cxnSpLocks/>
            <a:stCxn id="15" idx="0"/>
            <a:endCxn id="8" idx="2"/>
          </p:cNvCxnSpPr>
          <p:nvPr/>
        </p:nvCxnSpPr>
        <p:spPr>
          <a:xfrm rot="5400000" flipH="1" flipV="1">
            <a:off x="5682356" y="3235070"/>
            <a:ext cx="554934" cy="697544"/>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9" name="カギ線コネクタ 28">
            <a:extLst>
              <a:ext uri="{FF2B5EF4-FFF2-40B4-BE49-F238E27FC236}">
                <a16:creationId xmlns:a16="http://schemas.microsoft.com/office/drawing/2014/main" id="{FDF196C2-9132-3742-8EE3-D6FC39C05F6B}"/>
              </a:ext>
            </a:extLst>
          </p:cNvPr>
          <p:cNvCxnSpPr>
            <a:cxnSpLocks/>
            <a:stCxn id="17" idx="0"/>
            <a:endCxn id="8" idx="2"/>
          </p:cNvCxnSpPr>
          <p:nvPr/>
        </p:nvCxnSpPr>
        <p:spPr>
          <a:xfrm rot="16200000" flipV="1">
            <a:off x="6280109" y="3334861"/>
            <a:ext cx="554934" cy="49796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59" name="タイトル 1">
            <a:extLst>
              <a:ext uri="{FF2B5EF4-FFF2-40B4-BE49-F238E27FC236}">
                <a16:creationId xmlns:a16="http://schemas.microsoft.com/office/drawing/2014/main" id="{E15A6424-FBAD-934C-95EA-3D2B081BDF5B}"/>
              </a:ext>
            </a:extLst>
          </p:cNvPr>
          <p:cNvSpPr txBox="1">
            <a:spLocks/>
          </p:cNvSpPr>
          <p:nvPr/>
        </p:nvSpPr>
        <p:spPr>
          <a:xfrm>
            <a:off x="822195" y="672270"/>
            <a:ext cx="10972800" cy="93610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1600" b="1" i="0" kern="1200">
                <a:solidFill>
                  <a:schemeClr val="tx1"/>
                </a:solidFill>
                <a:latin typeface="Hiragino Kaku Gothic Pro W6" panose="020B0300000000000000" pitchFamily="34" charset="-128"/>
                <a:ea typeface="Hiragino Kaku Gothic Pro W6" panose="020B0300000000000000" pitchFamily="34" charset="-128"/>
                <a:cs typeface="Hiragino Kaku Gothic Pro W6" panose="020B0300000000000000" pitchFamily="34" charset="-128"/>
              </a:defRPr>
            </a:lvl1pPr>
          </a:lstStyle>
          <a:p>
            <a:pPr algn="l"/>
            <a:endParaRPr lang="ja-JP" altLang="en-US" sz="2000" b="0">
              <a:latin typeface="Hiragino Kaku Gothic Pro W3" panose="020B0300000000000000" pitchFamily="34" charset="-128"/>
              <a:ea typeface="Hiragino Kaku Gothic Pro W3" panose="020B0300000000000000" pitchFamily="34" charset="-128"/>
            </a:endParaRPr>
          </a:p>
        </p:txBody>
      </p:sp>
      <p:sp>
        <p:nvSpPr>
          <p:cNvPr id="37" name="正方形/長方形 36">
            <a:extLst>
              <a:ext uri="{FF2B5EF4-FFF2-40B4-BE49-F238E27FC236}">
                <a16:creationId xmlns:a16="http://schemas.microsoft.com/office/drawing/2014/main" id="{C196BAAC-1607-4214-F626-9A0340401CEE}"/>
              </a:ext>
            </a:extLst>
          </p:cNvPr>
          <p:cNvSpPr/>
          <p:nvPr/>
        </p:nvSpPr>
        <p:spPr>
          <a:xfrm>
            <a:off x="7608168" y="3861309"/>
            <a:ext cx="936104" cy="936104"/>
          </a:xfrm>
          <a:prstGeom prst="rect">
            <a:avLst/>
          </a:prstGeom>
          <a:solidFill>
            <a:schemeClr val="accent2">
              <a:lumMod val="20000"/>
              <a:lumOff val="80000"/>
            </a:schemeClr>
          </a:solidFill>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発泡酒</a:t>
            </a:r>
            <a:endParaRPr kumimoji="1" lang="ja-JP" altLang="en-US" sz="1400" dirty="0">
              <a:latin typeface="Hiragino Kaku Gothic Pro W3" panose="020B0300000000000000" pitchFamily="34" charset="-128"/>
              <a:ea typeface="Hiragino Kaku Gothic Pro W3" panose="020B0300000000000000" pitchFamily="34" charset="-128"/>
            </a:endParaRPr>
          </a:p>
        </p:txBody>
      </p:sp>
      <p:cxnSp>
        <p:nvCxnSpPr>
          <p:cNvPr id="38" name="カギ線コネクタ 37">
            <a:extLst>
              <a:ext uri="{FF2B5EF4-FFF2-40B4-BE49-F238E27FC236}">
                <a16:creationId xmlns:a16="http://schemas.microsoft.com/office/drawing/2014/main" id="{E9A58B75-D94C-2F8B-94E4-AC38C9B07CCE}"/>
              </a:ext>
            </a:extLst>
          </p:cNvPr>
          <p:cNvCxnSpPr>
            <a:cxnSpLocks/>
            <a:stCxn id="37" idx="0"/>
            <a:endCxn id="8" idx="2"/>
          </p:cNvCxnSpPr>
          <p:nvPr/>
        </p:nvCxnSpPr>
        <p:spPr>
          <a:xfrm rot="16200000" flipV="1">
            <a:off x="6914941" y="2700029"/>
            <a:ext cx="554934" cy="1767625"/>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41" name="四角形吹き出し 40">
            <a:extLst>
              <a:ext uri="{FF2B5EF4-FFF2-40B4-BE49-F238E27FC236}">
                <a16:creationId xmlns:a16="http://schemas.microsoft.com/office/drawing/2014/main" id="{2836D21F-B12A-08EB-D5EF-6DE5D2DC8F27}"/>
              </a:ext>
            </a:extLst>
          </p:cNvPr>
          <p:cNvSpPr/>
          <p:nvPr/>
        </p:nvSpPr>
        <p:spPr>
          <a:xfrm>
            <a:off x="7352150" y="5271246"/>
            <a:ext cx="1909805" cy="824082"/>
          </a:xfrm>
          <a:prstGeom prst="wedgeRectCallout">
            <a:avLst>
              <a:gd name="adj1" fmla="val -13179"/>
              <a:gd name="adj2" fmla="val -112529"/>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キリン</a:t>
            </a:r>
            <a:r>
              <a:rPr lang="en-US" altLang="ja-JP" sz="1400" b="1" dirty="0">
                <a:latin typeface="Hiragino Kaku Gothic Pro W6" panose="020B0300000000000000" pitchFamily="34" charset="-128"/>
                <a:ea typeface="Hiragino Kaku Gothic Pro W6" panose="020B0300000000000000" pitchFamily="34" charset="-128"/>
              </a:rPr>
              <a:t>&amp;</a:t>
            </a:r>
            <a:r>
              <a:rPr lang="ja-JP" altLang="en-US" sz="1400" b="1">
                <a:latin typeface="Hiragino Kaku Gothic Pro W6" panose="020B0300000000000000" pitchFamily="34" charset="-128"/>
                <a:ea typeface="Hiragino Kaku Gothic Pro W6" panose="020B0300000000000000" pitchFamily="34" charset="-128"/>
              </a:rPr>
              <a:t>サッポロ</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「発泡酒も</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第３のビールだ」</a:t>
            </a:r>
            <a:endParaRPr lang="en-US" altLang="ja-JP" sz="1400" b="1" dirty="0">
              <a:latin typeface="Hiragino Kaku Gothic Pro W6" panose="020B0300000000000000" pitchFamily="34" charset="-128"/>
              <a:ea typeface="Hiragino Kaku Gothic Pro W6" panose="020B0300000000000000" pitchFamily="34" charset="-128"/>
            </a:endParaRPr>
          </a:p>
        </p:txBody>
      </p:sp>
      <p:sp>
        <p:nvSpPr>
          <p:cNvPr id="43" name="コンテンツ プレースホルダー 2">
            <a:extLst>
              <a:ext uri="{FF2B5EF4-FFF2-40B4-BE49-F238E27FC236}">
                <a16:creationId xmlns:a16="http://schemas.microsoft.com/office/drawing/2014/main" id="{3790FC53-5C5E-A9B9-BE59-2936E7F70375}"/>
              </a:ext>
            </a:extLst>
          </p:cNvPr>
          <p:cNvSpPr>
            <a:spLocks noGrp="1"/>
          </p:cNvSpPr>
          <p:nvPr>
            <p:ph idx="1"/>
          </p:nvPr>
        </p:nvSpPr>
        <p:spPr>
          <a:xfrm>
            <a:off x="609600" y="781719"/>
            <a:ext cx="10972800" cy="5292000"/>
          </a:xfrm>
        </p:spPr>
        <p:txBody>
          <a:bodyPr>
            <a:normAutofit/>
          </a:bodyPr>
          <a:lstStyle/>
          <a:p>
            <a:r>
              <a:rPr lang="ja-JP" altLang="en-US" sz="2000">
                <a:latin typeface="Hiragino Kaku Gothic Pro W3" panose="020B0300000000000000" pitchFamily="34" charset="-128"/>
                <a:ea typeface="Hiragino Kaku Gothic Pro W3" panose="020B0300000000000000" pitchFamily="34" charset="-128"/>
              </a:rPr>
              <a:t>醸造酒の中から発泡酒がヌケモレていた。</a:t>
            </a:r>
            <a:endParaRPr lang="en-US" altLang="ja-JP" sz="2000" dirty="0">
              <a:latin typeface="Hiragino Kaku Gothic Pro W3" panose="020B0300000000000000" pitchFamily="34" charset="-128"/>
              <a:ea typeface="Hiragino Kaku Gothic Pro W3" panose="020B0300000000000000" pitchFamily="34" charset="-128"/>
            </a:endParaRPr>
          </a:p>
          <a:p>
            <a:r>
              <a:rPr lang="ja-JP" altLang="en-US" sz="2000">
                <a:latin typeface="Hiragino Kaku Gothic Pro W3" panose="020B0300000000000000" pitchFamily="34" charset="-128"/>
                <a:ea typeface="Hiragino Kaku Gothic Pro W3" panose="020B0300000000000000" pitchFamily="34" charset="-128"/>
              </a:rPr>
              <a:t>ちなみに、キリン</a:t>
            </a:r>
            <a:r>
              <a:rPr lang="en-US" altLang="ja-JP" sz="2000" dirty="0">
                <a:latin typeface="Hiragino Kaku Gothic Pro W3" panose="020B0300000000000000" pitchFamily="34" charset="-128"/>
                <a:ea typeface="Hiragino Kaku Gothic Pro W3" panose="020B0300000000000000" pitchFamily="34" charset="-128"/>
              </a:rPr>
              <a:t>&amp;</a:t>
            </a:r>
            <a:r>
              <a:rPr lang="ja-JP" altLang="en-US" sz="2000">
                <a:latin typeface="Hiragino Kaku Gothic Pro W3" panose="020B0300000000000000" pitchFamily="34" charset="-128"/>
                <a:ea typeface="Hiragino Kaku Gothic Pro W3" panose="020B0300000000000000" pitchFamily="34" charset="-128"/>
              </a:rPr>
              <a:t>サッポロはすでに発泡酒を販売していた。</a:t>
            </a:r>
          </a:p>
          <a:p>
            <a:endParaRPr lang="en-US" altLang="ja-JP" sz="2000" dirty="0"/>
          </a:p>
          <a:p>
            <a:endParaRPr lang="en-US" altLang="ja-JP" sz="2000" dirty="0"/>
          </a:p>
        </p:txBody>
      </p:sp>
    </p:spTree>
    <p:extLst>
      <p:ext uri="{BB962C8B-B14F-4D97-AF65-F5344CB8AC3E}">
        <p14:creationId xmlns:p14="http://schemas.microsoft.com/office/powerpoint/2010/main" val="349639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nodePh="1">
                                  <p:stCondLst>
                                    <p:cond delay="0"/>
                                  </p:stCondLst>
                                  <p:endCondLst>
                                    <p:cond evt="begin" delay="0">
                                      <p:tn val="28"/>
                                    </p:cond>
                                  </p:endCondLst>
                                  <p:childTnLst>
                                    <p:set>
                                      <p:cBhvr>
                                        <p:cTn id="29" dur="1" fill="hold">
                                          <p:stCondLst>
                                            <p:cond delay="0"/>
                                          </p:stCondLst>
                                        </p:cTn>
                                        <p:tgtEl>
                                          <p:spTgt spid="59"/>
                                        </p:tgtEl>
                                        <p:attrNameLst>
                                          <p:attrName>style.visibility</p:attrName>
                                        </p:attrNameLst>
                                      </p:cBhvr>
                                      <p:to>
                                        <p:strVal val="visible"/>
                                      </p:to>
                                    </p:set>
                                    <p:animEffect transition="in" filter="dissolve">
                                      <p:cBhvr>
                                        <p:cTn id="30" dur="500"/>
                                        <p:tgtEl>
                                          <p:spTgt spid="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dissolve">
                                      <p:cBhvr>
                                        <p:cTn id="33" dur="500"/>
                                        <p:tgtEl>
                                          <p:spTgt spid="37"/>
                                        </p:tgtEl>
                                      </p:cBhvr>
                                    </p:animEffect>
                                  </p:childTnLst>
                                </p:cTn>
                              </p:par>
                              <p:par>
                                <p:cTn id="34" presetID="9"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dissolv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dissolve">
                                      <p:cBhvr>
                                        <p:cTn id="4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7" grpId="0" animBg="1"/>
      <p:bldP spid="59" grpId="0"/>
      <p:bldP spid="37" grpId="0" animBg="1"/>
      <p:bldP spid="4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C217A5-3E79-BC68-8045-4DA18E0D1517}"/>
              </a:ext>
            </a:extLst>
          </p:cNvPr>
          <p:cNvSpPr>
            <a:spLocks noGrp="1"/>
          </p:cNvSpPr>
          <p:nvPr>
            <p:ph type="title"/>
          </p:nvPr>
        </p:nvSpPr>
        <p:spPr/>
        <p:txBody>
          <a:bodyPr/>
          <a:lstStyle/>
          <a:p>
            <a:r>
              <a:rPr lang="ja-JP" altLang="en-US"/>
              <a:t>ちなみに</a:t>
            </a:r>
            <a:endParaRPr kumimoji="1" lang="ja-JP" altLang="en-US"/>
          </a:p>
        </p:txBody>
      </p:sp>
      <p:sp>
        <p:nvSpPr>
          <p:cNvPr id="3" name="コンテンツ プレースホルダー 2">
            <a:extLst>
              <a:ext uri="{FF2B5EF4-FFF2-40B4-BE49-F238E27FC236}">
                <a16:creationId xmlns:a16="http://schemas.microsoft.com/office/drawing/2014/main" id="{5A3D0A31-59C4-BF3B-3238-780B5E0DEDA4}"/>
              </a:ext>
            </a:extLst>
          </p:cNvPr>
          <p:cNvSpPr>
            <a:spLocks noGrp="1"/>
          </p:cNvSpPr>
          <p:nvPr>
            <p:ph idx="1"/>
          </p:nvPr>
        </p:nvSpPr>
        <p:spPr/>
        <p:txBody>
          <a:bodyPr/>
          <a:lstStyle/>
          <a:p>
            <a:r>
              <a:rPr kumimoji="1" lang="ja-JP" altLang="en-US"/>
              <a:t>醸造酒の市場しか見ていないとどうなるか</a:t>
            </a:r>
          </a:p>
        </p:txBody>
      </p:sp>
      <p:sp>
        <p:nvSpPr>
          <p:cNvPr id="4" name="スライド番号プレースホルダー 3">
            <a:extLst>
              <a:ext uri="{FF2B5EF4-FFF2-40B4-BE49-F238E27FC236}">
                <a16:creationId xmlns:a16="http://schemas.microsoft.com/office/drawing/2014/main" id="{2DE8C04A-F975-5D54-C18F-EF3220E8F106}"/>
              </a:ext>
            </a:extLst>
          </p:cNvPr>
          <p:cNvSpPr>
            <a:spLocks noGrp="1"/>
          </p:cNvSpPr>
          <p:nvPr>
            <p:ph type="sldNum" sz="quarter" idx="4"/>
          </p:nvPr>
        </p:nvSpPr>
        <p:spPr/>
        <p:txBody>
          <a:bodyPr/>
          <a:lstStyle/>
          <a:p>
            <a:fld id="{C5CBEA7B-64A4-4354-845E-AE91C99E82B0}" type="slidenum">
              <a:rPr lang="ja-JP" altLang="en-US" smtClean="0"/>
              <a:pPr/>
              <a:t>92</a:t>
            </a:fld>
            <a:endParaRPr lang="ja-JP" altLang="en-US" dirty="0"/>
          </a:p>
        </p:txBody>
      </p:sp>
    </p:spTree>
    <p:extLst>
      <p:ext uri="{BB962C8B-B14F-4D97-AF65-F5344CB8AC3E}">
        <p14:creationId xmlns:p14="http://schemas.microsoft.com/office/powerpoint/2010/main" val="4618624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2DC7B1-E35F-6642-A81B-EEFB07A64565}"/>
              </a:ext>
            </a:extLst>
          </p:cNvPr>
          <p:cNvSpPr>
            <a:spLocks noGrp="1"/>
          </p:cNvSpPr>
          <p:nvPr>
            <p:ph type="title"/>
          </p:nvPr>
        </p:nvSpPr>
        <p:spPr/>
        <p:txBody>
          <a:bodyPr/>
          <a:lstStyle/>
          <a:p>
            <a:r>
              <a:rPr lang="ja-JP" altLang="en-US"/>
              <a:t>　市場のヌケモレがあるとどうなるのかの事例</a:t>
            </a:r>
            <a:endParaRPr kumimoji="1" lang="ja-JP" altLang="en-US"/>
          </a:p>
        </p:txBody>
      </p:sp>
      <p:sp>
        <p:nvSpPr>
          <p:cNvPr id="4" name="スライド番号プレースホルダー 3">
            <a:extLst>
              <a:ext uri="{FF2B5EF4-FFF2-40B4-BE49-F238E27FC236}">
                <a16:creationId xmlns:a16="http://schemas.microsoft.com/office/drawing/2014/main" id="{9E8DA818-463A-084E-9CA1-E75C2F57EACC}"/>
              </a:ext>
            </a:extLst>
          </p:cNvPr>
          <p:cNvSpPr>
            <a:spLocks noGrp="1"/>
          </p:cNvSpPr>
          <p:nvPr>
            <p:ph type="sldNum" sz="quarter" idx="4"/>
          </p:nvPr>
        </p:nvSpPr>
        <p:spPr/>
        <p:txBody>
          <a:bodyPr/>
          <a:lstStyle/>
          <a:p>
            <a:fld id="{C5CBEA7B-64A4-4354-845E-AE91C99E82B0}" type="slidenum">
              <a:rPr lang="ja-JP" altLang="en-US" smtClean="0"/>
              <a:pPr/>
              <a:t>93</a:t>
            </a:fld>
            <a:endParaRPr lang="ja-JP" altLang="en-US" dirty="0"/>
          </a:p>
        </p:txBody>
      </p:sp>
      <p:sp>
        <p:nvSpPr>
          <p:cNvPr id="5" name="正方形/長方形 4">
            <a:extLst>
              <a:ext uri="{FF2B5EF4-FFF2-40B4-BE49-F238E27FC236}">
                <a16:creationId xmlns:a16="http://schemas.microsoft.com/office/drawing/2014/main" id="{5BE6C40C-D50B-2946-BBF7-D0E97A981A96}"/>
              </a:ext>
            </a:extLst>
          </p:cNvPr>
          <p:cNvSpPr/>
          <p:nvPr/>
        </p:nvSpPr>
        <p:spPr>
          <a:xfrm>
            <a:off x="5339916" y="1196752"/>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latin typeface="Hiragino Kaku Gothic Pro W3" panose="020B0300000000000000" pitchFamily="34" charset="-128"/>
                <a:ea typeface="Hiragino Kaku Gothic Pro W3" panose="020B0300000000000000" pitchFamily="34" charset="-128"/>
              </a:rPr>
              <a:t>アルコール市場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F530325D-BEF9-084A-ABEC-21F933418D41}"/>
              </a:ext>
            </a:extLst>
          </p:cNvPr>
          <p:cNvSpPr/>
          <p:nvPr/>
        </p:nvSpPr>
        <p:spPr>
          <a:xfrm>
            <a:off x="7492429" y="2736260"/>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蒸留酒市場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36D9CD86-D705-A842-B78E-B81F2A40CA70}"/>
              </a:ext>
            </a:extLst>
          </p:cNvPr>
          <p:cNvSpPr/>
          <p:nvPr/>
        </p:nvSpPr>
        <p:spPr>
          <a:xfrm>
            <a:off x="3264143" y="2736260"/>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醸造酒市場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8AF6E8EA-3EE6-7F40-A336-362B246FD968}"/>
              </a:ext>
            </a:extLst>
          </p:cNvPr>
          <p:cNvSpPr/>
          <p:nvPr/>
        </p:nvSpPr>
        <p:spPr>
          <a:xfrm>
            <a:off x="6587748" y="4210732"/>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latin typeface="Hiragino Kaku Gothic Pro W3" panose="020B0300000000000000" pitchFamily="34" charset="-128"/>
                <a:ea typeface="Hiragino Kaku Gothic Pro W3" panose="020B0300000000000000" pitchFamily="34" charset="-128"/>
              </a:rPr>
              <a:t>ウイスキー</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73D73FC0-922C-A94F-A406-2C55CB081680}"/>
              </a:ext>
            </a:extLst>
          </p:cNvPr>
          <p:cNvSpPr/>
          <p:nvPr/>
        </p:nvSpPr>
        <p:spPr>
          <a:xfrm>
            <a:off x="7780461" y="4227037"/>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焼酎</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E00146D5-E255-E749-AC80-6B52B1E72738}"/>
              </a:ext>
            </a:extLst>
          </p:cNvPr>
          <p:cNvSpPr/>
          <p:nvPr/>
        </p:nvSpPr>
        <p:spPr>
          <a:xfrm>
            <a:off x="8970251" y="4210732"/>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latin typeface="Hiragino Kaku Gothic Pro W3" panose="020B0300000000000000" pitchFamily="34" charset="-128"/>
                <a:ea typeface="Hiragino Kaku Gothic Pro W3" panose="020B0300000000000000" pitchFamily="34" charset="-128"/>
              </a:rPr>
              <a:t>ジン</a:t>
            </a:r>
            <a:r>
              <a:rPr kumimoji="1" lang="en-US" altLang="ja-JP" sz="1400" dirty="0">
                <a:latin typeface="Hiragino Kaku Gothic Pro W3" panose="020B0300000000000000" pitchFamily="34" charset="-128"/>
                <a:ea typeface="Hiragino Kaku Gothic Pro W3" panose="020B0300000000000000" pitchFamily="34" charset="-128"/>
              </a:rPr>
              <a:t>/</a:t>
            </a:r>
          </a:p>
          <a:p>
            <a:pPr algn="ctr"/>
            <a:r>
              <a:rPr kumimoji="1" lang="ja-JP" altLang="en-US" sz="1400">
                <a:latin typeface="Hiragino Kaku Gothic Pro W3" panose="020B0300000000000000" pitchFamily="34" charset="-128"/>
                <a:ea typeface="Hiragino Kaku Gothic Pro W3" panose="020B0300000000000000" pitchFamily="34" charset="-128"/>
              </a:rPr>
              <a:t>ウォッカ</a:t>
            </a:r>
            <a:endParaRPr kumimoji="1" lang="en-US" altLang="ja-JP" sz="1400" dirty="0">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82238276-82B4-934F-9B9A-9BC82F37BCEF}"/>
              </a:ext>
            </a:extLst>
          </p:cNvPr>
          <p:cNvSpPr/>
          <p:nvPr/>
        </p:nvSpPr>
        <p:spPr>
          <a:xfrm>
            <a:off x="2359461" y="4227037"/>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発泡酒</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A4C311B8-8B39-C049-A82B-35DFAC7AC224}"/>
              </a:ext>
            </a:extLst>
          </p:cNvPr>
          <p:cNvSpPr/>
          <p:nvPr/>
        </p:nvSpPr>
        <p:spPr>
          <a:xfrm>
            <a:off x="3552175" y="4227037"/>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ワイン</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8C50CF68-4447-784F-B05B-1207C4237753}"/>
              </a:ext>
            </a:extLst>
          </p:cNvPr>
          <p:cNvSpPr/>
          <p:nvPr/>
        </p:nvSpPr>
        <p:spPr>
          <a:xfrm>
            <a:off x="4747680" y="4227037"/>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日本酒</a:t>
            </a:r>
            <a:endParaRPr kumimoji="1" lang="ja-JP" altLang="en-US" sz="1400" dirty="0">
              <a:latin typeface="Hiragino Kaku Gothic Pro W3" panose="020B0300000000000000" pitchFamily="34" charset="-128"/>
              <a:ea typeface="Hiragino Kaku Gothic Pro W3" panose="020B0300000000000000" pitchFamily="34" charset="-128"/>
            </a:endParaRPr>
          </a:p>
        </p:txBody>
      </p:sp>
      <p:cxnSp>
        <p:nvCxnSpPr>
          <p:cNvPr id="19" name="カギ線コネクタ 18">
            <a:extLst>
              <a:ext uri="{FF2B5EF4-FFF2-40B4-BE49-F238E27FC236}">
                <a16:creationId xmlns:a16="http://schemas.microsoft.com/office/drawing/2014/main" id="{D2671787-89C1-744B-8C79-FBED127BDF55}"/>
              </a:ext>
            </a:extLst>
          </p:cNvPr>
          <p:cNvCxnSpPr>
            <a:cxnSpLocks/>
            <a:stCxn id="5" idx="2"/>
            <a:endCxn id="7" idx="0"/>
          </p:cNvCxnSpPr>
          <p:nvPr/>
        </p:nvCxnSpPr>
        <p:spPr>
          <a:xfrm rot="16200000" flipH="1">
            <a:off x="6870554" y="1358301"/>
            <a:ext cx="603404" cy="2152513"/>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0" name="カギ線コネクタ 19">
            <a:extLst>
              <a:ext uri="{FF2B5EF4-FFF2-40B4-BE49-F238E27FC236}">
                <a16:creationId xmlns:a16="http://schemas.microsoft.com/office/drawing/2014/main" id="{8EC8E408-8301-7047-B8C6-58C5210039A1}"/>
              </a:ext>
            </a:extLst>
          </p:cNvPr>
          <p:cNvCxnSpPr>
            <a:cxnSpLocks/>
            <a:stCxn id="5" idx="2"/>
            <a:endCxn id="8" idx="0"/>
          </p:cNvCxnSpPr>
          <p:nvPr/>
        </p:nvCxnSpPr>
        <p:spPr>
          <a:xfrm rot="5400000">
            <a:off x="4756412" y="1396672"/>
            <a:ext cx="603404" cy="2075773"/>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24" name="カギ線コネクタ 23">
            <a:extLst>
              <a:ext uri="{FF2B5EF4-FFF2-40B4-BE49-F238E27FC236}">
                <a16:creationId xmlns:a16="http://schemas.microsoft.com/office/drawing/2014/main" id="{A1AFF126-91C8-094F-A018-66CD13D0516D}"/>
              </a:ext>
            </a:extLst>
          </p:cNvPr>
          <p:cNvCxnSpPr>
            <a:cxnSpLocks/>
          </p:cNvCxnSpPr>
          <p:nvPr/>
        </p:nvCxnSpPr>
        <p:spPr>
          <a:xfrm rot="5400000" flipH="1" flipV="1">
            <a:off x="7406544" y="3354936"/>
            <a:ext cx="542471" cy="1189789"/>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5" name="カギ線コネクタ 24">
            <a:extLst>
              <a:ext uri="{FF2B5EF4-FFF2-40B4-BE49-F238E27FC236}">
                <a16:creationId xmlns:a16="http://schemas.microsoft.com/office/drawing/2014/main" id="{42E4479A-9EA1-8C49-990A-BEC5EBD92853}"/>
              </a:ext>
            </a:extLst>
          </p:cNvPr>
          <p:cNvCxnSpPr>
            <a:cxnSpLocks/>
          </p:cNvCxnSpPr>
          <p:nvPr/>
        </p:nvCxnSpPr>
        <p:spPr>
          <a:xfrm rot="16200000" flipV="1">
            <a:off x="8006110" y="3945158"/>
            <a:ext cx="537178" cy="4050"/>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6" name="カギ線コネクタ 25">
            <a:extLst>
              <a:ext uri="{FF2B5EF4-FFF2-40B4-BE49-F238E27FC236}">
                <a16:creationId xmlns:a16="http://schemas.microsoft.com/office/drawing/2014/main" id="{A8B5CBB1-A8FB-E34F-B3E1-3CAAED4FF00B}"/>
              </a:ext>
            </a:extLst>
          </p:cNvPr>
          <p:cNvCxnSpPr>
            <a:cxnSpLocks/>
          </p:cNvCxnSpPr>
          <p:nvPr/>
        </p:nvCxnSpPr>
        <p:spPr>
          <a:xfrm rot="16200000" flipV="1">
            <a:off x="8597796" y="3353473"/>
            <a:ext cx="542471" cy="1192714"/>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7" name="カギ線コネクタ 26">
            <a:extLst>
              <a:ext uri="{FF2B5EF4-FFF2-40B4-BE49-F238E27FC236}">
                <a16:creationId xmlns:a16="http://schemas.microsoft.com/office/drawing/2014/main" id="{C4BB5788-A17C-F741-A10F-62F0D205286B}"/>
              </a:ext>
            </a:extLst>
          </p:cNvPr>
          <p:cNvCxnSpPr>
            <a:cxnSpLocks/>
          </p:cNvCxnSpPr>
          <p:nvPr/>
        </p:nvCxnSpPr>
        <p:spPr>
          <a:xfrm rot="5400000" flipH="1" flipV="1">
            <a:off x="3178256" y="3354937"/>
            <a:ext cx="542471" cy="1189789"/>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8" name="カギ線コネクタ 27">
            <a:extLst>
              <a:ext uri="{FF2B5EF4-FFF2-40B4-BE49-F238E27FC236}">
                <a16:creationId xmlns:a16="http://schemas.microsoft.com/office/drawing/2014/main" id="{9917B022-6204-7645-B9E3-CB9840D0A96F}"/>
              </a:ext>
            </a:extLst>
          </p:cNvPr>
          <p:cNvCxnSpPr>
            <a:cxnSpLocks/>
          </p:cNvCxnSpPr>
          <p:nvPr/>
        </p:nvCxnSpPr>
        <p:spPr>
          <a:xfrm rot="16200000" flipV="1">
            <a:off x="3777822" y="3945159"/>
            <a:ext cx="537178" cy="4050"/>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9" name="カギ線コネクタ 28">
            <a:extLst>
              <a:ext uri="{FF2B5EF4-FFF2-40B4-BE49-F238E27FC236}">
                <a16:creationId xmlns:a16="http://schemas.microsoft.com/office/drawing/2014/main" id="{FDF196C2-9132-3742-8EE3-D6FC39C05F6B}"/>
              </a:ext>
            </a:extLst>
          </p:cNvPr>
          <p:cNvCxnSpPr>
            <a:cxnSpLocks/>
          </p:cNvCxnSpPr>
          <p:nvPr/>
        </p:nvCxnSpPr>
        <p:spPr>
          <a:xfrm rot="16200000" flipV="1">
            <a:off x="4369508" y="3353474"/>
            <a:ext cx="542471" cy="1192714"/>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56" name="四角形吹き出し 55">
            <a:extLst>
              <a:ext uri="{FF2B5EF4-FFF2-40B4-BE49-F238E27FC236}">
                <a16:creationId xmlns:a16="http://schemas.microsoft.com/office/drawing/2014/main" id="{BCAE7128-82D4-4F42-A6C8-4551677F6490}"/>
              </a:ext>
            </a:extLst>
          </p:cNvPr>
          <p:cNvSpPr/>
          <p:nvPr/>
        </p:nvSpPr>
        <p:spPr>
          <a:xfrm>
            <a:off x="936521" y="5441851"/>
            <a:ext cx="1512168" cy="824082"/>
          </a:xfrm>
          <a:prstGeom prst="wedgeRectCallout">
            <a:avLst>
              <a:gd name="adj1" fmla="val -13179"/>
              <a:gd name="adj2" fmla="val -112529"/>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アサヒ</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「真のビールで独走だぜ」</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58" name="四角形吹き出し 57">
            <a:extLst>
              <a:ext uri="{FF2B5EF4-FFF2-40B4-BE49-F238E27FC236}">
                <a16:creationId xmlns:a16="http://schemas.microsoft.com/office/drawing/2014/main" id="{132AF9A5-5938-744B-911B-BB0EC4FA9DAA}"/>
              </a:ext>
            </a:extLst>
          </p:cNvPr>
          <p:cNvSpPr/>
          <p:nvPr/>
        </p:nvSpPr>
        <p:spPr>
          <a:xfrm>
            <a:off x="7677779" y="5441851"/>
            <a:ext cx="1512168" cy="824082"/>
          </a:xfrm>
          <a:prstGeom prst="wedgeRectCallout">
            <a:avLst>
              <a:gd name="adj1" fmla="val -13179"/>
              <a:gd name="adj2" fmla="val -112529"/>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キリン</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「チューハイでさらに低価格」</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59" name="タイトル 1">
            <a:extLst>
              <a:ext uri="{FF2B5EF4-FFF2-40B4-BE49-F238E27FC236}">
                <a16:creationId xmlns:a16="http://schemas.microsoft.com/office/drawing/2014/main" id="{E15A6424-FBAD-934C-95EA-3D2B081BDF5B}"/>
              </a:ext>
            </a:extLst>
          </p:cNvPr>
          <p:cNvSpPr txBox="1">
            <a:spLocks/>
          </p:cNvSpPr>
          <p:nvPr/>
        </p:nvSpPr>
        <p:spPr>
          <a:xfrm>
            <a:off x="609599" y="582289"/>
            <a:ext cx="10972800"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1600" b="1" i="0" kern="1200">
                <a:solidFill>
                  <a:schemeClr val="tx1"/>
                </a:solidFill>
                <a:latin typeface="Hiragino Kaku Gothic Pro W6" panose="020B0300000000000000" pitchFamily="34" charset="-128"/>
                <a:ea typeface="Hiragino Kaku Gothic Pro W6" panose="020B0300000000000000" pitchFamily="34" charset="-128"/>
                <a:cs typeface="Hiragino Kaku Gothic Pro W6" panose="020B0300000000000000" pitchFamily="34" charset="-128"/>
              </a:defRPr>
            </a:lvl1pPr>
          </a:lstStyle>
          <a:p>
            <a:r>
              <a:rPr lang="ja-JP" altLang="en-US" sz="2000" b="0">
                <a:latin typeface="Hiragino Kaku Gothic Pro W3" panose="020B0300000000000000" pitchFamily="34" charset="-128"/>
                <a:ea typeface="Hiragino Kaku Gothic Pro W3" panose="020B0300000000000000" pitchFamily="34" charset="-128"/>
              </a:rPr>
              <a:t>ビール</a:t>
            </a:r>
            <a:r>
              <a:rPr lang="en-US" altLang="ja-JP" sz="2000" b="0" dirty="0">
                <a:latin typeface="Hiragino Kaku Gothic Pro W3" panose="020B0300000000000000" pitchFamily="34" charset="-128"/>
                <a:ea typeface="Hiragino Kaku Gothic Pro W3" panose="020B0300000000000000" pitchFamily="34" charset="-128"/>
              </a:rPr>
              <a:t> vs </a:t>
            </a:r>
            <a:r>
              <a:rPr lang="ja-JP" altLang="en-US" sz="2000" b="0">
                <a:latin typeface="Hiragino Kaku Gothic Pro W3" panose="020B0300000000000000" pitchFamily="34" charset="-128"/>
                <a:ea typeface="Hiragino Kaku Gothic Pro W3" panose="020B0300000000000000" pitchFamily="34" charset="-128"/>
              </a:rPr>
              <a:t>発泡酒</a:t>
            </a:r>
            <a:r>
              <a:rPr lang="en-US" altLang="ja-JP" sz="2000" b="0" dirty="0">
                <a:latin typeface="Hiragino Kaku Gothic Pro W3" panose="020B0300000000000000" pitchFamily="34" charset="-128"/>
                <a:ea typeface="Hiragino Kaku Gothic Pro W3" panose="020B0300000000000000" pitchFamily="34" charset="-128"/>
              </a:rPr>
              <a:t> vs </a:t>
            </a:r>
            <a:r>
              <a:rPr lang="ja-JP" altLang="en-US" sz="2000" b="0">
                <a:latin typeface="Hiragino Kaku Gothic Pro W3" panose="020B0300000000000000" pitchFamily="34" charset="-128"/>
                <a:ea typeface="Hiragino Kaku Gothic Pro W3" panose="020B0300000000000000" pitchFamily="34" charset="-128"/>
              </a:rPr>
              <a:t>チューハイの低アル</a:t>
            </a:r>
            <a:r>
              <a:rPr lang="en-US" altLang="ja-JP" sz="2000" b="0" dirty="0">
                <a:latin typeface="Hiragino Kaku Gothic Pro W3" panose="020B0300000000000000" pitchFamily="34" charset="-128"/>
                <a:ea typeface="Hiragino Kaku Gothic Pro W3" panose="020B0300000000000000" pitchFamily="34" charset="-128"/>
              </a:rPr>
              <a:t>&amp;</a:t>
            </a:r>
            <a:r>
              <a:rPr lang="ja-JP" altLang="en-US" sz="2000" b="0">
                <a:latin typeface="Hiragino Kaku Gothic Pro W3" panose="020B0300000000000000" pitchFamily="34" charset="-128"/>
                <a:ea typeface="Hiragino Kaku Gothic Pro W3" panose="020B0300000000000000" pitchFamily="34" charset="-128"/>
              </a:rPr>
              <a:t>低価格の市場競争となり、アサヒは出遅れた</a:t>
            </a:r>
          </a:p>
        </p:txBody>
      </p:sp>
      <p:sp>
        <p:nvSpPr>
          <p:cNvPr id="41" name="正方形/長方形 40">
            <a:extLst>
              <a:ext uri="{FF2B5EF4-FFF2-40B4-BE49-F238E27FC236}">
                <a16:creationId xmlns:a16="http://schemas.microsoft.com/office/drawing/2014/main" id="{135437B4-05DE-2438-1C37-870348345DA7}"/>
              </a:ext>
            </a:extLst>
          </p:cNvPr>
          <p:cNvSpPr/>
          <p:nvPr/>
        </p:nvSpPr>
        <p:spPr>
          <a:xfrm>
            <a:off x="1132362" y="4252832"/>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ビール</a:t>
            </a:r>
            <a:endParaRPr lang="en-US" altLang="ja-JP" sz="1400" dirty="0">
              <a:latin typeface="Hiragino Kaku Gothic Pro W3" panose="020B0300000000000000" pitchFamily="34" charset="-128"/>
              <a:ea typeface="Hiragino Kaku Gothic Pro W3" panose="020B0300000000000000" pitchFamily="34" charset="-128"/>
            </a:endParaRPr>
          </a:p>
        </p:txBody>
      </p:sp>
      <p:cxnSp>
        <p:nvCxnSpPr>
          <p:cNvPr id="42" name="カギ線コネクタ 41">
            <a:extLst>
              <a:ext uri="{FF2B5EF4-FFF2-40B4-BE49-F238E27FC236}">
                <a16:creationId xmlns:a16="http://schemas.microsoft.com/office/drawing/2014/main" id="{6A3EDAFC-1962-C533-D41F-A6E8E540314F}"/>
              </a:ext>
            </a:extLst>
          </p:cNvPr>
          <p:cNvCxnSpPr>
            <a:cxnSpLocks/>
            <a:stCxn id="41" idx="0"/>
            <a:endCxn id="8" idx="2"/>
          </p:cNvCxnSpPr>
          <p:nvPr/>
        </p:nvCxnSpPr>
        <p:spPr>
          <a:xfrm rot="5400000" flipH="1" flipV="1">
            <a:off x="2520086" y="2752692"/>
            <a:ext cx="580468" cy="2419813"/>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45" name="四角形吹き出し 44">
            <a:extLst>
              <a:ext uri="{FF2B5EF4-FFF2-40B4-BE49-F238E27FC236}">
                <a16:creationId xmlns:a16="http://schemas.microsoft.com/office/drawing/2014/main" id="{B8CCCFDC-4DE1-B3EC-E448-3E29529961F1}"/>
              </a:ext>
            </a:extLst>
          </p:cNvPr>
          <p:cNvSpPr/>
          <p:nvPr/>
        </p:nvSpPr>
        <p:spPr>
          <a:xfrm>
            <a:off x="2567105" y="5431759"/>
            <a:ext cx="1909805" cy="824082"/>
          </a:xfrm>
          <a:prstGeom prst="wedgeRectCallout">
            <a:avLst>
              <a:gd name="adj1" fmla="val -30712"/>
              <a:gd name="adj2" fmla="val -98464"/>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キリン</a:t>
            </a:r>
            <a:r>
              <a:rPr lang="en-US" altLang="ja-JP" sz="1400" b="1" dirty="0">
                <a:latin typeface="Hiragino Kaku Gothic Pro W6" panose="020B0300000000000000" pitchFamily="34" charset="-128"/>
                <a:ea typeface="Hiragino Kaku Gothic Pro W6" panose="020B0300000000000000" pitchFamily="34" charset="-128"/>
              </a:rPr>
              <a:t>&amp;</a:t>
            </a:r>
            <a:r>
              <a:rPr lang="ja-JP" altLang="en-US" sz="1400" b="1">
                <a:latin typeface="Hiragino Kaku Gothic Pro W6" panose="020B0300000000000000" pitchFamily="34" charset="-128"/>
                <a:ea typeface="Hiragino Kaku Gothic Pro W6" panose="020B0300000000000000" pitchFamily="34" charset="-128"/>
              </a:rPr>
              <a:t>サッポロ</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「発泡酒も</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第３のビールだ」</a:t>
            </a:r>
            <a:endParaRPr lang="en-US" altLang="ja-JP" sz="1400" b="1" dirty="0">
              <a:latin typeface="Hiragino Kaku Gothic Pro W6" panose="020B0300000000000000" pitchFamily="34" charset="-128"/>
              <a:ea typeface="Hiragino Kaku Gothic Pro W6" panose="020B0300000000000000" pitchFamily="34" charset="-128"/>
            </a:endParaRPr>
          </a:p>
        </p:txBody>
      </p:sp>
    </p:spTree>
    <p:extLst>
      <p:ext uri="{BB962C8B-B14F-4D97-AF65-F5344CB8AC3E}">
        <p14:creationId xmlns:p14="http://schemas.microsoft.com/office/powerpoint/2010/main" val="24046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ssolve">
                                      <p:cBhvr>
                                        <p:cTn id="19" dur="500"/>
                                        <p:tgtEl>
                                          <p:spTgt spid="24"/>
                                        </p:tgtEl>
                                      </p:cBhvr>
                                    </p:animEffect>
                                  </p:childTnLst>
                                </p:cTn>
                              </p:par>
                              <p:par>
                                <p:cTn id="20" presetID="9"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par>
                                <p:cTn id="23" presetID="9"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dissolve">
                                      <p:cBhvr>
                                        <p:cTn id="2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5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2DC7B1-E35F-6642-A81B-EEFB07A64565}"/>
              </a:ext>
            </a:extLst>
          </p:cNvPr>
          <p:cNvSpPr>
            <a:spLocks noGrp="1"/>
          </p:cNvSpPr>
          <p:nvPr>
            <p:ph type="title"/>
          </p:nvPr>
        </p:nvSpPr>
        <p:spPr/>
        <p:txBody>
          <a:bodyPr/>
          <a:lstStyle/>
          <a:p>
            <a:r>
              <a:rPr kumimoji="1" lang="ja-JP" altLang="en-US"/>
              <a:t>　</a:t>
            </a:r>
            <a:r>
              <a:rPr lang="ja-JP" altLang="en-US"/>
              <a:t>市場のヌケモレがあるとどうなるのかの事例</a:t>
            </a:r>
            <a:endParaRPr kumimoji="1" lang="ja-JP" altLang="en-US"/>
          </a:p>
        </p:txBody>
      </p:sp>
      <p:sp>
        <p:nvSpPr>
          <p:cNvPr id="4" name="スライド番号プレースホルダー 3">
            <a:extLst>
              <a:ext uri="{FF2B5EF4-FFF2-40B4-BE49-F238E27FC236}">
                <a16:creationId xmlns:a16="http://schemas.microsoft.com/office/drawing/2014/main" id="{9E8DA818-463A-084E-9CA1-E75C2F57EACC}"/>
              </a:ext>
            </a:extLst>
          </p:cNvPr>
          <p:cNvSpPr>
            <a:spLocks noGrp="1"/>
          </p:cNvSpPr>
          <p:nvPr>
            <p:ph type="sldNum" sz="quarter" idx="4"/>
          </p:nvPr>
        </p:nvSpPr>
        <p:spPr/>
        <p:txBody>
          <a:bodyPr/>
          <a:lstStyle/>
          <a:p>
            <a:fld id="{C5CBEA7B-64A4-4354-845E-AE91C99E82B0}" type="slidenum">
              <a:rPr lang="ja-JP" altLang="en-US" smtClean="0"/>
              <a:pPr/>
              <a:t>94</a:t>
            </a:fld>
            <a:endParaRPr lang="ja-JP" altLang="en-US" dirty="0"/>
          </a:p>
        </p:txBody>
      </p:sp>
      <p:sp>
        <p:nvSpPr>
          <p:cNvPr id="5" name="正方形/長方形 4">
            <a:extLst>
              <a:ext uri="{FF2B5EF4-FFF2-40B4-BE49-F238E27FC236}">
                <a16:creationId xmlns:a16="http://schemas.microsoft.com/office/drawing/2014/main" id="{5BE6C40C-D50B-2946-BBF7-D0E97A981A96}"/>
              </a:ext>
            </a:extLst>
          </p:cNvPr>
          <p:cNvSpPr/>
          <p:nvPr/>
        </p:nvSpPr>
        <p:spPr>
          <a:xfrm>
            <a:off x="3403569" y="2915554"/>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アルコール市場</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F530325D-BEF9-084A-ABEC-21F933418D41}"/>
              </a:ext>
            </a:extLst>
          </p:cNvPr>
          <p:cNvSpPr/>
          <p:nvPr/>
        </p:nvSpPr>
        <p:spPr>
          <a:xfrm>
            <a:off x="4988640" y="4128915"/>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蒸留酒</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36D9CD86-D705-A842-B78E-B81F2A40CA70}"/>
              </a:ext>
            </a:extLst>
          </p:cNvPr>
          <p:cNvSpPr/>
          <p:nvPr/>
        </p:nvSpPr>
        <p:spPr>
          <a:xfrm>
            <a:off x="2341060" y="4133690"/>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醸造酒</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8AF6E8EA-3EE6-7F40-A336-362B246FD968}"/>
              </a:ext>
            </a:extLst>
          </p:cNvPr>
          <p:cNvSpPr/>
          <p:nvPr/>
        </p:nvSpPr>
        <p:spPr>
          <a:xfrm>
            <a:off x="4365876" y="5259163"/>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ウイスキー</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73D73FC0-922C-A94F-A406-2C55CB081680}"/>
              </a:ext>
            </a:extLst>
          </p:cNvPr>
          <p:cNvSpPr/>
          <p:nvPr/>
        </p:nvSpPr>
        <p:spPr>
          <a:xfrm>
            <a:off x="5186916" y="5271662"/>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焼酎</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E00146D5-E255-E749-AC80-6B52B1E72738}"/>
              </a:ext>
            </a:extLst>
          </p:cNvPr>
          <p:cNvSpPr/>
          <p:nvPr/>
        </p:nvSpPr>
        <p:spPr>
          <a:xfrm>
            <a:off x="6005944" y="5259163"/>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ジン</a:t>
            </a:r>
            <a:r>
              <a:rPr kumimoji="1" lang="en-US" altLang="ja-JP" sz="900" dirty="0">
                <a:latin typeface="Hiragino Kaku Gothic Pro W3" panose="020B0300000000000000" pitchFamily="34" charset="-128"/>
                <a:ea typeface="Hiragino Kaku Gothic Pro W3" panose="020B0300000000000000" pitchFamily="34" charset="-128"/>
              </a:rPr>
              <a:t>/</a:t>
            </a:r>
          </a:p>
          <a:p>
            <a:pPr algn="ctr"/>
            <a:r>
              <a:rPr kumimoji="1" lang="ja-JP" altLang="en-US" sz="900">
                <a:latin typeface="Hiragino Kaku Gothic Pro W3" panose="020B0300000000000000" pitchFamily="34" charset="-128"/>
                <a:ea typeface="Hiragino Kaku Gothic Pro W3" panose="020B0300000000000000" pitchFamily="34" charset="-128"/>
              </a:rPr>
              <a:t>ウォッカ</a:t>
            </a:r>
            <a:endParaRPr kumimoji="1" lang="en-US" altLang="ja-JP" sz="900" dirty="0">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82238276-82B4-934F-9B9A-9BC82F37BCEF}"/>
              </a:ext>
            </a:extLst>
          </p:cNvPr>
          <p:cNvSpPr/>
          <p:nvPr/>
        </p:nvSpPr>
        <p:spPr>
          <a:xfrm>
            <a:off x="1718295" y="52764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発泡酒</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A4C311B8-8B39-C049-A82B-35DFAC7AC224}"/>
              </a:ext>
            </a:extLst>
          </p:cNvPr>
          <p:cNvSpPr/>
          <p:nvPr/>
        </p:nvSpPr>
        <p:spPr>
          <a:xfrm>
            <a:off x="2539336" y="52764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ワイン</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8C50CF68-4447-784F-B05B-1207C4237753}"/>
              </a:ext>
            </a:extLst>
          </p:cNvPr>
          <p:cNvSpPr/>
          <p:nvPr/>
        </p:nvSpPr>
        <p:spPr>
          <a:xfrm>
            <a:off x="3362298" y="52764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日本酒</a:t>
            </a:r>
            <a:endParaRPr kumimoji="1" lang="ja-JP" altLang="en-US" sz="900" dirty="0">
              <a:latin typeface="Hiragino Kaku Gothic Pro W3" panose="020B0300000000000000" pitchFamily="34" charset="-128"/>
              <a:ea typeface="Hiragino Kaku Gothic Pro W3" panose="020B0300000000000000" pitchFamily="34" charset="-128"/>
            </a:endParaRPr>
          </a:p>
        </p:txBody>
      </p:sp>
      <p:cxnSp>
        <p:nvCxnSpPr>
          <p:cNvPr id="19" name="カギ線コネクタ 18">
            <a:extLst>
              <a:ext uri="{FF2B5EF4-FFF2-40B4-BE49-F238E27FC236}">
                <a16:creationId xmlns:a16="http://schemas.microsoft.com/office/drawing/2014/main" id="{D2671787-89C1-744B-8C79-FBED127BDF55}"/>
              </a:ext>
            </a:extLst>
          </p:cNvPr>
          <p:cNvCxnSpPr>
            <a:stCxn id="5" idx="2"/>
            <a:endCxn id="7" idx="0"/>
          </p:cNvCxnSpPr>
          <p:nvPr/>
        </p:nvCxnSpPr>
        <p:spPr>
          <a:xfrm rot="16200000" flipH="1">
            <a:off x="4468680" y="3088481"/>
            <a:ext cx="495796" cy="1585071"/>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20" name="カギ線コネクタ 19">
            <a:extLst>
              <a:ext uri="{FF2B5EF4-FFF2-40B4-BE49-F238E27FC236}">
                <a16:creationId xmlns:a16="http://schemas.microsoft.com/office/drawing/2014/main" id="{8EC8E408-8301-7047-B8C6-58C5210039A1}"/>
              </a:ext>
            </a:extLst>
          </p:cNvPr>
          <p:cNvCxnSpPr>
            <a:cxnSpLocks/>
            <a:stCxn id="5" idx="2"/>
            <a:endCxn id="8" idx="0"/>
          </p:cNvCxnSpPr>
          <p:nvPr/>
        </p:nvCxnSpPr>
        <p:spPr>
          <a:xfrm rot="5400000">
            <a:off x="3142504" y="3352150"/>
            <a:ext cx="500571" cy="1062509"/>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24" name="カギ線コネクタ 23">
            <a:extLst>
              <a:ext uri="{FF2B5EF4-FFF2-40B4-BE49-F238E27FC236}">
                <a16:creationId xmlns:a16="http://schemas.microsoft.com/office/drawing/2014/main" id="{A1AFF126-91C8-094F-A018-66CD13D0516D}"/>
              </a:ext>
            </a:extLst>
          </p:cNvPr>
          <p:cNvCxnSpPr>
            <a:cxnSpLocks/>
          </p:cNvCxnSpPr>
          <p:nvPr/>
        </p:nvCxnSpPr>
        <p:spPr>
          <a:xfrm rot="5400000" flipH="1" flipV="1">
            <a:off x="4908318" y="4649657"/>
            <a:ext cx="415828" cy="819027"/>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5" name="カギ線コネクタ 24">
            <a:extLst>
              <a:ext uri="{FF2B5EF4-FFF2-40B4-BE49-F238E27FC236}">
                <a16:creationId xmlns:a16="http://schemas.microsoft.com/office/drawing/2014/main" id="{42E4479A-9EA1-8C49-990A-BEC5EBD92853}"/>
              </a:ext>
            </a:extLst>
          </p:cNvPr>
          <p:cNvCxnSpPr>
            <a:cxnSpLocks/>
          </p:cNvCxnSpPr>
          <p:nvPr/>
        </p:nvCxnSpPr>
        <p:spPr>
          <a:xfrm rot="16200000" flipV="1">
            <a:off x="5321254" y="5055747"/>
            <a:ext cx="411771" cy="2788"/>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6" name="カギ線コネクタ 25">
            <a:extLst>
              <a:ext uri="{FF2B5EF4-FFF2-40B4-BE49-F238E27FC236}">
                <a16:creationId xmlns:a16="http://schemas.microsoft.com/office/drawing/2014/main" id="{A8B5CBB1-A8FB-E34F-B3E1-3CAAED4FF00B}"/>
              </a:ext>
            </a:extLst>
          </p:cNvPr>
          <p:cNvCxnSpPr>
            <a:cxnSpLocks/>
          </p:cNvCxnSpPr>
          <p:nvPr/>
        </p:nvCxnSpPr>
        <p:spPr>
          <a:xfrm rot="16200000" flipV="1">
            <a:off x="5728352" y="4648650"/>
            <a:ext cx="415828" cy="82104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7" name="カギ線コネクタ 26">
            <a:extLst>
              <a:ext uri="{FF2B5EF4-FFF2-40B4-BE49-F238E27FC236}">
                <a16:creationId xmlns:a16="http://schemas.microsoft.com/office/drawing/2014/main" id="{C4BB5788-A17C-F741-A10F-62F0D205286B}"/>
              </a:ext>
            </a:extLst>
          </p:cNvPr>
          <p:cNvCxnSpPr>
            <a:cxnSpLocks/>
          </p:cNvCxnSpPr>
          <p:nvPr/>
        </p:nvCxnSpPr>
        <p:spPr>
          <a:xfrm rot="5400000" flipH="1" flipV="1">
            <a:off x="2260736" y="4654433"/>
            <a:ext cx="415828" cy="819027"/>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8" name="カギ線コネクタ 27">
            <a:extLst>
              <a:ext uri="{FF2B5EF4-FFF2-40B4-BE49-F238E27FC236}">
                <a16:creationId xmlns:a16="http://schemas.microsoft.com/office/drawing/2014/main" id="{9917B022-6204-7645-B9E3-CB9840D0A96F}"/>
              </a:ext>
            </a:extLst>
          </p:cNvPr>
          <p:cNvCxnSpPr>
            <a:cxnSpLocks/>
          </p:cNvCxnSpPr>
          <p:nvPr/>
        </p:nvCxnSpPr>
        <p:spPr>
          <a:xfrm rot="16200000" flipV="1">
            <a:off x="2673672" y="5060523"/>
            <a:ext cx="411771" cy="2788"/>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9" name="カギ線コネクタ 28">
            <a:extLst>
              <a:ext uri="{FF2B5EF4-FFF2-40B4-BE49-F238E27FC236}">
                <a16:creationId xmlns:a16="http://schemas.microsoft.com/office/drawing/2014/main" id="{FDF196C2-9132-3742-8EE3-D6FC39C05F6B}"/>
              </a:ext>
            </a:extLst>
          </p:cNvPr>
          <p:cNvCxnSpPr>
            <a:cxnSpLocks/>
          </p:cNvCxnSpPr>
          <p:nvPr/>
        </p:nvCxnSpPr>
        <p:spPr>
          <a:xfrm rot="16200000" flipV="1">
            <a:off x="3080770" y="4653425"/>
            <a:ext cx="415828" cy="82104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38" name="正方形/長方形 37">
            <a:extLst>
              <a:ext uri="{FF2B5EF4-FFF2-40B4-BE49-F238E27FC236}">
                <a16:creationId xmlns:a16="http://schemas.microsoft.com/office/drawing/2014/main" id="{F2A13112-2632-0E48-AF53-ED0AEA642A7F}"/>
              </a:ext>
            </a:extLst>
          </p:cNvPr>
          <p:cNvSpPr/>
          <p:nvPr/>
        </p:nvSpPr>
        <p:spPr>
          <a:xfrm>
            <a:off x="8782988" y="2912929"/>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ノンアルコール市場</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39" name="正方形/長方形 38">
            <a:extLst>
              <a:ext uri="{FF2B5EF4-FFF2-40B4-BE49-F238E27FC236}">
                <a16:creationId xmlns:a16="http://schemas.microsoft.com/office/drawing/2014/main" id="{91BDC52D-232D-9743-B50C-8E9058DA2FF4}"/>
              </a:ext>
            </a:extLst>
          </p:cNvPr>
          <p:cNvSpPr/>
          <p:nvPr/>
        </p:nvSpPr>
        <p:spPr>
          <a:xfrm>
            <a:off x="7733872" y="4127201"/>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ソフトドリンク</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40" name="正方形/長方形 39">
            <a:extLst>
              <a:ext uri="{FF2B5EF4-FFF2-40B4-BE49-F238E27FC236}">
                <a16:creationId xmlns:a16="http://schemas.microsoft.com/office/drawing/2014/main" id="{CA355170-C73B-EA41-9727-C1DD2E26A1A8}"/>
              </a:ext>
            </a:extLst>
          </p:cNvPr>
          <p:cNvSpPr/>
          <p:nvPr/>
        </p:nvSpPr>
        <p:spPr>
          <a:xfrm>
            <a:off x="9883435" y="4126289"/>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ノンアルコール</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42" name="正方形/長方形 41">
            <a:extLst>
              <a:ext uri="{FF2B5EF4-FFF2-40B4-BE49-F238E27FC236}">
                <a16:creationId xmlns:a16="http://schemas.microsoft.com/office/drawing/2014/main" id="{FCAEA3B6-B153-A447-B167-62939A630494}"/>
              </a:ext>
            </a:extLst>
          </p:cNvPr>
          <p:cNvSpPr/>
          <p:nvPr/>
        </p:nvSpPr>
        <p:spPr>
          <a:xfrm>
            <a:off x="7113120" y="5260594"/>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お茶</a:t>
            </a:r>
            <a:endParaRPr kumimoji="1" lang="en-US" altLang="ja-JP" sz="900" dirty="0">
              <a:latin typeface="Hiragino Kaku Gothic Pro W3" panose="020B0300000000000000" pitchFamily="34" charset="-128"/>
              <a:ea typeface="Hiragino Kaku Gothic Pro W3" panose="020B0300000000000000" pitchFamily="34" charset="-128"/>
            </a:endParaRPr>
          </a:p>
        </p:txBody>
      </p:sp>
      <p:sp>
        <p:nvSpPr>
          <p:cNvPr id="43" name="正方形/長方形 42">
            <a:extLst>
              <a:ext uri="{FF2B5EF4-FFF2-40B4-BE49-F238E27FC236}">
                <a16:creationId xmlns:a16="http://schemas.microsoft.com/office/drawing/2014/main" id="{66083A8B-4DFF-3246-A3D9-E57BDBED42F2}"/>
              </a:ext>
            </a:extLst>
          </p:cNvPr>
          <p:cNvSpPr/>
          <p:nvPr/>
        </p:nvSpPr>
        <p:spPr>
          <a:xfrm>
            <a:off x="7934935" y="52565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ジュース</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44" name="正方形/長方形 43">
            <a:extLst>
              <a:ext uri="{FF2B5EF4-FFF2-40B4-BE49-F238E27FC236}">
                <a16:creationId xmlns:a16="http://schemas.microsoft.com/office/drawing/2014/main" id="{CC0D6A49-899E-9645-8B5F-30DAAC03F58F}"/>
              </a:ext>
            </a:extLst>
          </p:cNvPr>
          <p:cNvSpPr/>
          <p:nvPr/>
        </p:nvSpPr>
        <p:spPr>
          <a:xfrm>
            <a:off x="9610375" y="52565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ビール</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46" name="正方形/長方形 45">
            <a:extLst>
              <a:ext uri="{FF2B5EF4-FFF2-40B4-BE49-F238E27FC236}">
                <a16:creationId xmlns:a16="http://schemas.microsoft.com/office/drawing/2014/main" id="{F436919C-DA18-3340-86C4-F9E26B2BCC74}"/>
              </a:ext>
            </a:extLst>
          </p:cNvPr>
          <p:cNvSpPr/>
          <p:nvPr/>
        </p:nvSpPr>
        <p:spPr>
          <a:xfrm>
            <a:off x="10582702" y="52565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ワイン</a:t>
            </a:r>
            <a:endParaRPr kumimoji="1" lang="en-US" altLang="ja-JP" sz="900" dirty="0">
              <a:latin typeface="Hiragino Kaku Gothic Pro W3" panose="020B0300000000000000" pitchFamily="34" charset="-128"/>
              <a:ea typeface="Hiragino Kaku Gothic Pro W3" panose="020B0300000000000000" pitchFamily="34" charset="-128"/>
            </a:endParaRPr>
          </a:p>
        </p:txBody>
      </p:sp>
      <p:sp>
        <p:nvSpPr>
          <p:cNvPr id="49" name="正方形/長方形 48">
            <a:extLst>
              <a:ext uri="{FF2B5EF4-FFF2-40B4-BE49-F238E27FC236}">
                <a16:creationId xmlns:a16="http://schemas.microsoft.com/office/drawing/2014/main" id="{826BE078-4DE1-604B-85C8-8115E7DEC265}"/>
              </a:ext>
            </a:extLst>
          </p:cNvPr>
          <p:cNvSpPr/>
          <p:nvPr/>
        </p:nvSpPr>
        <p:spPr>
          <a:xfrm>
            <a:off x="8753188" y="5260594"/>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水</a:t>
            </a:r>
            <a:endParaRPr kumimoji="1" lang="en-US" altLang="ja-JP" sz="900" dirty="0">
              <a:latin typeface="Hiragino Kaku Gothic Pro W3" panose="020B0300000000000000" pitchFamily="34" charset="-128"/>
              <a:ea typeface="Hiragino Kaku Gothic Pro W3" panose="020B0300000000000000" pitchFamily="34" charset="-128"/>
            </a:endParaRPr>
          </a:p>
          <a:p>
            <a:pPr algn="ctr"/>
            <a:r>
              <a:rPr lang="en-US" altLang="ja-JP" sz="900" dirty="0" err="1">
                <a:latin typeface="Hiragino Kaku Gothic Pro W3" panose="020B0300000000000000" pitchFamily="34" charset="-128"/>
                <a:ea typeface="Hiragino Kaku Gothic Pro W3" panose="020B0300000000000000" pitchFamily="34" charset="-128"/>
              </a:rPr>
              <a:t>etc</a:t>
            </a:r>
            <a:r>
              <a:rPr lang="en-US" altLang="ja-JP" sz="900" dirty="0">
                <a:latin typeface="Hiragino Kaku Gothic Pro W3" panose="020B0300000000000000" pitchFamily="34" charset="-128"/>
                <a:ea typeface="Hiragino Kaku Gothic Pro W3" panose="020B0300000000000000" pitchFamily="34" charset="-128"/>
              </a:rPr>
              <a:t>…</a:t>
            </a:r>
            <a:endParaRPr kumimoji="1" lang="ja-JP" altLang="en-US" sz="900" dirty="0">
              <a:latin typeface="Hiragino Kaku Gothic Pro W3" panose="020B0300000000000000" pitchFamily="34" charset="-128"/>
              <a:ea typeface="Hiragino Kaku Gothic Pro W3" panose="020B0300000000000000" pitchFamily="34" charset="-128"/>
            </a:endParaRPr>
          </a:p>
        </p:txBody>
      </p:sp>
      <p:cxnSp>
        <p:nvCxnSpPr>
          <p:cNvPr id="51" name="カギ線コネクタ 50">
            <a:extLst>
              <a:ext uri="{FF2B5EF4-FFF2-40B4-BE49-F238E27FC236}">
                <a16:creationId xmlns:a16="http://schemas.microsoft.com/office/drawing/2014/main" id="{85BCC57C-967A-EA43-9802-7DED97BDA067}"/>
              </a:ext>
            </a:extLst>
          </p:cNvPr>
          <p:cNvCxnSpPr>
            <a:stCxn id="38" idx="2"/>
            <a:endCxn id="39" idx="0"/>
          </p:cNvCxnSpPr>
          <p:nvPr/>
        </p:nvCxnSpPr>
        <p:spPr>
          <a:xfrm rot="5400000">
            <a:off x="8530551" y="3354289"/>
            <a:ext cx="496707" cy="1049116"/>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52" name="カギ線コネクタ 51">
            <a:extLst>
              <a:ext uri="{FF2B5EF4-FFF2-40B4-BE49-F238E27FC236}">
                <a16:creationId xmlns:a16="http://schemas.microsoft.com/office/drawing/2014/main" id="{1D8D8077-C1BE-1F4C-BAC0-310A89572625}"/>
              </a:ext>
            </a:extLst>
          </p:cNvPr>
          <p:cNvCxnSpPr>
            <a:stCxn id="38" idx="2"/>
            <a:endCxn id="40" idx="0"/>
          </p:cNvCxnSpPr>
          <p:nvPr/>
        </p:nvCxnSpPr>
        <p:spPr>
          <a:xfrm rot="16200000" flipH="1">
            <a:off x="9605788" y="3328167"/>
            <a:ext cx="495795" cy="1100447"/>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54" name="カギ線コネクタ 53">
            <a:extLst>
              <a:ext uri="{FF2B5EF4-FFF2-40B4-BE49-F238E27FC236}">
                <a16:creationId xmlns:a16="http://schemas.microsoft.com/office/drawing/2014/main" id="{A48C44CA-5D9C-2044-BF71-90B83E6CE02F}"/>
              </a:ext>
            </a:extLst>
          </p:cNvPr>
          <p:cNvCxnSpPr>
            <a:cxnSpLocks/>
            <a:stCxn id="42" idx="0"/>
            <a:endCxn id="39" idx="2"/>
          </p:cNvCxnSpPr>
          <p:nvPr/>
        </p:nvCxnSpPr>
        <p:spPr>
          <a:xfrm rot="5400000" flipH="1" flipV="1">
            <a:off x="7636917" y="4643167"/>
            <a:ext cx="415828" cy="819027"/>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55" name="カギ線コネクタ 54">
            <a:extLst>
              <a:ext uri="{FF2B5EF4-FFF2-40B4-BE49-F238E27FC236}">
                <a16:creationId xmlns:a16="http://schemas.microsoft.com/office/drawing/2014/main" id="{568625CA-7FA2-9B44-AB0B-9BD79BDBB04D}"/>
              </a:ext>
            </a:extLst>
          </p:cNvPr>
          <p:cNvCxnSpPr>
            <a:cxnSpLocks/>
            <a:stCxn id="43" idx="0"/>
            <a:endCxn id="39" idx="2"/>
          </p:cNvCxnSpPr>
          <p:nvPr/>
        </p:nvCxnSpPr>
        <p:spPr>
          <a:xfrm rot="16200000" flipV="1">
            <a:off x="8049853" y="5049258"/>
            <a:ext cx="411771" cy="2788"/>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56" name="カギ線コネクタ 55">
            <a:extLst>
              <a:ext uri="{FF2B5EF4-FFF2-40B4-BE49-F238E27FC236}">
                <a16:creationId xmlns:a16="http://schemas.microsoft.com/office/drawing/2014/main" id="{3D632368-0A9D-A84E-BD0B-9A320E7540ED}"/>
              </a:ext>
            </a:extLst>
          </p:cNvPr>
          <p:cNvCxnSpPr>
            <a:cxnSpLocks/>
            <a:stCxn id="49" idx="0"/>
            <a:endCxn id="39" idx="2"/>
          </p:cNvCxnSpPr>
          <p:nvPr/>
        </p:nvCxnSpPr>
        <p:spPr>
          <a:xfrm rot="16200000" flipV="1">
            <a:off x="8456952" y="4642160"/>
            <a:ext cx="415828" cy="82104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57" name="カギ線コネクタ 56">
            <a:extLst>
              <a:ext uri="{FF2B5EF4-FFF2-40B4-BE49-F238E27FC236}">
                <a16:creationId xmlns:a16="http://schemas.microsoft.com/office/drawing/2014/main" id="{27FC008C-092E-2841-9AF7-CF5E18CF6E7C}"/>
              </a:ext>
            </a:extLst>
          </p:cNvPr>
          <p:cNvCxnSpPr>
            <a:cxnSpLocks/>
            <a:stCxn id="44" idx="0"/>
            <a:endCxn id="40" idx="2"/>
          </p:cNvCxnSpPr>
          <p:nvPr/>
        </p:nvCxnSpPr>
        <p:spPr>
          <a:xfrm rot="5400000" flipH="1" flipV="1">
            <a:off x="9961900" y="4814528"/>
            <a:ext cx="412683" cy="471336"/>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59" name="カギ線コネクタ 58">
            <a:extLst>
              <a:ext uri="{FF2B5EF4-FFF2-40B4-BE49-F238E27FC236}">
                <a16:creationId xmlns:a16="http://schemas.microsoft.com/office/drawing/2014/main" id="{067FA025-390A-3347-9C30-E9449205D248}"/>
              </a:ext>
            </a:extLst>
          </p:cNvPr>
          <p:cNvCxnSpPr>
            <a:cxnSpLocks/>
            <a:stCxn id="46" idx="0"/>
            <a:endCxn id="40" idx="2"/>
          </p:cNvCxnSpPr>
          <p:nvPr/>
        </p:nvCxnSpPr>
        <p:spPr>
          <a:xfrm rot="16200000" flipV="1">
            <a:off x="10448064" y="4799700"/>
            <a:ext cx="412683" cy="50099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110" name="正方形/長方形 109">
            <a:extLst>
              <a:ext uri="{FF2B5EF4-FFF2-40B4-BE49-F238E27FC236}">
                <a16:creationId xmlns:a16="http://schemas.microsoft.com/office/drawing/2014/main" id="{BFB462AF-E1BA-7745-A572-3A57A9D060F8}"/>
              </a:ext>
            </a:extLst>
          </p:cNvPr>
          <p:cNvSpPr/>
          <p:nvPr/>
        </p:nvSpPr>
        <p:spPr>
          <a:xfrm>
            <a:off x="5339916" y="1196752"/>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latin typeface="Hiragino Kaku Gothic Pro W3" panose="020B0300000000000000" pitchFamily="34" charset="-128"/>
                <a:ea typeface="Hiragino Kaku Gothic Pro W3" panose="020B0300000000000000" pitchFamily="34" charset="-128"/>
              </a:rPr>
              <a:t>飲料市場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cxnSp>
        <p:nvCxnSpPr>
          <p:cNvPr id="113" name="カギ線コネクタ 112">
            <a:extLst>
              <a:ext uri="{FF2B5EF4-FFF2-40B4-BE49-F238E27FC236}">
                <a16:creationId xmlns:a16="http://schemas.microsoft.com/office/drawing/2014/main" id="{04F72B45-680D-2C4A-80F2-A6C65F672F8D}"/>
              </a:ext>
            </a:extLst>
          </p:cNvPr>
          <p:cNvCxnSpPr>
            <a:cxnSpLocks/>
            <a:stCxn id="110" idx="2"/>
            <a:endCxn id="5" idx="0"/>
          </p:cNvCxnSpPr>
          <p:nvPr/>
        </p:nvCxnSpPr>
        <p:spPr>
          <a:xfrm rot="5400000">
            <a:off x="4618673" y="1438227"/>
            <a:ext cx="782698" cy="2171957"/>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116" name="カギ線コネクタ 115">
            <a:extLst>
              <a:ext uri="{FF2B5EF4-FFF2-40B4-BE49-F238E27FC236}">
                <a16:creationId xmlns:a16="http://schemas.microsoft.com/office/drawing/2014/main" id="{7DD5C70E-B138-F641-8257-A5DA65DC9A2F}"/>
              </a:ext>
            </a:extLst>
          </p:cNvPr>
          <p:cNvCxnSpPr>
            <a:cxnSpLocks/>
            <a:stCxn id="110" idx="2"/>
            <a:endCxn id="38" idx="0"/>
          </p:cNvCxnSpPr>
          <p:nvPr/>
        </p:nvCxnSpPr>
        <p:spPr>
          <a:xfrm rot="16200000" flipH="1">
            <a:off x="7309695" y="919161"/>
            <a:ext cx="780073" cy="3207462"/>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120" name="四角形吹き出し 119">
            <a:extLst>
              <a:ext uri="{FF2B5EF4-FFF2-40B4-BE49-F238E27FC236}">
                <a16:creationId xmlns:a16="http://schemas.microsoft.com/office/drawing/2014/main" id="{5ECD046F-80F5-7F44-BFC0-D6E9CEE60CD0}"/>
              </a:ext>
            </a:extLst>
          </p:cNvPr>
          <p:cNvSpPr/>
          <p:nvPr/>
        </p:nvSpPr>
        <p:spPr>
          <a:xfrm>
            <a:off x="8815441" y="4093026"/>
            <a:ext cx="1008494" cy="824082"/>
          </a:xfrm>
          <a:prstGeom prst="wedgeRectCallout">
            <a:avLst>
              <a:gd name="adj1" fmla="val 38094"/>
              <a:gd name="adj2" fmla="val 91131"/>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キリン</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「ノンアルだぜ」</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121" name="四角形吹き出し 120">
            <a:extLst>
              <a:ext uri="{FF2B5EF4-FFF2-40B4-BE49-F238E27FC236}">
                <a16:creationId xmlns:a16="http://schemas.microsoft.com/office/drawing/2014/main" id="{EA6BC53D-8C7E-8B4F-88FB-4ED18F4B0B2A}"/>
              </a:ext>
            </a:extLst>
          </p:cNvPr>
          <p:cNvSpPr/>
          <p:nvPr/>
        </p:nvSpPr>
        <p:spPr>
          <a:xfrm>
            <a:off x="7826457" y="6099528"/>
            <a:ext cx="1810128" cy="669499"/>
          </a:xfrm>
          <a:prstGeom prst="wedgeRectCallout">
            <a:avLst>
              <a:gd name="adj1" fmla="val 65311"/>
              <a:gd name="adj2" fmla="val -76230"/>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サントリー</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kumimoji="1" lang="ja-JP" altLang="en-US" sz="1400" b="1">
                <a:latin typeface="Hiragino Kaku Gothic Pro W6" panose="020B0300000000000000" pitchFamily="34" charset="-128"/>
                <a:ea typeface="Hiragino Kaku Gothic Pro W6" panose="020B0300000000000000" pitchFamily="34" charset="-128"/>
              </a:rPr>
              <a:t>「オールフリー」</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122" name="四角形吹き出し 121">
            <a:extLst>
              <a:ext uri="{FF2B5EF4-FFF2-40B4-BE49-F238E27FC236}">
                <a16:creationId xmlns:a16="http://schemas.microsoft.com/office/drawing/2014/main" id="{283BCFFB-714F-444B-AE20-EE956A88598D}"/>
              </a:ext>
            </a:extLst>
          </p:cNvPr>
          <p:cNvSpPr/>
          <p:nvPr/>
        </p:nvSpPr>
        <p:spPr>
          <a:xfrm>
            <a:off x="298498" y="3771041"/>
            <a:ext cx="1810128" cy="978975"/>
          </a:xfrm>
          <a:prstGeom prst="wedgeRectCallout">
            <a:avLst>
              <a:gd name="adj1" fmla="val -7585"/>
              <a:gd name="adj2" fmla="val 101842"/>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アサヒ</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kumimoji="1" lang="ja-JP" altLang="en-US" sz="1400" b="1">
                <a:latin typeface="Hiragino Kaku Gothic Pro W6" panose="020B0300000000000000" pitchFamily="34" charset="-128"/>
                <a:ea typeface="Hiragino Kaku Gothic Pro W6" panose="020B0300000000000000" pitchFamily="34" charset="-128"/>
              </a:rPr>
              <a:t>「ノンアルビール</a:t>
            </a:r>
            <a:endParaRPr kumimoji="1"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出してなかった</a:t>
            </a:r>
            <a:r>
              <a:rPr kumimoji="1" lang="en-US" altLang="ja-JP" sz="1400" b="1" dirty="0">
                <a:latin typeface="Hiragino Kaku Gothic Pro W6" panose="020B0300000000000000" pitchFamily="34" charset="-128"/>
                <a:ea typeface="Hiragino Kaku Gothic Pro W6" panose="020B0300000000000000" pitchFamily="34" charset="-128"/>
              </a:rPr>
              <a:t>…</a:t>
            </a:r>
            <a:r>
              <a:rPr kumimoji="1" lang="ja-JP" altLang="en-US" sz="1400" b="1">
                <a:latin typeface="Hiragino Kaku Gothic Pro W6" panose="020B0300000000000000" pitchFamily="34" charset="-128"/>
                <a:ea typeface="Hiragino Kaku Gothic Pro W6" panose="020B0300000000000000" pitchFamily="34" charset="-128"/>
              </a:rPr>
              <a:t>」</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123" name="タイトル 1">
            <a:extLst>
              <a:ext uri="{FF2B5EF4-FFF2-40B4-BE49-F238E27FC236}">
                <a16:creationId xmlns:a16="http://schemas.microsoft.com/office/drawing/2014/main" id="{8931F849-E958-4743-B587-D41DD8FCBE47}"/>
              </a:ext>
            </a:extLst>
          </p:cNvPr>
          <p:cNvSpPr txBox="1">
            <a:spLocks/>
          </p:cNvSpPr>
          <p:nvPr/>
        </p:nvSpPr>
        <p:spPr>
          <a:xfrm>
            <a:off x="609599" y="582289"/>
            <a:ext cx="10972800"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1600" b="1" i="0" kern="1200">
                <a:solidFill>
                  <a:schemeClr val="tx1"/>
                </a:solidFill>
                <a:latin typeface="Hiragino Kaku Gothic Pro W6" panose="020B0300000000000000" pitchFamily="34" charset="-128"/>
                <a:ea typeface="Hiragino Kaku Gothic Pro W6" panose="020B0300000000000000" pitchFamily="34" charset="-128"/>
                <a:cs typeface="Hiragino Kaku Gothic Pro W6" panose="020B0300000000000000" pitchFamily="34" charset="-128"/>
              </a:defRPr>
            </a:lvl1pPr>
          </a:lstStyle>
          <a:p>
            <a:r>
              <a:rPr lang="ja-JP" altLang="en-US" sz="2000" b="0">
                <a:latin typeface="Hiragino Kaku Gothic Pro W3" panose="020B0300000000000000" pitchFamily="34" charset="-128"/>
                <a:ea typeface="Hiragino Kaku Gothic Pro W3" panose="020B0300000000000000" pitchFamily="34" charset="-128"/>
              </a:rPr>
              <a:t>そもそも飲み物はアルコールだけではない。ノンアル市場のヌケモレが大きな機会損失に</a:t>
            </a:r>
          </a:p>
        </p:txBody>
      </p:sp>
      <p:sp>
        <p:nvSpPr>
          <p:cNvPr id="58" name="正方形/長方形 57">
            <a:extLst>
              <a:ext uri="{FF2B5EF4-FFF2-40B4-BE49-F238E27FC236}">
                <a16:creationId xmlns:a16="http://schemas.microsoft.com/office/drawing/2014/main" id="{356ADC8F-ABFC-CB95-8921-2EA9635AAEF2}"/>
              </a:ext>
            </a:extLst>
          </p:cNvPr>
          <p:cNvSpPr/>
          <p:nvPr/>
        </p:nvSpPr>
        <p:spPr>
          <a:xfrm>
            <a:off x="882364" y="5271662"/>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ビール</a:t>
            </a:r>
            <a:endParaRPr kumimoji="1" lang="ja-JP" altLang="en-US" sz="900" dirty="0">
              <a:latin typeface="Hiragino Kaku Gothic Pro W3" panose="020B0300000000000000" pitchFamily="34" charset="-128"/>
              <a:ea typeface="Hiragino Kaku Gothic Pro W3" panose="020B0300000000000000" pitchFamily="34" charset="-128"/>
            </a:endParaRPr>
          </a:p>
        </p:txBody>
      </p:sp>
      <p:cxnSp>
        <p:nvCxnSpPr>
          <p:cNvPr id="60" name="カギ線コネクタ 59">
            <a:extLst>
              <a:ext uri="{FF2B5EF4-FFF2-40B4-BE49-F238E27FC236}">
                <a16:creationId xmlns:a16="http://schemas.microsoft.com/office/drawing/2014/main" id="{7F4217A0-84E6-8680-142C-3939C7E32ECC}"/>
              </a:ext>
            </a:extLst>
          </p:cNvPr>
          <p:cNvCxnSpPr>
            <a:cxnSpLocks/>
            <a:stCxn id="58" idx="0"/>
            <a:endCxn id="8" idx="2"/>
          </p:cNvCxnSpPr>
          <p:nvPr/>
        </p:nvCxnSpPr>
        <p:spPr>
          <a:xfrm rot="5400000" flipH="1" flipV="1">
            <a:off x="1822845" y="4232973"/>
            <a:ext cx="420407" cy="1656972"/>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63406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dissolve">
                                      <p:cBhvr>
                                        <p:cTn id="13" dur="500"/>
                                        <p:tgtEl>
                                          <p:spTgt spid="4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dissolve">
                                      <p:cBhvr>
                                        <p:cTn id="16" dur="500"/>
                                        <p:tgtEl>
                                          <p:spTgt spid="4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dissolve">
                                      <p:cBhvr>
                                        <p:cTn id="22" dur="500"/>
                                        <p:tgtEl>
                                          <p:spTgt spid="4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dissolve">
                                      <p:cBhvr>
                                        <p:cTn id="25" dur="500"/>
                                        <p:tgtEl>
                                          <p:spTgt spid="4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dissolve">
                                      <p:cBhvr>
                                        <p:cTn id="28" dur="500"/>
                                        <p:tgtEl>
                                          <p:spTgt spid="49"/>
                                        </p:tgtEl>
                                      </p:cBhvr>
                                    </p:animEffect>
                                  </p:childTnLst>
                                </p:cTn>
                              </p:par>
                              <p:par>
                                <p:cTn id="29" presetID="9"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dissolve">
                                      <p:cBhvr>
                                        <p:cTn id="31" dur="500"/>
                                        <p:tgtEl>
                                          <p:spTgt spid="51"/>
                                        </p:tgtEl>
                                      </p:cBhvr>
                                    </p:animEffect>
                                  </p:childTnLst>
                                </p:cTn>
                              </p:par>
                              <p:par>
                                <p:cTn id="32" presetID="9"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dissolve">
                                      <p:cBhvr>
                                        <p:cTn id="34" dur="500"/>
                                        <p:tgtEl>
                                          <p:spTgt spid="52"/>
                                        </p:tgtEl>
                                      </p:cBhvr>
                                    </p:animEffect>
                                  </p:childTnLst>
                                </p:cTn>
                              </p:par>
                              <p:par>
                                <p:cTn id="35" presetID="9"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dissolve">
                                      <p:cBhvr>
                                        <p:cTn id="37" dur="500"/>
                                        <p:tgtEl>
                                          <p:spTgt spid="54"/>
                                        </p:tgtEl>
                                      </p:cBhvr>
                                    </p:animEffect>
                                  </p:childTnLst>
                                </p:cTn>
                              </p:par>
                              <p:par>
                                <p:cTn id="38" presetID="9"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dissolve">
                                      <p:cBhvr>
                                        <p:cTn id="40" dur="500"/>
                                        <p:tgtEl>
                                          <p:spTgt spid="55"/>
                                        </p:tgtEl>
                                      </p:cBhvr>
                                    </p:animEffect>
                                  </p:childTnLst>
                                </p:cTn>
                              </p:par>
                              <p:par>
                                <p:cTn id="41" presetID="9"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dissolve">
                                      <p:cBhvr>
                                        <p:cTn id="43" dur="500"/>
                                        <p:tgtEl>
                                          <p:spTgt spid="56"/>
                                        </p:tgtEl>
                                      </p:cBhvr>
                                    </p:animEffect>
                                  </p:childTnLst>
                                </p:cTn>
                              </p:par>
                              <p:par>
                                <p:cTn id="44" presetID="9"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dissolve">
                                      <p:cBhvr>
                                        <p:cTn id="46" dur="500"/>
                                        <p:tgtEl>
                                          <p:spTgt spid="57"/>
                                        </p:tgtEl>
                                      </p:cBhvr>
                                    </p:animEffect>
                                  </p:childTnLst>
                                </p:cTn>
                              </p:par>
                              <p:par>
                                <p:cTn id="47" presetID="9"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dissolve">
                                      <p:cBhvr>
                                        <p:cTn id="49" dur="500"/>
                                        <p:tgtEl>
                                          <p:spTgt spid="5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10"/>
                                        </p:tgtEl>
                                        <p:attrNameLst>
                                          <p:attrName>style.visibility</p:attrName>
                                        </p:attrNameLst>
                                      </p:cBhvr>
                                      <p:to>
                                        <p:strVal val="visible"/>
                                      </p:to>
                                    </p:set>
                                    <p:animEffect transition="in" filter="dissolve">
                                      <p:cBhvr>
                                        <p:cTn id="54" dur="500"/>
                                        <p:tgtEl>
                                          <p:spTgt spid="11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dissolve">
                                      <p:cBhvr>
                                        <p:cTn id="59" dur="500"/>
                                        <p:tgtEl>
                                          <p:spTgt spid="121"/>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dissolve">
                                      <p:cBhvr>
                                        <p:cTn id="62" dur="500"/>
                                        <p:tgtEl>
                                          <p:spTgt spid="120"/>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dissolve">
                                      <p:cBhvr>
                                        <p:cTn id="67" dur="500"/>
                                        <p:tgtEl>
                                          <p:spTgt spid="12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3"/>
                                        </p:tgtEl>
                                        <p:attrNameLst>
                                          <p:attrName>style.visibility</p:attrName>
                                        </p:attrNameLst>
                                      </p:cBhvr>
                                      <p:to>
                                        <p:strVal val="visible"/>
                                      </p:to>
                                    </p:set>
                                    <p:animEffect transition="in" filter="dissolve">
                                      <p:cBhvr>
                                        <p:cTn id="7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3" grpId="0" animBg="1"/>
      <p:bldP spid="44" grpId="0" animBg="1"/>
      <p:bldP spid="46" grpId="0" animBg="1"/>
      <p:bldP spid="49" grpId="0" animBg="1"/>
      <p:bldP spid="110" grpId="0" animBg="1"/>
      <p:bldP spid="120" grpId="0" animBg="1"/>
      <p:bldP spid="121" grpId="0" animBg="1"/>
      <p:bldP spid="122" grpId="0" animBg="1"/>
      <p:bldP spid="12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82C61-5EAD-144D-B229-2DF7DF630093}"/>
              </a:ext>
            </a:extLst>
          </p:cNvPr>
          <p:cNvSpPr>
            <a:spLocks noGrp="1"/>
          </p:cNvSpPr>
          <p:nvPr>
            <p:ph type="title"/>
          </p:nvPr>
        </p:nvSpPr>
        <p:spPr/>
        <p:txBody>
          <a:bodyPr/>
          <a:lstStyle/>
          <a:p>
            <a:r>
              <a:rPr lang="en-US" altLang="ja-JP" dirty="0"/>
              <a:t>MECE</a:t>
            </a:r>
            <a:r>
              <a:rPr lang="ja-JP" altLang="en-US"/>
              <a:t>で考える重要性</a:t>
            </a:r>
            <a:endParaRPr kumimoji="1" lang="ja-JP" altLang="en-US"/>
          </a:p>
        </p:txBody>
      </p:sp>
      <p:sp>
        <p:nvSpPr>
          <p:cNvPr id="3" name="コンテンツ プレースホルダー 2">
            <a:extLst>
              <a:ext uri="{FF2B5EF4-FFF2-40B4-BE49-F238E27FC236}">
                <a16:creationId xmlns:a16="http://schemas.microsoft.com/office/drawing/2014/main" id="{6D6C8D2B-E08B-434B-8F92-B1DBB27AD01B}"/>
              </a:ext>
            </a:extLst>
          </p:cNvPr>
          <p:cNvSpPr>
            <a:spLocks noGrp="1"/>
          </p:cNvSpPr>
          <p:nvPr>
            <p:ph idx="1"/>
          </p:nvPr>
        </p:nvSpPr>
        <p:spPr/>
        <p:txBody>
          <a:bodyPr/>
          <a:lstStyle/>
          <a:p>
            <a:r>
              <a:rPr kumimoji="1" lang="ja-JP" altLang="en-US"/>
              <a:t>アサヒは市場シェアを大きく奪われた</a:t>
            </a:r>
            <a:endParaRPr kumimoji="1" lang="en-US" altLang="ja-JP" dirty="0"/>
          </a:p>
          <a:p>
            <a:r>
              <a:rPr lang="ja-JP" altLang="en-US"/>
              <a:t>後発で発泡酒、ノンアルビールを発売して挽回した</a:t>
            </a:r>
            <a:endParaRPr kumimoji="1" lang="en-US" altLang="ja-JP" dirty="0"/>
          </a:p>
          <a:p>
            <a:r>
              <a:rPr kumimoji="1" lang="ja-JP" altLang="en-US"/>
              <a:t>ヌケモレ</a:t>
            </a:r>
            <a:r>
              <a:rPr lang="ja-JP" altLang="en-US"/>
              <a:t>なく情報を構造化できていれば</a:t>
            </a:r>
            <a:r>
              <a:rPr kumimoji="1" lang="ja-JP" altLang="en-US"/>
              <a:t>機会損失しなかったかもしれない</a:t>
            </a:r>
          </a:p>
        </p:txBody>
      </p:sp>
      <p:sp>
        <p:nvSpPr>
          <p:cNvPr id="4" name="スライド番号プレースホルダー 3">
            <a:extLst>
              <a:ext uri="{FF2B5EF4-FFF2-40B4-BE49-F238E27FC236}">
                <a16:creationId xmlns:a16="http://schemas.microsoft.com/office/drawing/2014/main" id="{15865BA1-6AFD-4B44-B843-678D369B5A73}"/>
              </a:ext>
            </a:extLst>
          </p:cNvPr>
          <p:cNvSpPr>
            <a:spLocks noGrp="1"/>
          </p:cNvSpPr>
          <p:nvPr>
            <p:ph type="sldNum" sz="quarter" idx="4"/>
          </p:nvPr>
        </p:nvSpPr>
        <p:spPr/>
        <p:txBody>
          <a:bodyPr/>
          <a:lstStyle/>
          <a:p>
            <a:fld id="{C5CBEA7B-64A4-4354-845E-AE91C99E82B0}" type="slidenum">
              <a:rPr lang="ja-JP" altLang="en-US" smtClean="0"/>
              <a:pPr/>
              <a:t>95</a:t>
            </a:fld>
            <a:endParaRPr lang="ja-JP" altLang="en-US" dirty="0"/>
          </a:p>
        </p:txBody>
      </p:sp>
    </p:spTree>
    <p:extLst>
      <p:ext uri="{BB962C8B-B14F-4D97-AF65-F5344CB8AC3E}">
        <p14:creationId xmlns:p14="http://schemas.microsoft.com/office/powerpoint/2010/main" val="8223400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35DD0-8646-2244-93A8-9521CD093562}"/>
              </a:ext>
            </a:extLst>
          </p:cNvPr>
          <p:cNvSpPr>
            <a:spLocks noGrp="1"/>
          </p:cNvSpPr>
          <p:nvPr>
            <p:ph type="title"/>
          </p:nvPr>
        </p:nvSpPr>
        <p:spPr/>
        <p:txBody>
          <a:bodyPr/>
          <a:lstStyle/>
          <a:p>
            <a:r>
              <a:rPr kumimoji="1" lang="ja-JP" altLang="en-US"/>
              <a:t>人は自分のヌケモレに案外気づかないからこそ</a:t>
            </a:r>
          </a:p>
        </p:txBody>
      </p:sp>
      <p:sp>
        <p:nvSpPr>
          <p:cNvPr id="3" name="コンテンツ プレースホルダー 2">
            <a:extLst>
              <a:ext uri="{FF2B5EF4-FFF2-40B4-BE49-F238E27FC236}">
                <a16:creationId xmlns:a16="http://schemas.microsoft.com/office/drawing/2014/main" id="{8090D92D-3B72-6B43-A62E-5018A4DF6B2E}"/>
              </a:ext>
            </a:extLst>
          </p:cNvPr>
          <p:cNvSpPr>
            <a:spLocks noGrp="1"/>
          </p:cNvSpPr>
          <p:nvPr>
            <p:ph idx="1"/>
          </p:nvPr>
        </p:nvSpPr>
        <p:spPr/>
        <p:txBody>
          <a:bodyPr>
            <a:normAutofit/>
          </a:bodyPr>
          <a:lstStyle/>
          <a:p>
            <a:r>
              <a:rPr kumimoji="1" lang="en-US" altLang="ja-JP" sz="2400" dirty="0"/>
              <a:t>MECE</a:t>
            </a:r>
            <a:r>
              <a:rPr kumimoji="1" lang="ja-JP" altLang="en-US" sz="2400"/>
              <a:t>で考えよう</a:t>
            </a:r>
            <a:endParaRPr kumimoji="1" lang="en-US" altLang="ja-JP" sz="2400" dirty="0"/>
          </a:p>
          <a:p>
            <a:r>
              <a:rPr kumimoji="1" lang="ja-JP" altLang="en-US" sz="2400" b="1">
                <a:solidFill>
                  <a:srgbClr val="FF0000"/>
                </a:solidFill>
              </a:rPr>
              <a:t>ロジックツリーで全体像を把握しよう！</a:t>
            </a:r>
          </a:p>
        </p:txBody>
      </p:sp>
      <p:sp>
        <p:nvSpPr>
          <p:cNvPr id="4" name="スライド番号プレースホルダー 3">
            <a:extLst>
              <a:ext uri="{FF2B5EF4-FFF2-40B4-BE49-F238E27FC236}">
                <a16:creationId xmlns:a16="http://schemas.microsoft.com/office/drawing/2014/main" id="{82C8A11A-4BFE-9D4C-A409-AF255D383BD7}"/>
              </a:ext>
            </a:extLst>
          </p:cNvPr>
          <p:cNvSpPr>
            <a:spLocks noGrp="1"/>
          </p:cNvSpPr>
          <p:nvPr>
            <p:ph type="sldNum" sz="quarter" idx="4"/>
          </p:nvPr>
        </p:nvSpPr>
        <p:spPr/>
        <p:txBody>
          <a:bodyPr/>
          <a:lstStyle/>
          <a:p>
            <a:fld id="{C5CBEA7B-64A4-4354-845E-AE91C99E82B0}" type="slidenum">
              <a:rPr lang="ja-JP" altLang="en-US" smtClean="0"/>
              <a:pPr/>
              <a:t>96</a:t>
            </a:fld>
            <a:endParaRPr lang="ja-JP" altLang="en-US" dirty="0"/>
          </a:p>
        </p:txBody>
      </p:sp>
    </p:spTree>
    <p:extLst>
      <p:ext uri="{BB962C8B-B14F-4D97-AF65-F5344CB8AC3E}">
        <p14:creationId xmlns:p14="http://schemas.microsoft.com/office/powerpoint/2010/main" val="2080347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473F4-4A53-5AE3-2EDF-3315CF7AAECF}"/>
              </a:ext>
            </a:extLst>
          </p:cNvPr>
          <p:cNvSpPr>
            <a:spLocks noGrp="1"/>
          </p:cNvSpPr>
          <p:nvPr>
            <p:ph type="title"/>
          </p:nvPr>
        </p:nvSpPr>
        <p:spPr/>
        <p:txBody>
          <a:bodyPr/>
          <a:lstStyle/>
          <a:p>
            <a:r>
              <a:rPr kumimoji="1" lang="ja-JP" altLang="en-US"/>
              <a:t>本質的な選択肢を把握する</a:t>
            </a:r>
            <a:r>
              <a:rPr kumimoji="1" lang="en-US" altLang="ja-JP" dirty="0"/>
              <a:t>Step</a:t>
            </a:r>
            <a:endParaRPr kumimoji="1" lang="ja-JP" altLang="en-US"/>
          </a:p>
        </p:txBody>
      </p:sp>
      <p:sp>
        <p:nvSpPr>
          <p:cNvPr id="3" name="コンテンツ プレースホルダー 2">
            <a:extLst>
              <a:ext uri="{FF2B5EF4-FFF2-40B4-BE49-F238E27FC236}">
                <a16:creationId xmlns:a16="http://schemas.microsoft.com/office/drawing/2014/main" id="{C7577BAD-E030-F01D-5839-438467940170}"/>
              </a:ext>
            </a:extLst>
          </p:cNvPr>
          <p:cNvSpPr>
            <a:spLocks noGrp="1"/>
          </p:cNvSpPr>
          <p:nvPr>
            <p:ph idx="1"/>
          </p:nvPr>
        </p:nvSpPr>
        <p:spPr/>
        <p:txBody>
          <a:bodyPr/>
          <a:lstStyle/>
          <a:p>
            <a:pPr marL="514350" indent="-514350">
              <a:buFont typeface="+mj-lt"/>
              <a:buAutoNum type="arabicPeriod"/>
            </a:pPr>
            <a:r>
              <a:rPr lang="ja-JP" altLang="en-US"/>
              <a:t>問題に関する情報収集</a:t>
            </a:r>
            <a:endParaRPr lang="en-US" altLang="ja-JP" dirty="0"/>
          </a:p>
          <a:p>
            <a:pPr marL="514350" indent="-514350">
              <a:buFont typeface="+mj-lt"/>
              <a:buAutoNum type="arabicPeriod"/>
            </a:pPr>
            <a:r>
              <a:rPr lang="en-US" altLang="ja-JP" dirty="0"/>
              <a:t>MECE</a:t>
            </a:r>
            <a:r>
              <a:rPr lang="ja-JP" altLang="en-US"/>
              <a:t>で考える</a:t>
            </a:r>
            <a:endParaRPr lang="en-US" altLang="ja-JP" dirty="0"/>
          </a:p>
          <a:p>
            <a:pPr marL="514350" indent="-514350">
              <a:buFont typeface="+mj-lt"/>
              <a:buAutoNum type="arabicPeriod"/>
            </a:pPr>
            <a:r>
              <a:rPr lang="ja-JP" altLang="en-US" b="1">
                <a:solidFill>
                  <a:srgbClr val="FF0000"/>
                </a:solidFill>
              </a:rPr>
              <a:t>ロジックツリーで構造化する</a:t>
            </a:r>
            <a:endParaRPr lang="en-US" altLang="ja-JP" b="1" dirty="0">
              <a:solidFill>
                <a:srgbClr val="FF0000"/>
              </a:solidFill>
            </a:endParaRPr>
          </a:p>
        </p:txBody>
      </p:sp>
      <p:sp>
        <p:nvSpPr>
          <p:cNvPr id="4" name="スライド番号プレースホルダー 3">
            <a:extLst>
              <a:ext uri="{FF2B5EF4-FFF2-40B4-BE49-F238E27FC236}">
                <a16:creationId xmlns:a16="http://schemas.microsoft.com/office/drawing/2014/main" id="{1853EA34-68C0-E644-24C0-79E5736ED2BA}"/>
              </a:ext>
            </a:extLst>
          </p:cNvPr>
          <p:cNvSpPr>
            <a:spLocks noGrp="1"/>
          </p:cNvSpPr>
          <p:nvPr>
            <p:ph type="sldNum" sz="quarter" idx="4"/>
          </p:nvPr>
        </p:nvSpPr>
        <p:spPr/>
        <p:txBody>
          <a:bodyPr/>
          <a:lstStyle/>
          <a:p>
            <a:fld id="{C5CBEA7B-64A4-4354-845E-AE91C99E82B0}" type="slidenum">
              <a:rPr lang="ja-JP" altLang="en-US" smtClean="0"/>
              <a:pPr/>
              <a:t>97</a:t>
            </a:fld>
            <a:endParaRPr lang="ja-JP" altLang="en-US" dirty="0"/>
          </a:p>
        </p:txBody>
      </p:sp>
    </p:spTree>
    <p:extLst>
      <p:ext uri="{BB962C8B-B14F-4D97-AF65-F5344CB8AC3E}">
        <p14:creationId xmlns:p14="http://schemas.microsoft.com/office/powerpoint/2010/main" val="14530697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F255504-AAE5-4235-A526-F4E8C46AEAB3}"/>
              </a:ext>
            </a:extLst>
          </p:cNvPr>
          <p:cNvSpPr/>
          <p:nvPr/>
        </p:nvSpPr>
        <p:spPr>
          <a:xfrm>
            <a:off x="2423592" y="2492896"/>
            <a:ext cx="3772234" cy="3816424"/>
          </a:xfrm>
          <a:prstGeom prst="rect">
            <a:avLst/>
          </a:prstGeom>
          <a:solidFill>
            <a:schemeClr val="accent5">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 name="タイトル 1">
            <a:extLst>
              <a:ext uri="{FF2B5EF4-FFF2-40B4-BE49-F238E27FC236}">
                <a16:creationId xmlns:a16="http://schemas.microsoft.com/office/drawing/2014/main" id="{B54053E9-0A7C-4297-AC08-8E7C15596292}"/>
              </a:ext>
            </a:extLst>
          </p:cNvPr>
          <p:cNvSpPr txBox="1">
            <a:spLocks/>
          </p:cNvSpPr>
          <p:nvPr/>
        </p:nvSpPr>
        <p:spPr>
          <a:xfrm>
            <a:off x="1981200" y="198438"/>
            <a:ext cx="8229600" cy="490066"/>
          </a:xfrm>
          <a:prstGeom prst="rect">
            <a:avLst/>
          </a:prstGeom>
        </p:spPr>
        <p:txBody>
          <a:bodyPr/>
          <a:lstStyle>
            <a:lvl1pPr algn="ctr" defTabSz="914400" rtl="0" eaLnBrk="1" latinLnBrk="0" hangingPunct="1">
              <a:spcBef>
                <a:spcPct val="0"/>
              </a:spcBef>
              <a:buNone/>
              <a:defRPr kumimoji="1" sz="1800" kern="1200">
                <a:solidFill>
                  <a:schemeClr val="tx1"/>
                </a:solidFill>
                <a:latin typeface="メイリオ" pitchFamily="50" charset="-128"/>
                <a:ea typeface="メイリオ" pitchFamily="50" charset="-128"/>
                <a:cs typeface="メイリオ" pitchFamily="50" charset="-128"/>
              </a:defRPr>
            </a:lvl1pPr>
          </a:lstStyle>
          <a:p>
            <a:r>
              <a:rPr lang="ja-JP" altLang="en-US">
                <a:latin typeface="Yu Gothic" panose="020B0400000000000000" pitchFamily="34" charset="-128"/>
                <a:ea typeface="Yu Gothic" panose="020B0400000000000000" pitchFamily="34" charset="-128"/>
              </a:rPr>
              <a:t>ロジックツリーの基本</a:t>
            </a:r>
            <a:endParaRPr lang="ja-JP" altLang="en-US" dirty="0">
              <a:latin typeface="Yu Gothic" panose="020B0400000000000000" pitchFamily="34" charset="-128"/>
              <a:ea typeface="Yu Gothic" panose="020B0400000000000000" pitchFamily="34" charset="-128"/>
            </a:endParaRPr>
          </a:p>
        </p:txBody>
      </p:sp>
      <p:sp>
        <p:nvSpPr>
          <p:cNvPr id="6" name="コンテンツ プレースホルダー 2">
            <a:extLst>
              <a:ext uri="{FF2B5EF4-FFF2-40B4-BE49-F238E27FC236}">
                <a16:creationId xmlns:a16="http://schemas.microsoft.com/office/drawing/2014/main" id="{321AF47B-9FE6-4A9D-9588-1C32166A35BA}"/>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000" dirty="0">
                <a:latin typeface="Yu Gothic" panose="020B0400000000000000" pitchFamily="34" charset="-128"/>
                <a:ea typeface="Yu Gothic" panose="020B0400000000000000" pitchFamily="34" charset="-128"/>
              </a:rPr>
              <a:t>要素を網羅的</a:t>
            </a:r>
            <a:r>
              <a:rPr lang="ja-JP" altLang="en-US" sz="2000">
                <a:latin typeface="Yu Gothic" panose="020B0400000000000000" pitchFamily="34" charset="-128"/>
                <a:ea typeface="Yu Gothic" panose="020B0400000000000000" pitchFamily="34" charset="-128"/>
              </a:rPr>
              <a:t>に把握できるのがロジックツリー</a:t>
            </a:r>
            <a:endParaRPr lang="en-US" altLang="ja-JP" sz="2000" dirty="0">
              <a:latin typeface="Yu Gothic" panose="020B0400000000000000" pitchFamily="34" charset="-128"/>
              <a:ea typeface="Yu Gothic" panose="020B0400000000000000" pitchFamily="34" charset="-128"/>
            </a:endParaRPr>
          </a:p>
          <a:p>
            <a:r>
              <a:rPr lang="ja-JP" altLang="en-US" sz="2000">
                <a:latin typeface="Yu Gothic" panose="020B0400000000000000" pitchFamily="34" charset="-128"/>
                <a:ea typeface="Yu Gothic" panose="020B0400000000000000" pitchFamily="34" charset="-128"/>
              </a:rPr>
              <a:t>ビジネス</a:t>
            </a:r>
            <a:r>
              <a:rPr lang="ja-JP" altLang="en-US" sz="2000" dirty="0">
                <a:latin typeface="Yu Gothic" panose="020B0400000000000000" pitchFamily="34" charset="-128"/>
                <a:ea typeface="Yu Gothic" panose="020B0400000000000000" pitchFamily="34" charset="-128"/>
              </a:rPr>
              <a:t>構造や事象を構造化することで、原因を特定しやすくする。</a:t>
            </a:r>
          </a:p>
        </p:txBody>
      </p:sp>
      <p:sp>
        <p:nvSpPr>
          <p:cNvPr id="3" name="正方形/長方形 2">
            <a:extLst>
              <a:ext uri="{FF2B5EF4-FFF2-40B4-BE49-F238E27FC236}">
                <a16:creationId xmlns:a16="http://schemas.microsoft.com/office/drawing/2014/main" id="{14D0C77C-48F0-4136-8A9C-C4D247937AFF}"/>
              </a:ext>
            </a:extLst>
          </p:cNvPr>
          <p:cNvSpPr/>
          <p:nvPr/>
        </p:nvSpPr>
        <p:spPr>
          <a:xfrm>
            <a:off x="6813350" y="451696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事象</a:t>
            </a:r>
          </a:p>
        </p:txBody>
      </p:sp>
      <p:sp>
        <p:nvSpPr>
          <p:cNvPr id="8" name="正方形/長方形 7">
            <a:extLst>
              <a:ext uri="{FF2B5EF4-FFF2-40B4-BE49-F238E27FC236}">
                <a16:creationId xmlns:a16="http://schemas.microsoft.com/office/drawing/2014/main" id="{794A8686-FA08-4EDC-A01A-C69F9BE0CBF0}"/>
              </a:ext>
            </a:extLst>
          </p:cNvPr>
          <p:cNvSpPr/>
          <p:nvPr/>
        </p:nvSpPr>
        <p:spPr>
          <a:xfrm>
            <a:off x="7868279" y="3805824"/>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要素</a:t>
            </a:r>
            <a:r>
              <a:rPr lang="en-US" altLang="ja-JP" sz="1200" dirty="0">
                <a:latin typeface="Yu Gothic" panose="020B0400000000000000" pitchFamily="34" charset="-128"/>
                <a:ea typeface="Yu Gothic" panose="020B0400000000000000" pitchFamily="34" charset="-128"/>
              </a:rPr>
              <a:t>A</a:t>
            </a:r>
            <a:endParaRPr lang="ja-JP" altLang="en-US" sz="1200" dirty="0">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248F53D7-2AF4-4C38-8077-5B283223009E}"/>
              </a:ext>
            </a:extLst>
          </p:cNvPr>
          <p:cNvSpPr/>
          <p:nvPr/>
        </p:nvSpPr>
        <p:spPr>
          <a:xfrm>
            <a:off x="7868279" y="5131784"/>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要素</a:t>
            </a:r>
            <a:r>
              <a:rPr lang="en-US" altLang="ja-JP" sz="1200" dirty="0">
                <a:latin typeface="Yu Gothic" panose="020B0400000000000000" pitchFamily="34" charset="-128"/>
                <a:ea typeface="Yu Gothic" panose="020B0400000000000000" pitchFamily="34" charset="-128"/>
              </a:rPr>
              <a:t>B</a:t>
            </a:r>
            <a:endParaRPr lang="ja-JP" altLang="en-US"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3A6D554A-A37F-4383-8017-9D3FD2B0B655}"/>
              </a:ext>
            </a:extLst>
          </p:cNvPr>
          <p:cNvSpPr/>
          <p:nvPr/>
        </p:nvSpPr>
        <p:spPr>
          <a:xfrm>
            <a:off x="8904313" y="3472993"/>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C5BD5976-BB78-43E6-A594-88A3AABAFABF}"/>
              </a:ext>
            </a:extLst>
          </p:cNvPr>
          <p:cNvSpPr/>
          <p:nvPr/>
        </p:nvSpPr>
        <p:spPr>
          <a:xfrm>
            <a:off x="8904313" y="4184364"/>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A722661F-C893-452A-9A45-F23671F6E0F3}"/>
              </a:ext>
            </a:extLst>
          </p:cNvPr>
          <p:cNvSpPr/>
          <p:nvPr/>
        </p:nvSpPr>
        <p:spPr>
          <a:xfrm>
            <a:off x="8901582" y="476913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783C9EA4-0F13-4FD0-A58F-7E4C78A14E9E}"/>
              </a:ext>
            </a:extLst>
          </p:cNvPr>
          <p:cNvSpPr/>
          <p:nvPr/>
        </p:nvSpPr>
        <p:spPr>
          <a:xfrm>
            <a:off x="8901582" y="5480508"/>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cxnSp>
        <p:nvCxnSpPr>
          <p:cNvPr id="19" name="コネクタ: カギ線 18">
            <a:extLst>
              <a:ext uri="{FF2B5EF4-FFF2-40B4-BE49-F238E27FC236}">
                <a16:creationId xmlns:a16="http://schemas.microsoft.com/office/drawing/2014/main" id="{1029A079-524E-480C-90AF-1BF95510B215}"/>
              </a:ext>
            </a:extLst>
          </p:cNvPr>
          <p:cNvCxnSpPr>
            <a:cxnSpLocks/>
            <a:stCxn id="3" idx="3"/>
            <a:endCxn id="8" idx="1"/>
          </p:cNvCxnSpPr>
          <p:nvPr/>
        </p:nvCxnSpPr>
        <p:spPr>
          <a:xfrm flipV="1">
            <a:off x="7631136" y="4026203"/>
            <a:ext cx="237142" cy="711143"/>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21">
            <a:extLst>
              <a:ext uri="{FF2B5EF4-FFF2-40B4-BE49-F238E27FC236}">
                <a16:creationId xmlns:a16="http://schemas.microsoft.com/office/drawing/2014/main" id="{FA7E125A-E8A1-4CDC-AE01-B4D8524EAB28}"/>
              </a:ext>
            </a:extLst>
          </p:cNvPr>
          <p:cNvCxnSpPr>
            <a:cxnSpLocks/>
            <a:stCxn id="3" idx="3"/>
            <a:endCxn id="9" idx="1"/>
          </p:cNvCxnSpPr>
          <p:nvPr/>
        </p:nvCxnSpPr>
        <p:spPr>
          <a:xfrm>
            <a:off x="7631136" y="4737346"/>
            <a:ext cx="237142" cy="614817"/>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5" name="コネクタ: カギ線 24">
            <a:extLst>
              <a:ext uri="{FF2B5EF4-FFF2-40B4-BE49-F238E27FC236}">
                <a16:creationId xmlns:a16="http://schemas.microsoft.com/office/drawing/2014/main" id="{707D4D30-F2D7-4FE9-87EF-0F25EF1E6D27}"/>
              </a:ext>
            </a:extLst>
          </p:cNvPr>
          <p:cNvCxnSpPr>
            <a:cxnSpLocks/>
            <a:stCxn id="9" idx="3"/>
            <a:endCxn id="13" idx="1"/>
          </p:cNvCxnSpPr>
          <p:nvPr/>
        </p:nvCxnSpPr>
        <p:spPr>
          <a:xfrm>
            <a:off x="8686065" y="5352162"/>
            <a:ext cx="215516" cy="348724"/>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コネクタ: カギ線 27">
            <a:extLst>
              <a:ext uri="{FF2B5EF4-FFF2-40B4-BE49-F238E27FC236}">
                <a16:creationId xmlns:a16="http://schemas.microsoft.com/office/drawing/2014/main" id="{A0C5DA3A-9A09-4C89-9EF0-459949A04B3E}"/>
              </a:ext>
            </a:extLst>
          </p:cNvPr>
          <p:cNvCxnSpPr>
            <a:cxnSpLocks/>
            <a:stCxn id="9" idx="3"/>
            <a:endCxn id="12" idx="1"/>
          </p:cNvCxnSpPr>
          <p:nvPr/>
        </p:nvCxnSpPr>
        <p:spPr>
          <a:xfrm flipV="1">
            <a:off x="8686065" y="4989516"/>
            <a:ext cx="215516" cy="36264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30">
            <a:extLst>
              <a:ext uri="{FF2B5EF4-FFF2-40B4-BE49-F238E27FC236}">
                <a16:creationId xmlns:a16="http://schemas.microsoft.com/office/drawing/2014/main" id="{56F4E5B9-6B2E-4B8E-A808-20C831BE0DB7}"/>
              </a:ext>
            </a:extLst>
          </p:cNvPr>
          <p:cNvCxnSpPr>
            <a:cxnSpLocks/>
            <a:stCxn id="8" idx="3"/>
            <a:endCxn id="10" idx="1"/>
          </p:cNvCxnSpPr>
          <p:nvPr/>
        </p:nvCxnSpPr>
        <p:spPr>
          <a:xfrm flipV="1">
            <a:off x="8686066" y="3693372"/>
            <a:ext cx="218247" cy="33283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4" name="コネクタ: カギ線 33">
            <a:extLst>
              <a:ext uri="{FF2B5EF4-FFF2-40B4-BE49-F238E27FC236}">
                <a16:creationId xmlns:a16="http://schemas.microsoft.com/office/drawing/2014/main" id="{A4C9F0D9-98B9-484B-A58A-100A3CE725F2}"/>
              </a:ext>
            </a:extLst>
          </p:cNvPr>
          <p:cNvCxnSpPr>
            <a:cxnSpLocks/>
            <a:stCxn id="8" idx="3"/>
            <a:endCxn id="11" idx="1"/>
          </p:cNvCxnSpPr>
          <p:nvPr/>
        </p:nvCxnSpPr>
        <p:spPr>
          <a:xfrm>
            <a:off x="8686066" y="4026202"/>
            <a:ext cx="218247" cy="37854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80F5A489-FF4E-4AFE-86AC-341B06E67F33}"/>
              </a:ext>
            </a:extLst>
          </p:cNvPr>
          <p:cNvSpPr txBox="1"/>
          <p:nvPr/>
        </p:nvSpPr>
        <p:spPr>
          <a:xfrm>
            <a:off x="8069422" y="4551378"/>
            <a:ext cx="415498" cy="369332"/>
          </a:xfrm>
          <a:prstGeom prst="rect">
            <a:avLst/>
          </a:prstGeom>
          <a:noFill/>
        </p:spPr>
        <p:txBody>
          <a:bodyPr wrap="none" rtlCol="0">
            <a:spAutoFit/>
          </a:bodyPr>
          <a:lstStyle/>
          <a:p>
            <a:r>
              <a:rPr lang="ja-JP" altLang="en-US" dirty="0">
                <a:latin typeface="Yu Gothic" panose="020B0400000000000000" pitchFamily="34" charset="-128"/>
                <a:ea typeface="Yu Gothic" panose="020B0400000000000000" pitchFamily="34" charset="-128"/>
              </a:rPr>
              <a:t>＋</a:t>
            </a:r>
          </a:p>
        </p:txBody>
      </p:sp>
      <p:sp>
        <p:nvSpPr>
          <p:cNvPr id="23" name="テキスト ボックス 22">
            <a:extLst>
              <a:ext uri="{FF2B5EF4-FFF2-40B4-BE49-F238E27FC236}">
                <a16:creationId xmlns:a16="http://schemas.microsoft.com/office/drawing/2014/main" id="{4D5B8916-7298-4511-9E4A-C6C415E73D17}"/>
              </a:ext>
            </a:extLst>
          </p:cNvPr>
          <p:cNvSpPr txBox="1"/>
          <p:nvPr/>
        </p:nvSpPr>
        <p:spPr>
          <a:xfrm>
            <a:off x="9105456" y="3904984"/>
            <a:ext cx="415498" cy="369332"/>
          </a:xfrm>
          <a:prstGeom prst="rect">
            <a:avLst/>
          </a:prstGeom>
          <a:noFill/>
        </p:spPr>
        <p:txBody>
          <a:bodyPr wrap="none" rtlCol="0">
            <a:spAutoFit/>
          </a:bodyPr>
          <a:lstStyle/>
          <a:p>
            <a:r>
              <a:rPr lang="ja-JP" altLang="en-US" dirty="0">
                <a:latin typeface="Yu Gothic" panose="020B0400000000000000" pitchFamily="34" charset="-128"/>
                <a:ea typeface="Yu Gothic" panose="020B0400000000000000" pitchFamily="34" charset="-128"/>
              </a:rPr>
              <a:t>＋</a:t>
            </a:r>
          </a:p>
        </p:txBody>
      </p:sp>
      <p:sp>
        <p:nvSpPr>
          <p:cNvPr id="24" name="テキスト ボックス 23">
            <a:extLst>
              <a:ext uri="{FF2B5EF4-FFF2-40B4-BE49-F238E27FC236}">
                <a16:creationId xmlns:a16="http://schemas.microsoft.com/office/drawing/2014/main" id="{8C91D99D-2232-45CB-BF8B-DA884D60E5B5}"/>
              </a:ext>
            </a:extLst>
          </p:cNvPr>
          <p:cNvSpPr txBox="1"/>
          <p:nvPr/>
        </p:nvSpPr>
        <p:spPr>
          <a:xfrm>
            <a:off x="9105456" y="5182656"/>
            <a:ext cx="415498" cy="369332"/>
          </a:xfrm>
          <a:prstGeom prst="rect">
            <a:avLst/>
          </a:prstGeom>
          <a:noFill/>
        </p:spPr>
        <p:txBody>
          <a:bodyPr wrap="none" rtlCol="0">
            <a:spAutoFit/>
          </a:bodyPr>
          <a:lstStyle/>
          <a:p>
            <a:r>
              <a:rPr lang="ja-JP" altLang="en-US" dirty="0">
                <a:latin typeface="Yu Gothic" panose="020B0400000000000000" pitchFamily="34" charset="-128"/>
                <a:ea typeface="Yu Gothic" panose="020B0400000000000000" pitchFamily="34" charset="-128"/>
              </a:rPr>
              <a:t>＋</a:t>
            </a:r>
          </a:p>
        </p:txBody>
      </p:sp>
      <p:sp>
        <p:nvSpPr>
          <p:cNvPr id="26" name="正方形/長方形 25">
            <a:extLst>
              <a:ext uri="{FF2B5EF4-FFF2-40B4-BE49-F238E27FC236}">
                <a16:creationId xmlns:a16="http://schemas.microsoft.com/office/drawing/2014/main" id="{1CFBCEEB-2BCB-48C9-8ACD-F6BAD427D072}"/>
              </a:ext>
            </a:extLst>
          </p:cNvPr>
          <p:cNvSpPr/>
          <p:nvPr/>
        </p:nvSpPr>
        <p:spPr>
          <a:xfrm>
            <a:off x="2755203" y="4531300"/>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事象</a:t>
            </a:r>
          </a:p>
        </p:txBody>
      </p:sp>
      <p:sp>
        <p:nvSpPr>
          <p:cNvPr id="27" name="正方形/長方形 26">
            <a:extLst>
              <a:ext uri="{FF2B5EF4-FFF2-40B4-BE49-F238E27FC236}">
                <a16:creationId xmlns:a16="http://schemas.microsoft.com/office/drawing/2014/main" id="{E0F00054-3731-4644-A371-130A7C096ADF}"/>
              </a:ext>
            </a:extLst>
          </p:cNvPr>
          <p:cNvSpPr/>
          <p:nvPr/>
        </p:nvSpPr>
        <p:spPr>
          <a:xfrm>
            <a:off x="3810132" y="382015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要素</a:t>
            </a:r>
            <a:r>
              <a:rPr lang="en-US" altLang="ja-JP" sz="1200" dirty="0">
                <a:latin typeface="Yu Gothic" panose="020B0400000000000000" pitchFamily="34" charset="-128"/>
                <a:ea typeface="Yu Gothic" panose="020B0400000000000000" pitchFamily="34" charset="-128"/>
              </a:rPr>
              <a:t>A</a:t>
            </a:r>
            <a:endParaRPr lang="ja-JP" altLang="en-US" sz="1200" dirty="0">
              <a:latin typeface="Yu Gothic" panose="020B0400000000000000" pitchFamily="34" charset="-128"/>
              <a:ea typeface="Yu Gothic" panose="020B0400000000000000" pitchFamily="34" charset="-128"/>
            </a:endParaRPr>
          </a:p>
        </p:txBody>
      </p:sp>
      <p:sp>
        <p:nvSpPr>
          <p:cNvPr id="29" name="正方形/長方形 28">
            <a:extLst>
              <a:ext uri="{FF2B5EF4-FFF2-40B4-BE49-F238E27FC236}">
                <a16:creationId xmlns:a16="http://schemas.microsoft.com/office/drawing/2014/main" id="{48E5B387-8C81-46F0-8796-1CA4C4AF30FA}"/>
              </a:ext>
            </a:extLst>
          </p:cNvPr>
          <p:cNvSpPr/>
          <p:nvPr/>
        </p:nvSpPr>
        <p:spPr>
          <a:xfrm>
            <a:off x="3810132" y="514611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要素</a:t>
            </a:r>
            <a:r>
              <a:rPr lang="en-US" altLang="ja-JP" sz="1200" dirty="0">
                <a:latin typeface="Yu Gothic" panose="020B0400000000000000" pitchFamily="34" charset="-128"/>
                <a:ea typeface="Yu Gothic" panose="020B0400000000000000" pitchFamily="34" charset="-128"/>
              </a:rPr>
              <a:t>B</a:t>
            </a:r>
            <a:endParaRPr lang="ja-JP" altLang="en-US" sz="12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11BF5483-B0DB-4740-B7D2-E72B91FA1459}"/>
              </a:ext>
            </a:extLst>
          </p:cNvPr>
          <p:cNvSpPr/>
          <p:nvPr/>
        </p:nvSpPr>
        <p:spPr>
          <a:xfrm>
            <a:off x="4846166" y="3487326"/>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200" dirty="0">
              <a:latin typeface="Yu Gothic" panose="020B0400000000000000" pitchFamily="34" charset="-128"/>
              <a:ea typeface="Yu Gothic" panose="020B0400000000000000" pitchFamily="34" charset="-128"/>
            </a:endParaRPr>
          </a:p>
        </p:txBody>
      </p:sp>
      <p:sp>
        <p:nvSpPr>
          <p:cNvPr id="32" name="正方形/長方形 31">
            <a:extLst>
              <a:ext uri="{FF2B5EF4-FFF2-40B4-BE49-F238E27FC236}">
                <a16:creationId xmlns:a16="http://schemas.microsoft.com/office/drawing/2014/main" id="{E48F3C8E-2137-46EF-8B56-F26D821C1381}"/>
              </a:ext>
            </a:extLst>
          </p:cNvPr>
          <p:cNvSpPr/>
          <p:nvPr/>
        </p:nvSpPr>
        <p:spPr>
          <a:xfrm>
            <a:off x="4846166" y="419869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sp>
        <p:nvSpPr>
          <p:cNvPr id="33" name="正方形/長方形 32">
            <a:extLst>
              <a:ext uri="{FF2B5EF4-FFF2-40B4-BE49-F238E27FC236}">
                <a16:creationId xmlns:a16="http://schemas.microsoft.com/office/drawing/2014/main" id="{850706F2-7A33-4C05-A899-BAFADFCF8FE1}"/>
              </a:ext>
            </a:extLst>
          </p:cNvPr>
          <p:cNvSpPr/>
          <p:nvPr/>
        </p:nvSpPr>
        <p:spPr>
          <a:xfrm>
            <a:off x="4843435" y="4783470"/>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sp>
        <p:nvSpPr>
          <p:cNvPr id="35" name="正方形/長方形 34">
            <a:extLst>
              <a:ext uri="{FF2B5EF4-FFF2-40B4-BE49-F238E27FC236}">
                <a16:creationId xmlns:a16="http://schemas.microsoft.com/office/drawing/2014/main" id="{768FA73E-9F09-458C-A51B-288DA13B17EE}"/>
              </a:ext>
            </a:extLst>
          </p:cNvPr>
          <p:cNvSpPr/>
          <p:nvPr/>
        </p:nvSpPr>
        <p:spPr>
          <a:xfrm>
            <a:off x="4843435" y="5494841"/>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cxnSp>
        <p:nvCxnSpPr>
          <p:cNvPr id="36" name="コネクタ: カギ線 35">
            <a:extLst>
              <a:ext uri="{FF2B5EF4-FFF2-40B4-BE49-F238E27FC236}">
                <a16:creationId xmlns:a16="http://schemas.microsoft.com/office/drawing/2014/main" id="{8F3CDD8C-7220-466F-92A3-2B2F974CAB78}"/>
              </a:ext>
            </a:extLst>
          </p:cNvPr>
          <p:cNvCxnSpPr>
            <a:cxnSpLocks/>
            <a:stCxn id="26" idx="3"/>
            <a:endCxn id="27" idx="1"/>
          </p:cNvCxnSpPr>
          <p:nvPr/>
        </p:nvCxnSpPr>
        <p:spPr>
          <a:xfrm flipV="1">
            <a:off x="3572989" y="4040536"/>
            <a:ext cx="237142" cy="711143"/>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C49C2840-89A8-4263-8980-B56604E9D89E}"/>
              </a:ext>
            </a:extLst>
          </p:cNvPr>
          <p:cNvCxnSpPr>
            <a:cxnSpLocks/>
            <a:stCxn id="26" idx="3"/>
            <a:endCxn id="29" idx="1"/>
          </p:cNvCxnSpPr>
          <p:nvPr/>
        </p:nvCxnSpPr>
        <p:spPr>
          <a:xfrm>
            <a:off x="3572989" y="4751679"/>
            <a:ext cx="237142" cy="614817"/>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8" name="コネクタ: カギ線 37">
            <a:extLst>
              <a:ext uri="{FF2B5EF4-FFF2-40B4-BE49-F238E27FC236}">
                <a16:creationId xmlns:a16="http://schemas.microsoft.com/office/drawing/2014/main" id="{166936C1-A2A4-4BA3-A00E-45648A3046F4}"/>
              </a:ext>
            </a:extLst>
          </p:cNvPr>
          <p:cNvCxnSpPr>
            <a:cxnSpLocks/>
            <a:stCxn id="29" idx="3"/>
            <a:endCxn id="35" idx="1"/>
          </p:cNvCxnSpPr>
          <p:nvPr/>
        </p:nvCxnSpPr>
        <p:spPr>
          <a:xfrm>
            <a:off x="4627918" y="5366495"/>
            <a:ext cx="215516" cy="348724"/>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38">
            <a:extLst>
              <a:ext uri="{FF2B5EF4-FFF2-40B4-BE49-F238E27FC236}">
                <a16:creationId xmlns:a16="http://schemas.microsoft.com/office/drawing/2014/main" id="{91FB4BAB-4EE8-4B63-A2C9-A82160D15993}"/>
              </a:ext>
            </a:extLst>
          </p:cNvPr>
          <p:cNvCxnSpPr>
            <a:cxnSpLocks/>
            <a:stCxn id="29" idx="3"/>
            <a:endCxn id="33" idx="1"/>
          </p:cNvCxnSpPr>
          <p:nvPr/>
        </p:nvCxnSpPr>
        <p:spPr>
          <a:xfrm flipV="1">
            <a:off x="4627918" y="5003849"/>
            <a:ext cx="215516" cy="36264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0" name="コネクタ: カギ線 39">
            <a:extLst>
              <a:ext uri="{FF2B5EF4-FFF2-40B4-BE49-F238E27FC236}">
                <a16:creationId xmlns:a16="http://schemas.microsoft.com/office/drawing/2014/main" id="{FB22E5F6-D514-4168-8C9D-BC1ADF2395F0}"/>
              </a:ext>
            </a:extLst>
          </p:cNvPr>
          <p:cNvCxnSpPr>
            <a:cxnSpLocks/>
            <a:stCxn id="27" idx="3"/>
            <a:endCxn id="30" idx="1"/>
          </p:cNvCxnSpPr>
          <p:nvPr/>
        </p:nvCxnSpPr>
        <p:spPr>
          <a:xfrm flipV="1">
            <a:off x="4627919" y="3707705"/>
            <a:ext cx="218247" cy="33283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40">
            <a:extLst>
              <a:ext uri="{FF2B5EF4-FFF2-40B4-BE49-F238E27FC236}">
                <a16:creationId xmlns:a16="http://schemas.microsoft.com/office/drawing/2014/main" id="{B7A07EE0-7334-43FD-8066-95BBE3A5A372}"/>
              </a:ext>
            </a:extLst>
          </p:cNvPr>
          <p:cNvCxnSpPr>
            <a:cxnSpLocks/>
            <a:stCxn id="27" idx="3"/>
            <a:endCxn id="32" idx="1"/>
          </p:cNvCxnSpPr>
          <p:nvPr/>
        </p:nvCxnSpPr>
        <p:spPr>
          <a:xfrm>
            <a:off x="4627919" y="4040535"/>
            <a:ext cx="218247" cy="37854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339FB552-2741-47B6-B5FA-ECD84EEAA368}"/>
              </a:ext>
            </a:extLst>
          </p:cNvPr>
          <p:cNvSpPr txBox="1"/>
          <p:nvPr/>
        </p:nvSpPr>
        <p:spPr>
          <a:xfrm>
            <a:off x="4011275" y="4565711"/>
            <a:ext cx="415498" cy="369332"/>
          </a:xfrm>
          <a:prstGeom prst="rect">
            <a:avLst/>
          </a:prstGeom>
          <a:noFill/>
        </p:spPr>
        <p:txBody>
          <a:bodyPr wrap="none" rtlCol="0">
            <a:spAutoFit/>
          </a:bodyPr>
          <a:lstStyle/>
          <a:p>
            <a:r>
              <a:rPr lang="en-US" altLang="ja-JP" dirty="0">
                <a:latin typeface="Yu Gothic" panose="020B0400000000000000" pitchFamily="34" charset="-128"/>
                <a:ea typeface="Yu Gothic" panose="020B0400000000000000" pitchFamily="34" charset="-128"/>
              </a:rPr>
              <a:t>×</a:t>
            </a:r>
            <a:endParaRPr lang="ja-JP" altLang="en-US" dirty="0">
              <a:latin typeface="Yu Gothic" panose="020B0400000000000000" pitchFamily="34" charset="-128"/>
              <a:ea typeface="Yu Gothic" panose="020B0400000000000000" pitchFamily="34" charset="-128"/>
            </a:endParaRPr>
          </a:p>
        </p:txBody>
      </p:sp>
      <p:sp>
        <p:nvSpPr>
          <p:cNvPr id="43" name="テキスト ボックス 42">
            <a:extLst>
              <a:ext uri="{FF2B5EF4-FFF2-40B4-BE49-F238E27FC236}">
                <a16:creationId xmlns:a16="http://schemas.microsoft.com/office/drawing/2014/main" id="{F8FED73F-E075-4693-9023-0F6F05574F11}"/>
              </a:ext>
            </a:extLst>
          </p:cNvPr>
          <p:cNvSpPr txBox="1"/>
          <p:nvPr/>
        </p:nvSpPr>
        <p:spPr>
          <a:xfrm>
            <a:off x="5047309" y="3919317"/>
            <a:ext cx="415498" cy="369332"/>
          </a:xfrm>
          <a:prstGeom prst="rect">
            <a:avLst/>
          </a:prstGeom>
          <a:noFill/>
        </p:spPr>
        <p:txBody>
          <a:bodyPr wrap="none" rtlCol="0">
            <a:spAutoFit/>
          </a:bodyPr>
          <a:lstStyle/>
          <a:p>
            <a:r>
              <a:rPr lang="en-US" altLang="ja-JP" dirty="0">
                <a:latin typeface="Yu Gothic" panose="020B0400000000000000" pitchFamily="34" charset="-128"/>
                <a:ea typeface="Yu Gothic" panose="020B0400000000000000" pitchFamily="34" charset="-128"/>
              </a:rPr>
              <a:t>×</a:t>
            </a:r>
            <a:endParaRPr lang="ja-JP" altLang="en-US" dirty="0">
              <a:latin typeface="Yu Gothic" panose="020B0400000000000000" pitchFamily="34" charset="-128"/>
              <a:ea typeface="Yu Gothic" panose="020B0400000000000000" pitchFamily="34" charset="-128"/>
            </a:endParaRPr>
          </a:p>
        </p:txBody>
      </p:sp>
      <p:sp>
        <p:nvSpPr>
          <p:cNvPr id="45" name="テキスト ボックス 44">
            <a:extLst>
              <a:ext uri="{FF2B5EF4-FFF2-40B4-BE49-F238E27FC236}">
                <a16:creationId xmlns:a16="http://schemas.microsoft.com/office/drawing/2014/main" id="{94B546AE-B7B7-4EC0-848B-3AE7B1482A62}"/>
              </a:ext>
            </a:extLst>
          </p:cNvPr>
          <p:cNvSpPr txBox="1"/>
          <p:nvPr/>
        </p:nvSpPr>
        <p:spPr>
          <a:xfrm>
            <a:off x="5047309" y="5196989"/>
            <a:ext cx="415498" cy="369332"/>
          </a:xfrm>
          <a:prstGeom prst="rect">
            <a:avLst/>
          </a:prstGeom>
          <a:noFill/>
        </p:spPr>
        <p:txBody>
          <a:bodyPr wrap="none" rtlCol="0">
            <a:spAutoFit/>
          </a:bodyPr>
          <a:lstStyle/>
          <a:p>
            <a:r>
              <a:rPr lang="en-US" altLang="ja-JP" dirty="0">
                <a:latin typeface="Yu Gothic" panose="020B0400000000000000" pitchFamily="34" charset="-128"/>
                <a:ea typeface="Yu Gothic" panose="020B0400000000000000" pitchFamily="34" charset="-128"/>
              </a:rPr>
              <a:t>×</a:t>
            </a:r>
            <a:endParaRPr lang="ja-JP" altLang="en-US" dirty="0">
              <a:latin typeface="Yu Gothic" panose="020B0400000000000000" pitchFamily="34" charset="-128"/>
              <a:ea typeface="Yu Gothic" panose="020B0400000000000000" pitchFamily="34" charset="-128"/>
            </a:endParaRPr>
          </a:p>
        </p:txBody>
      </p:sp>
      <p:sp>
        <p:nvSpPr>
          <p:cNvPr id="46" name="正方形/長方形 45">
            <a:extLst>
              <a:ext uri="{FF2B5EF4-FFF2-40B4-BE49-F238E27FC236}">
                <a16:creationId xmlns:a16="http://schemas.microsoft.com/office/drawing/2014/main" id="{16992FFD-1C5A-49F5-822B-CFD4504CF21A}"/>
              </a:ext>
            </a:extLst>
          </p:cNvPr>
          <p:cNvSpPr/>
          <p:nvPr/>
        </p:nvSpPr>
        <p:spPr>
          <a:xfrm>
            <a:off x="7702205" y="3693371"/>
            <a:ext cx="1035988" cy="2007516"/>
          </a:xfrm>
          <a:prstGeom prst="rect">
            <a:avLst/>
          </a:prstGeom>
          <a:noFill/>
          <a:ln w="19050">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48" name="テキスト ボックス 47">
            <a:extLst>
              <a:ext uri="{FF2B5EF4-FFF2-40B4-BE49-F238E27FC236}">
                <a16:creationId xmlns:a16="http://schemas.microsoft.com/office/drawing/2014/main" id="{E70E9D8F-21C8-4EFA-8E00-AE81A3733B36}"/>
              </a:ext>
            </a:extLst>
          </p:cNvPr>
          <p:cNvSpPr txBox="1"/>
          <p:nvPr/>
        </p:nvSpPr>
        <p:spPr>
          <a:xfrm>
            <a:off x="7581989" y="5739356"/>
            <a:ext cx="1242648" cy="253916"/>
          </a:xfrm>
          <a:prstGeom prst="rect">
            <a:avLst/>
          </a:prstGeom>
          <a:noFill/>
        </p:spPr>
        <p:txBody>
          <a:bodyPr wrap="none" rtlCol="0">
            <a:spAutoFit/>
          </a:bodyPr>
          <a:lstStyle/>
          <a:p>
            <a:pPr algn="ctr"/>
            <a:r>
              <a:rPr lang="ja-JP" altLang="en-US" sz="1050" dirty="0">
                <a:solidFill>
                  <a:srgbClr val="FF0000"/>
                </a:solidFill>
                <a:latin typeface="Yu Gothic" panose="020B0400000000000000" pitchFamily="34" charset="-128"/>
                <a:ea typeface="Yu Gothic" panose="020B0400000000000000" pitchFamily="34" charset="-128"/>
              </a:rPr>
              <a:t>足すと</a:t>
            </a:r>
            <a:r>
              <a:rPr lang="en-US" altLang="ja-JP" sz="1050" dirty="0">
                <a:solidFill>
                  <a:srgbClr val="FF0000"/>
                </a:solidFill>
                <a:latin typeface="Yu Gothic" panose="020B0400000000000000" pitchFamily="34" charset="-128"/>
                <a:ea typeface="Yu Gothic" panose="020B0400000000000000" pitchFamily="34" charset="-128"/>
              </a:rPr>
              <a:t>100</a:t>
            </a:r>
            <a:r>
              <a:rPr lang="ja-JP" altLang="en-US" sz="1050" dirty="0">
                <a:solidFill>
                  <a:srgbClr val="FF0000"/>
                </a:solidFill>
                <a:latin typeface="Yu Gothic" panose="020B0400000000000000" pitchFamily="34" charset="-128"/>
                <a:ea typeface="Yu Gothic" panose="020B0400000000000000" pitchFamily="34" charset="-128"/>
              </a:rPr>
              <a:t>になる</a:t>
            </a:r>
          </a:p>
        </p:txBody>
      </p:sp>
      <p:sp>
        <p:nvSpPr>
          <p:cNvPr id="2" name="テキスト ボックス 1">
            <a:extLst>
              <a:ext uri="{FF2B5EF4-FFF2-40B4-BE49-F238E27FC236}">
                <a16:creationId xmlns:a16="http://schemas.microsoft.com/office/drawing/2014/main" id="{FFADF650-A2C8-4D8B-B00C-C66FDC74E7E1}"/>
              </a:ext>
            </a:extLst>
          </p:cNvPr>
          <p:cNvSpPr txBox="1"/>
          <p:nvPr/>
        </p:nvSpPr>
        <p:spPr>
          <a:xfrm>
            <a:off x="2954938" y="2780928"/>
            <a:ext cx="2492990" cy="369332"/>
          </a:xfrm>
          <a:prstGeom prst="rect">
            <a:avLst/>
          </a:prstGeom>
          <a:noFill/>
        </p:spPr>
        <p:txBody>
          <a:bodyPr wrap="none" rtlCol="0">
            <a:spAutoFit/>
          </a:bodyPr>
          <a:lstStyle/>
          <a:p>
            <a:r>
              <a:rPr lang="ja-JP" altLang="en-US" b="1" u="sng" dirty="0">
                <a:latin typeface="Yu Gothic" panose="020B0400000000000000" pitchFamily="34" charset="-128"/>
                <a:ea typeface="Yu Gothic" panose="020B0400000000000000" pitchFamily="34" charset="-128"/>
              </a:rPr>
              <a:t>因数分解による構造化</a:t>
            </a:r>
          </a:p>
        </p:txBody>
      </p:sp>
      <p:sp>
        <p:nvSpPr>
          <p:cNvPr id="49" name="テキスト ボックス 48">
            <a:extLst>
              <a:ext uri="{FF2B5EF4-FFF2-40B4-BE49-F238E27FC236}">
                <a16:creationId xmlns:a16="http://schemas.microsoft.com/office/drawing/2014/main" id="{F34486BB-7630-42BD-B302-8873C9EA3EE9}"/>
              </a:ext>
            </a:extLst>
          </p:cNvPr>
          <p:cNvSpPr txBox="1"/>
          <p:nvPr/>
        </p:nvSpPr>
        <p:spPr>
          <a:xfrm>
            <a:off x="7058269" y="2780928"/>
            <a:ext cx="2492990" cy="369332"/>
          </a:xfrm>
          <a:prstGeom prst="rect">
            <a:avLst/>
          </a:prstGeom>
          <a:noFill/>
        </p:spPr>
        <p:txBody>
          <a:bodyPr wrap="none" rtlCol="0">
            <a:spAutoFit/>
          </a:bodyPr>
          <a:lstStyle/>
          <a:p>
            <a:r>
              <a:rPr lang="ja-JP" altLang="en-US" b="1" u="sng" dirty="0">
                <a:latin typeface="Yu Gothic" panose="020B0400000000000000" pitchFamily="34" charset="-128"/>
                <a:ea typeface="Yu Gothic" panose="020B0400000000000000" pitchFamily="34" charset="-128"/>
              </a:rPr>
              <a:t>要素分解による構造化</a:t>
            </a:r>
          </a:p>
        </p:txBody>
      </p:sp>
      <p:sp>
        <p:nvSpPr>
          <p:cNvPr id="50" name="正方形/長方形 49">
            <a:extLst>
              <a:ext uri="{FF2B5EF4-FFF2-40B4-BE49-F238E27FC236}">
                <a16:creationId xmlns:a16="http://schemas.microsoft.com/office/drawing/2014/main" id="{66D4BB41-1ABF-4AA6-B204-35F93789931A}"/>
              </a:ext>
            </a:extLst>
          </p:cNvPr>
          <p:cNvSpPr/>
          <p:nvPr/>
        </p:nvSpPr>
        <p:spPr>
          <a:xfrm>
            <a:off x="3758004" y="3693371"/>
            <a:ext cx="919312" cy="2007516"/>
          </a:xfrm>
          <a:prstGeom prst="rect">
            <a:avLst/>
          </a:prstGeom>
          <a:noFill/>
          <a:ln w="19050">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1" name="テキスト ボックス 50">
            <a:extLst>
              <a:ext uri="{FF2B5EF4-FFF2-40B4-BE49-F238E27FC236}">
                <a16:creationId xmlns:a16="http://schemas.microsoft.com/office/drawing/2014/main" id="{10443EEF-8F08-47C2-AAB3-995AF709B338}"/>
              </a:ext>
            </a:extLst>
          </p:cNvPr>
          <p:cNvSpPr txBox="1"/>
          <p:nvPr/>
        </p:nvSpPr>
        <p:spPr>
          <a:xfrm>
            <a:off x="3782363" y="5740262"/>
            <a:ext cx="857927" cy="415498"/>
          </a:xfrm>
          <a:prstGeom prst="rect">
            <a:avLst/>
          </a:prstGeom>
          <a:noFill/>
        </p:spPr>
        <p:txBody>
          <a:bodyPr wrap="none" rtlCol="0">
            <a:spAutoFit/>
          </a:bodyPr>
          <a:lstStyle/>
          <a:p>
            <a:pPr algn="ctr"/>
            <a:r>
              <a:rPr lang="ja-JP" altLang="en-US" sz="1050" dirty="0">
                <a:solidFill>
                  <a:srgbClr val="FF0000"/>
                </a:solidFill>
                <a:latin typeface="Yu Gothic" panose="020B0400000000000000" pitchFamily="34" charset="-128"/>
                <a:ea typeface="Yu Gothic" panose="020B0400000000000000" pitchFamily="34" charset="-128"/>
              </a:rPr>
              <a:t>構成要素を</a:t>
            </a:r>
            <a:endParaRPr lang="en-US" altLang="ja-JP" sz="1050" dirty="0">
              <a:solidFill>
                <a:srgbClr val="FF0000"/>
              </a:solidFill>
              <a:latin typeface="Yu Gothic" panose="020B0400000000000000" pitchFamily="34" charset="-128"/>
              <a:ea typeface="Yu Gothic" panose="020B0400000000000000" pitchFamily="34" charset="-128"/>
            </a:endParaRPr>
          </a:p>
          <a:p>
            <a:pPr algn="ctr"/>
            <a:r>
              <a:rPr lang="ja-JP" altLang="en-US" sz="1050" dirty="0">
                <a:solidFill>
                  <a:srgbClr val="FF0000"/>
                </a:solidFill>
                <a:latin typeface="Yu Gothic" panose="020B0400000000000000" pitchFamily="34" charset="-128"/>
                <a:ea typeface="Yu Gothic" panose="020B0400000000000000" pitchFamily="34" charset="-128"/>
              </a:rPr>
              <a:t>説明する</a:t>
            </a:r>
          </a:p>
        </p:txBody>
      </p:sp>
    </p:spTree>
    <p:extLst>
      <p:ext uri="{BB962C8B-B14F-4D97-AF65-F5344CB8AC3E}">
        <p14:creationId xmlns:p14="http://schemas.microsoft.com/office/powerpoint/2010/main" val="1459321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ltUpDiag">
          <a:fgClr>
            <a:schemeClr val="bg1">
              <a:lumMod val="85000"/>
            </a:schemeClr>
          </a:fgClr>
          <a:bgClr>
            <a:schemeClr val="bg1"/>
          </a:bgClr>
        </a:pattFill>
        <a:ln w="6350">
          <a:solidFill>
            <a:schemeClr val="tx1">
              <a:lumMod val="50000"/>
              <a:lumOff val="50000"/>
            </a:schemeClr>
          </a:solidFill>
          <a:tailEnd type="triangle"/>
        </a:ln>
        <a:effectLst/>
      </a:spPr>
      <a:bodyPr rtlCol="0" anchor="ctr"/>
      <a:lstStyle>
        <a:defPPr algn="ctr">
          <a:defRPr kumimoji="1" sz="1400" dirty="0" smtClean="0">
            <a:latin typeface="メイリオ" panose="020B0604030504040204" pitchFamily="50" charset="-128"/>
            <a:ea typeface="メイリオ" panose="020B0604030504040204" pitchFamily="50" charset="-128"/>
          </a:defRPr>
        </a:defPPr>
      </a:lstStyle>
      <a:style>
        <a:lnRef idx="2">
          <a:schemeClr val="dk1"/>
        </a:lnRef>
        <a:fillRef idx="0">
          <a:schemeClr val="dk1"/>
        </a:fillRef>
        <a:effectRef idx="1">
          <a:schemeClr val="dk1"/>
        </a:effectRef>
        <a:fontRef idx="minor">
          <a:schemeClr val="tx1"/>
        </a:fontRef>
      </a:style>
    </a:spDef>
    <a:lnDef>
      <a:spPr>
        <a:ln w="6350">
          <a:solidFill>
            <a:schemeClr val="tx1">
              <a:lumMod val="50000"/>
              <a:lumOff val="50000"/>
            </a:schemeClr>
          </a:solidFill>
          <a:tailEnd type="none"/>
        </a:ln>
        <a:effectLst/>
      </a:spPr>
      <a:bodyPr/>
      <a:lstStyle/>
      <a:style>
        <a:lnRef idx="2">
          <a:schemeClr val="dk1"/>
        </a:lnRef>
        <a:fillRef idx="0">
          <a:schemeClr val="dk1"/>
        </a:fillRef>
        <a:effectRef idx="1">
          <a:schemeClr val="dk1"/>
        </a:effectRef>
        <a:fontRef idx="minor">
          <a:schemeClr val="tx1"/>
        </a:fontRef>
      </a:style>
    </a:lnDef>
    <a:txDef>
      <a:spPr>
        <a:noFill/>
      </a:spPr>
      <a:bodyPr wrap="none" rtlCol="0">
        <a:spAutoFit/>
      </a:bodyPr>
      <a:lstStyle>
        <a:defPPr>
          <a:defRPr dirty="0" smtClean="0">
            <a:latin typeface="メイリオ" panose="020B0604030504040204" pitchFamily="50" charset="-128"/>
            <a:ea typeface="メイリオ" panose="020B0604030504040204" pitchFamily="50" charset="-128"/>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64850</TotalTime>
  <Words>10602</Words>
  <Application>Microsoft Macintosh PowerPoint</Application>
  <PresentationFormat>ワイド画面</PresentationFormat>
  <Paragraphs>1875</Paragraphs>
  <Slides>194</Slides>
  <Notes>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194</vt:i4>
      </vt:variant>
    </vt:vector>
  </HeadingPairs>
  <TitlesOfParts>
    <vt:vector size="206" baseType="lpstr">
      <vt:lpstr>Hiragino Kaku Gothic Pro W3</vt:lpstr>
      <vt:lpstr>Hiragino Kaku Gothic Pro W6</vt:lpstr>
      <vt:lpstr>ヒラギノ角ゴ ProN W3</vt:lpstr>
      <vt:lpstr>メイリオ</vt:lpstr>
      <vt:lpstr>Yu Gothic</vt:lpstr>
      <vt:lpstr>Arial</vt:lpstr>
      <vt:lpstr>Calibri</vt:lpstr>
      <vt:lpstr>Open Sans</vt:lpstr>
      <vt:lpstr>Tahoma</vt:lpstr>
      <vt:lpstr>verdana</vt:lpstr>
      <vt:lpstr>Wingdings</vt:lpstr>
      <vt:lpstr>Office テーマ</vt:lpstr>
      <vt:lpstr>マーケティング講座おまけ 〜ロジカルシンキングと問題解決〜</vt:lpstr>
      <vt:lpstr>マーケティング講座おまけで学ぶこと</vt:lpstr>
      <vt:lpstr>2日間の研修で学ぶこと</vt:lpstr>
      <vt:lpstr>PowerPoint プレゼンテーション</vt:lpstr>
      <vt:lpstr>仕事で直面する現実</vt:lpstr>
      <vt:lpstr>論理的でなければ、人は納得しない</vt:lpstr>
      <vt:lpstr>導入：太郎と花子の会話</vt:lpstr>
      <vt:lpstr>導入：太郎と花子の会話</vt:lpstr>
      <vt:lpstr>問題点</vt:lpstr>
      <vt:lpstr>太郎と花子の会話：根拠を追加</vt:lpstr>
      <vt:lpstr>太郎と花子の会話</vt:lpstr>
      <vt:lpstr>太郎と花子の会話：別の根拠を設定</vt:lpstr>
      <vt:lpstr>多分こうなるが、なぜ？</vt:lpstr>
      <vt:lpstr>太郎と花子の会話</vt:lpstr>
      <vt:lpstr>ココからわかる事</vt:lpstr>
      <vt:lpstr>太郎と花子の会話：なぜこの会話は同意できたのか？</vt:lpstr>
      <vt:lpstr>太郎と花子の会話：根拠を追加</vt:lpstr>
      <vt:lpstr>太郎と花子の会話まとめ</vt:lpstr>
      <vt:lpstr>納得できる論理とは</vt:lpstr>
      <vt:lpstr>例題１：どこに誤りがあるか？</vt:lpstr>
      <vt:lpstr>論理の誤りを見つける</vt:lpstr>
      <vt:lpstr>解答例</vt:lpstr>
      <vt:lpstr>例題２：どこに誤りがあるか？</vt:lpstr>
      <vt:lpstr>論理の誤りを見つける</vt:lpstr>
      <vt:lpstr>解答例</vt:lpstr>
      <vt:lpstr>改善の例</vt:lpstr>
      <vt:lpstr>論理の基本：ピラミッドストラクチャー（講座の中で学びます）</vt:lpstr>
      <vt:lpstr>先輩コンサルタントのお言葉</vt:lpstr>
      <vt:lpstr>疑問</vt:lpstr>
      <vt:lpstr>私たちが伝えたい、かつクライアントが求めていること</vt:lpstr>
      <vt:lpstr>私たちが目指している立場はどっちでしょう？</vt:lpstr>
      <vt:lpstr>研修のゴール（再掲載）</vt:lpstr>
      <vt:lpstr>2日間の研修で学ぶこと（再掲載）</vt:lpstr>
      <vt:lpstr>論理思考を用いた問題解決の流れ（参考）</vt:lpstr>
      <vt:lpstr>まずは問題解決から</vt:lpstr>
      <vt:lpstr>思考トレーニング</vt:lpstr>
      <vt:lpstr>問題とは何か？</vt:lpstr>
      <vt:lpstr>問題解決とは何か？</vt:lpstr>
      <vt:lpstr>PowerPoint プレゼンテーション</vt:lpstr>
      <vt:lpstr>問題定義の重要な問い</vt:lpstr>
      <vt:lpstr>問題の定義とは何か？</vt:lpstr>
      <vt:lpstr>問題の定義とは何か？</vt:lpstr>
      <vt:lpstr>問題の定義とは何か？</vt:lpstr>
      <vt:lpstr>問題の定義とは何か？</vt:lpstr>
      <vt:lpstr>問題の定義とは何か？</vt:lpstr>
      <vt:lpstr>問題解決の鍵は「問題の定義」</vt:lpstr>
      <vt:lpstr>何が「本当に」解決すべき問題なのか？のまとめ</vt:lpstr>
      <vt:lpstr>問題定義のエクササイズ：CPAが上がっている、は真の問題か</vt:lpstr>
      <vt:lpstr>PowerPoint プレゼンテーション</vt:lpstr>
      <vt:lpstr>問題定義の重要な問い</vt:lpstr>
      <vt:lpstr>事例：売上に関する考察</vt:lpstr>
      <vt:lpstr>事例：売上に関する考察</vt:lpstr>
      <vt:lpstr>事例：売上に関する考察</vt:lpstr>
      <vt:lpstr>分析した結果...</vt:lpstr>
      <vt:lpstr>そもそも解くべき問題は何か？</vt:lpstr>
      <vt:lpstr>再掲載</vt:lpstr>
      <vt:lpstr>問題定義に関する考察②のまとめ</vt:lpstr>
      <vt:lpstr>問題とは何か？まとめ（再掲載）</vt:lpstr>
      <vt:lpstr>問題解決とは何か？まとめ（再掲載）</vt:lpstr>
      <vt:lpstr>ここで疑問</vt:lpstr>
      <vt:lpstr>次に学ぶこと</vt:lpstr>
      <vt:lpstr>具体的な問題解決の第一歩</vt:lpstr>
      <vt:lpstr>本質的な選択肢とは何か？</vt:lpstr>
      <vt:lpstr>本質的な選択肢の例</vt:lpstr>
      <vt:lpstr>本質的な選択肢の例</vt:lpstr>
      <vt:lpstr>本質的な選択肢の例</vt:lpstr>
      <vt:lpstr>本質的な選択肢とは何か？（再掲）</vt:lpstr>
      <vt:lpstr>ギャップを生み出す要因を洗い出して本質的な選択肢を把握するステップ</vt:lpstr>
      <vt:lpstr>ギャップを生み出す要因を洗い出して本質的な選択肢を把握するステップ</vt:lpstr>
      <vt:lpstr>本質的な選択肢を把握するための情報収集のコツ</vt:lpstr>
      <vt:lpstr>本質的な選択肢を把握するための情報収集のコツ</vt:lpstr>
      <vt:lpstr>本質的な選択肢を把握するための情報収集のコツ</vt:lpstr>
      <vt:lpstr>本質的な選択肢を把握するための情報収集のコツ</vt:lpstr>
      <vt:lpstr>ギャップを生み出す要因を洗い出して本質的な選択肢を把握するステップ</vt:lpstr>
      <vt:lpstr>ロジカルシンキングの基礎であるMECEとは</vt:lpstr>
      <vt:lpstr>MECEじゃない例：ダブってないが、ヌケモレがある</vt:lpstr>
      <vt:lpstr>MECEじゃない例：ダブってないが、ヌケモレがある</vt:lpstr>
      <vt:lpstr>MECEじゃない例：ヌケモレはないが、ダブっている</vt:lpstr>
      <vt:lpstr>MECEじゃない例：モレもあるしダブリもある</vt:lpstr>
      <vt:lpstr>MECEじゃない例：モレもあるしダブリもある</vt:lpstr>
      <vt:lpstr>ロジカルシンキングの基礎：MECEで構造化する（再掲載）</vt:lpstr>
      <vt:lpstr>MECEのポイント</vt:lpstr>
      <vt:lpstr>対立構造の事例：MECEの帝王</vt:lpstr>
      <vt:lpstr>MECEトレーニング①：MECEに因数分解する</vt:lpstr>
      <vt:lpstr>MECEトレーニング①：MECEに因数分解した例</vt:lpstr>
      <vt:lpstr>MECEトレーニング②：ターゲットを対立構造で考える</vt:lpstr>
      <vt:lpstr>MECEトレーニング③</vt:lpstr>
      <vt:lpstr>MECEトレーニング③の解答例</vt:lpstr>
      <vt:lpstr>MECEトレーニング④</vt:lpstr>
      <vt:lpstr>MECEトレーニング④の解答例</vt:lpstr>
      <vt:lpstr>MECEトレーニング⑤</vt:lpstr>
      <vt:lpstr>　MECEトレーニング⑤の解答例</vt:lpstr>
      <vt:lpstr>ちなみに</vt:lpstr>
      <vt:lpstr>　市場のヌケモレがあるとどうなるのかの事例</vt:lpstr>
      <vt:lpstr>　市場のヌケモレがあるとどうなるのかの事例</vt:lpstr>
      <vt:lpstr>MECEで考える重要性</vt:lpstr>
      <vt:lpstr>人は自分のヌケモレに案外気づかないからこそ</vt:lpstr>
      <vt:lpstr>本質的な選択肢を把握するStep</vt:lpstr>
      <vt:lpstr>PowerPoint プレゼンテーション</vt:lpstr>
      <vt:lpstr>PowerPoint プレゼンテーション</vt:lpstr>
      <vt:lpstr>ロジックツリーのポイント</vt:lpstr>
      <vt:lpstr>PowerPoint プレゼンテーション</vt:lpstr>
      <vt:lpstr>PowerPoint プレゼンテーション</vt:lpstr>
      <vt:lpstr>PowerPoint プレゼンテーション</vt:lpstr>
      <vt:lpstr>ロジックツリーのトレーニング①：WHATツリー</vt:lpstr>
      <vt:lpstr>PowerPoint プレゼンテーション</vt:lpstr>
      <vt:lpstr>ロジックツリーのトレーニング①：WHATツリーの解答例</vt:lpstr>
      <vt:lpstr>PowerPoint プレゼンテーション</vt:lpstr>
      <vt:lpstr>ロジックツリーのトレーニング②：WHYツリー</vt:lpstr>
      <vt:lpstr>PowerPoint プレゼンテーション</vt:lpstr>
      <vt:lpstr>ロジックツリーのトレーニング②の解答例</vt:lpstr>
      <vt:lpstr>さっきのも間違いではないが、もう一段MECEな視点を追加すると全体像が把握できる</vt:lpstr>
      <vt:lpstr>ロジックツリーのトレーニング③：WHYツリー</vt:lpstr>
      <vt:lpstr>PowerPoint プレゼンテーション</vt:lpstr>
      <vt:lpstr>ロジックツリーのトレーニング③の解答例</vt:lpstr>
      <vt:lpstr>さっきのも間違いではないが、もう一段MECEな視点を追加すると全体像が把握できる</vt:lpstr>
      <vt:lpstr>ロジックツリーのトレーニング④：WHYツリー</vt:lpstr>
      <vt:lpstr>PowerPoint プレゼンテーション</vt:lpstr>
      <vt:lpstr>ロジックツリーのトレーニング④の解答例</vt:lpstr>
      <vt:lpstr>PowerPoint プレゼンテーション</vt:lpstr>
      <vt:lpstr>ロジックツリーのトレーニング⑤：HOWツリー</vt:lpstr>
      <vt:lpstr>PowerPoint プレゼンテーション</vt:lpstr>
      <vt:lpstr>ロジックツリーのトレーニング⑤の解答例</vt:lpstr>
      <vt:lpstr>さっきのも間違いではないが、もう一段MECEな視点を追加すると全体像が把握できる</vt:lpstr>
      <vt:lpstr>ロジックツリーのトレーニング⑥：HOWツリー</vt:lpstr>
      <vt:lpstr>PowerPoint プレゼンテーション</vt:lpstr>
      <vt:lpstr>ロジックツリーのトレーニング⑥の解答例</vt:lpstr>
      <vt:lpstr>PowerPoint プレゼンテーション</vt:lpstr>
      <vt:lpstr>PowerPoint プレゼンテーション</vt:lpstr>
      <vt:lpstr>PowerPoint プレゼンテーション</vt:lpstr>
      <vt:lpstr>復習：問題の原因をロジックツリーで構造化する</vt:lpstr>
      <vt:lpstr>問題の原因をロジックツリーで構造化する</vt:lpstr>
      <vt:lpstr>問題の原因をロジックツリーで構造化する</vt:lpstr>
      <vt:lpstr>復習：ギャップを分解してみる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ロジカルシンキングで 問題解決のストーリーを描く</vt:lpstr>
      <vt:lpstr>研修の全体像</vt:lpstr>
      <vt:lpstr>思い出して欲しい太郎と花子の会話：なぜこの会話は同意できたのか？（再掲載）</vt:lpstr>
      <vt:lpstr>納得できる論理展開で重要なこと（再掲載）</vt:lpstr>
      <vt:lpstr>LP改善を説得する論理展開（再掲載）</vt:lpstr>
      <vt:lpstr>問題解決のストーリーを 論理的に構築する技術</vt:lpstr>
      <vt:lpstr>論理構築の基本</vt:lpstr>
      <vt:lpstr>論理構築の基本</vt:lpstr>
      <vt:lpstr>論理構築の基本①：帰納法「WHYを並べる」</vt:lpstr>
      <vt:lpstr>構造化の手法＜帰納法＞</vt:lpstr>
      <vt:lpstr>論理の基本：ピラミッドストラクチャー</vt:lpstr>
      <vt:lpstr>主題の設定</vt:lpstr>
      <vt:lpstr>主題とは何か？</vt:lpstr>
      <vt:lpstr>クラッシックの楽曲における主題</vt:lpstr>
      <vt:lpstr>ピラミッドストラクチャーの次のステップ</vt:lpstr>
      <vt:lpstr>主題に対する根拠とその関係性</vt:lpstr>
      <vt:lpstr>帰納法（WHYを並べる）のまとめ</vt:lpstr>
      <vt:lpstr>帰納法トレーニング①</vt:lpstr>
      <vt:lpstr>帰納法「WHYを並べる」トレーニング</vt:lpstr>
      <vt:lpstr>＜解答例＞正しくない論理構成</vt:lpstr>
      <vt:lpstr>＜解答例＞正しい論理推定</vt:lpstr>
      <vt:lpstr>次の疑問</vt:lpstr>
      <vt:lpstr>論理構築の基本</vt:lpstr>
      <vt:lpstr>別角度から論理の構築を見ていく</vt:lpstr>
      <vt:lpstr>別角度から論理の構築を見ていく</vt:lpstr>
      <vt:lpstr>前提条件と提案の間に入るもの</vt:lpstr>
      <vt:lpstr>事実の積み上げの結果、結論が導き出され、その結果提案につながる</vt:lpstr>
      <vt:lpstr>論理展開の基本②：演繹的アプローチ</vt:lpstr>
      <vt:lpstr>演繹法はみなさんも日常的に「空・雨・傘」の論法で使っている</vt:lpstr>
      <vt:lpstr>演繹法はみなさんも日常的に「空・雨・傘」の論法で使っている</vt:lpstr>
      <vt:lpstr>演繹法「空・雨・傘」のトレーニング①</vt:lpstr>
      <vt:lpstr>演繹法「空・雨・傘」のトレーニング①の答え</vt:lpstr>
      <vt:lpstr>演繹法「空・雨・傘」のトレーニング②</vt:lpstr>
      <vt:lpstr>演繹法「空・雨・傘」のトレーニングの解答例</vt:lpstr>
      <vt:lpstr>演繹法「空・雨・傘」のトレーニングの解答例</vt:lpstr>
      <vt:lpstr>ストーリーを構築しよう</vt:lpstr>
      <vt:lpstr>演繹法と帰納法の関係性</vt:lpstr>
      <vt:lpstr>演繹法と帰納法の関係性</vt:lpstr>
      <vt:lpstr>演繹法と帰納法の関係性</vt:lpstr>
      <vt:lpstr>演繹法と帰納法の関係性</vt:lpstr>
      <vt:lpstr>具体な提案へとつながっていく</vt:lpstr>
      <vt:lpstr>根拠となる主張はなるべく定量的な事実が望ましい</vt:lpstr>
      <vt:lpstr>この研修も演繹法と帰納法で最初にストーリーを作っていました</vt:lpstr>
      <vt:lpstr>演繹法と帰納法を使った論理展開＜まとめ＞</vt:lpstr>
      <vt:lpstr>グループワーク</vt:lpstr>
      <vt:lpstr>PowerPoint プレゼンテーション</vt:lpstr>
      <vt:lpstr>真の問題を解決するために</vt:lpstr>
      <vt:lpstr>真の問題を解決するために</vt:lpstr>
      <vt:lpstr>問題定義の練習問題：食品メーカーA社はどんな広告をうつべきか？</vt:lpstr>
      <vt:lpstr>解答例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Msasayoshi</dc:creator>
  <cp:lastModifiedBy>七條 晶子</cp:lastModifiedBy>
  <cp:revision>1803</cp:revision>
  <cp:lastPrinted>2022-05-18T01:01:39Z</cp:lastPrinted>
  <dcterms:created xsi:type="dcterms:W3CDTF">2012-12-22T06:52:26Z</dcterms:created>
  <dcterms:modified xsi:type="dcterms:W3CDTF">2023-03-03T06:30:18Z</dcterms:modified>
</cp:coreProperties>
</file>